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82" r:id="rId3"/>
    <p:sldId id="258" r:id="rId4"/>
    <p:sldId id="284" r:id="rId5"/>
    <p:sldId id="285" r:id="rId6"/>
    <p:sldId id="286" r:id="rId7"/>
    <p:sldId id="287" r:id="rId8"/>
    <p:sldId id="283" r:id="rId9"/>
    <p:sldId id="288" r:id="rId10"/>
    <p:sldId id="289" r:id="rId11"/>
    <p:sldId id="290" r:id="rId12"/>
    <p:sldId id="292" r:id="rId13"/>
    <p:sldId id="293" r:id="rId14"/>
    <p:sldId id="260" r:id="rId15"/>
    <p:sldId id="263" r:id="rId16"/>
    <p:sldId id="265" r:id="rId17"/>
    <p:sldId id="268" r:id="rId18"/>
    <p:sldId id="271" r:id="rId19"/>
    <p:sldId id="296" r:id="rId20"/>
    <p:sldId id="321" r:id="rId21"/>
    <p:sldId id="272" r:id="rId22"/>
    <p:sldId id="297" r:id="rId23"/>
    <p:sldId id="298" r:id="rId24"/>
    <p:sldId id="299" r:id="rId25"/>
    <p:sldId id="300" r:id="rId26"/>
    <p:sldId id="312" r:id="rId27"/>
    <p:sldId id="313" r:id="rId28"/>
    <p:sldId id="303" r:id="rId29"/>
    <p:sldId id="301" r:id="rId30"/>
    <p:sldId id="302" r:id="rId31"/>
    <p:sldId id="315" r:id="rId32"/>
    <p:sldId id="273" r:id="rId33"/>
    <p:sldId id="274" r:id="rId34"/>
    <p:sldId id="275" r:id="rId35"/>
    <p:sldId id="276" r:id="rId36"/>
    <p:sldId id="316" r:id="rId37"/>
    <p:sldId id="317" r:id="rId38"/>
    <p:sldId id="318" r:id="rId39"/>
    <p:sldId id="320" r:id="rId40"/>
    <p:sldId id="319" r:id="rId41"/>
    <p:sldId id="277" r:id="rId42"/>
    <p:sldId id="278" r:id="rId43"/>
    <p:sldId id="279" r:id="rId44"/>
    <p:sldId id="281" r:id="rId45"/>
    <p:sldId id="280" r:id="rId46"/>
    <p:sldId id="294" r:id="rId47"/>
    <p:sldId id="295" r:id="rId48"/>
    <p:sldId id="31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KONGRELER\KONGRELER%202015\Anthrax%20Workshop%20Tbilisi%2020125\GRAFI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depthPercent val="100"/>
      <c:rAngAx val="1"/>
    </c:view3D>
    <c:floor>
      <c:spPr>
        <a:solidFill>
          <a:srgbClr val="A5A5A5"/>
        </a:solidFill>
        <a:ln w="6350">
          <a:noFill/>
        </a:ln>
      </c:spPr>
    </c:floor>
    <c:sideWall>
      <c:spPr>
        <a:solidFill>
          <a:schemeClr val="bg2">
            <a:lumMod val="75000"/>
          </a:schemeClr>
        </a:solidFill>
        <a:ln>
          <a:noFill/>
        </a:ln>
        <a:effectLst/>
        <a:sp3d/>
      </c:spPr>
    </c:sideWall>
    <c:backWall>
      <c:spPr>
        <a:solidFill>
          <a:schemeClr val="bg2">
            <a:lumMod val="7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79992141710575"/>
          <c:y val="3.0217183803543445E-2"/>
          <c:w val="0.71804412369190063"/>
          <c:h val="0.7617841055264426"/>
        </c:manualLayout>
      </c:layout>
      <c:bar3DChart>
        <c:barDir val="col"/>
        <c:grouping val="clustered"/>
        <c:ser>
          <c:idx val="0"/>
          <c:order val="0"/>
          <c:tx>
            <c:strRef>
              <c:f>Sayfa1!$C$1</c:f>
              <c:strCache>
                <c:ptCount val="1"/>
                <c:pt idx="0">
                  <c:v>No. of cases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3248165561237271E-2"/>
                  <c:y val="-2.7149314818276808E-2"/>
                </c:manualLayout>
              </c:layout>
              <c:showVal val="1"/>
            </c:dLbl>
            <c:dLbl>
              <c:idx val="1"/>
              <c:layout>
                <c:manualLayout>
                  <c:x val="2.2711140962121058E-2"/>
                  <c:y val="-3.016590535364061E-2"/>
                </c:manualLayout>
              </c:layout>
              <c:showVal val="1"/>
            </c:dLbl>
            <c:dLbl>
              <c:idx val="2"/>
              <c:layout>
                <c:manualLayout>
                  <c:x val="2.4603736042297601E-2"/>
                  <c:y val="-3.0165905353640752E-2"/>
                </c:manualLayout>
              </c:layout>
              <c:showVal val="1"/>
            </c:dLbl>
            <c:dLbl>
              <c:idx val="3"/>
              <c:layout>
                <c:manualLayout>
                  <c:x val="1.89259508017675E-2"/>
                  <c:y val="-2.7149314818276912E-2"/>
                </c:manualLayout>
              </c:layout>
              <c:showVal val="1"/>
            </c:dLbl>
            <c:dLbl>
              <c:idx val="4"/>
              <c:layout>
                <c:manualLayout>
                  <c:x val="2.2711140962121058E-2"/>
                  <c:y val="-3.3182495889004682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Val val="1"/>
          </c:dLbls>
          <c:cat>
            <c:strRef>
              <c:f>Sayfa1!$B$2:$B$6</c:f>
              <c:strCache>
                <c:ptCount val="5"/>
                <c:pt idx="0">
                  <c:v>1960 - 1969</c:v>
                </c:pt>
                <c:pt idx="1">
                  <c:v>1970 - 1979</c:v>
                </c:pt>
                <c:pt idx="2">
                  <c:v>1980 - 1989</c:v>
                </c:pt>
                <c:pt idx="3">
                  <c:v>1990 - 1999</c:v>
                </c:pt>
                <c:pt idx="4">
                  <c:v>2000 - 2009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10724</c:v>
                </c:pt>
                <c:pt idx="1">
                  <c:v>5377</c:v>
                </c:pt>
                <c:pt idx="2">
                  <c:v>4423</c:v>
                </c:pt>
                <c:pt idx="3">
                  <c:v>4220</c:v>
                </c:pt>
                <c:pt idx="4">
                  <c:v>3030</c:v>
                </c:pt>
              </c:numCache>
            </c:numRef>
          </c:val>
        </c:ser>
        <c:shape val="box"/>
        <c:axId val="77837056"/>
        <c:axId val="77838976"/>
        <c:axId val="0"/>
      </c:bar3DChart>
      <c:catAx>
        <c:axId val="7783705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0731311240962137"/>
              <c:y val="0.915305505142165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tr-TR"/>
          </a:p>
        </c:txPr>
        <c:crossAx val="77838976"/>
        <c:crosses val="autoZero"/>
        <c:auto val="1"/>
        <c:lblAlgn val="ctr"/>
        <c:lblOffset val="100"/>
      </c:catAx>
      <c:valAx>
        <c:axId val="77838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No. of cases</a:t>
                </a:r>
              </a:p>
            </c:rich>
          </c:tx>
          <c:layout>
            <c:manualLayout>
              <c:xMode val="edge"/>
              <c:yMode val="edge"/>
              <c:x val="2.7214562781422449E-2"/>
              <c:y val="0.267620503879850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tr-TR"/>
          </a:p>
        </c:txPr>
        <c:crossAx val="7783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D8C61-D8A0-4A91-98D7-45E80ED87E57}" type="datetimeFigureOut">
              <a:rPr lang="tr-TR" smtClean="0"/>
              <a:pPr/>
              <a:t>06.09.2018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FDC7D-B649-4083-8C84-9A722162483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8BFF1-DF49-411B-9309-747DBBDAF720}" type="slidenum">
              <a:rPr lang="tr-TR"/>
              <a:pPr/>
              <a:t>29</a:t>
            </a:fld>
            <a:endParaRPr lang="tr-TR"/>
          </a:p>
        </p:txBody>
      </p:sp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D6F66D64-05AE-4ACA-9A70-C1293E21FA74}" type="slidenum">
              <a:rPr lang="en-GB" sz="1200">
                <a:cs typeface="Arial" pitchFamily="34" charset="0"/>
              </a:rPr>
              <a:pPr algn="r" defTabSz="457200"/>
              <a:t>29</a:t>
            </a:fld>
            <a:endParaRPr lang="en-GB" sz="1200">
              <a:cs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10868-3187-418A-8DBB-2D9D941B659E}" type="slidenum">
              <a:rPr lang="tr-TR"/>
              <a:pPr/>
              <a:t>30</a:t>
            </a:fld>
            <a:endParaRPr lang="tr-TR"/>
          </a:p>
        </p:txBody>
      </p:sp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57200"/>
            <a:endParaRPr lang="tr-TR">
              <a:latin typeface="Calibri" pitchFamily="34" charset="0"/>
            </a:endParaRPr>
          </a:p>
        </p:txBody>
      </p:sp>
      <p:sp>
        <p:nvSpPr>
          <p:cNvPr id="9728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defTabSz="457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ea typeface="msgothic"/>
                <a:cs typeface="msgothic"/>
              </a:rPr>
              <a:t>Arm after debridement of necrotic skin and fascia.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553B9E-AE53-456E-B567-E10321F857D3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1576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770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6448B1-BE4F-4AA1-947C-E9D76DF96609}" type="slidenum">
              <a:rPr lang="en-US" sz="1200">
                <a:latin typeface="Times New Roman" pitchFamily="18" charset="0"/>
              </a:rPr>
              <a:pPr algn="r"/>
              <a:t>35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6289D3-0C6F-48ED-B333-FE892829E345}" type="slidenum">
              <a:rPr lang="tr-TR" smtClean="0"/>
              <a:pPr/>
              <a:t>41</a:t>
            </a:fld>
            <a:endParaRPr lang="tr-TR" smtClean="0"/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872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F3A0A6-1D9F-4E11-9605-955AC9CB6BD8}" type="slidenum">
              <a:rPr lang="en-US" sz="1200">
                <a:latin typeface="Times New Roman" pitchFamily="18" charset="0"/>
              </a:rPr>
              <a:pPr algn="r"/>
              <a:t>41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Şarbon: Klinik Özellikleri ve Tedavi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Prof.Dr</a:t>
            </a:r>
            <a:r>
              <a:rPr lang="tr-TR" dirty="0" smtClean="0"/>
              <a:t>.Ayşe </a:t>
            </a:r>
            <a:r>
              <a:rPr lang="tr-TR" dirty="0" err="1" smtClean="0"/>
              <a:t>Willke</a:t>
            </a:r>
            <a:r>
              <a:rPr lang="tr-TR" dirty="0" smtClean="0"/>
              <a:t> </a:t>
            </a:r>
            <a:r>
              <a:rPr lang="tr-TR" dirty="0" err="1" smtClean="0"/>
              <a:t>Topcu</a:t>
            </a:r>
            <a:endParaRPr lang="tr-TR" dirty="0" smtClean="0"/>
          </a:p>
          <a:p>
            <a:r>
              <a:rPr lang="tr-TR" dirty="0" smtClean="0"/>
              <a:t>KTO</a:t>
            </a:r>
          </a:p>
          <a:p>
            <a:r>
              <a:rPr lang="tr-TR" dirty="0" smtClean="0"/>
              <a:t>6 Eylül 2018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</a:rPr>
              <a:t>ŞARBONUN KLİNİK FORMLARI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3200" b="1" dirty="0" smtClean="0">
                <a:latin typeface="Times New Roman" pitchFamily="18" charset="0"/>
              </a:rPr>
              <a:t>Enjeksiyona bağlı (yeni tanımlandı)</a:t>
            </a:r>
            <a:endParaRPr lang="en-US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3200" b="1" dirty="0" err="1" smtClean="0">
                <a:latin typeface="Times New Roman" pitchFamily="18" charset="0"/>
              </a:rPr>
              <a:t>Kontamine</a:t>
            </a:r>
            <a:r>
              <a:rPr lang="tr-TR" sz="3200" b="1" dirty="0" smtClean="0">
                <a:latin typeface="Times New Roman" pitchFamily="18" charset="0"/>
              </a:rPr>
              <a:t> gıda yenilmesi ile gelişen şarbon</a:t>
            </a:r>
            <a:endParaRPr lang="en-US" sz="3200" b="1" dirty="0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sz="3200" dirty="0" err="1" smtClean="0">
                <a:solidFill>
                  <a:schemeClr val="tx1"/>
                </a:solidFill>
                <a:latin typeface="Times New Roman" pitchFamily="18" charset="0"/>
              </a:rPr>
              <a:t>Orofaranjiyal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sz="3200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</a:rPr>
              <a:t>astrointestinal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3200" b="1" dirty="0" err="1" smtClean="0">
                <a:latin typeface="Times New Roman" pitchFamily="18" charset="0"/>
              </a:rPr>
              <a:t>İnhalasyonla</a:t>
            </a:r>
            <a:r>
              <a:rPr lang="tr-TR" sz="3200" b="1" dirty="0" smtClean="0">
                <a:latin typeface="Times New Roman" pitchFamily="18" charset="0"/>
              </a:rPr>
              <a:t> gelişen şarbon</a:t>
            </a:r>
          </a:p>
          <a:p>
            <a:pPr>
              <a:lnSpc>
                <a:spcPct val="80000"/>
              </a:lnSpc>
            </a:pPr>
            <a:endParaRPr lang="tr-TR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3200" b="1" dirty="0" smtClean="0">
                <a:latin typeface="Times New Roman" pitchFamily="18" charset="0"/>
              </a:rPr>
              <a:t>Menenjit/</a:t>
            </a:r>
            <a:r>
              <a:rPr lang="tr-TR" sz="3200" b="1" dirty="0" err="1" smtClean="0">
                <a:latin typeface="Times New Roman" pitchFamily="18" charset="0"/>
              </a:rPr>
              <a:t>Meningoensefalit</a:t>
            </a:r>
            <a:endParaRPr lang="tr-TR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3200" b="1" dirty="0" err="1" smtClean="0">
                <a:latin typeface="Times New Roman" pitchFamily="18" charset="0"/>
              </a:rPr>
              <a:t>Sepsis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657600" y="58674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WHO. Anthrax in </a:t>
            </a:r>
            <a:r>
              <a:rPr lang="tr-TR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Humans</a:t>
            </a:r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4th ed. 2008.</a:t>
            </a:r>
          </a:p>
          <a:p>
            <a:r>
              <a:rPr lang="tr-TR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Booth</a:t>
            </a:r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M  et al.</a:t>
            </a:r>
            <a:r>
              <a:rPr lang="en-US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Infect</a:t>
            </a:r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tr-TR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2014; 20(9):1452-1463</a:t>
            </a:r>
          </a:p>
          <a:p>
            <a:r>
              <a:rPr lang="tr-TR" dirty="0" err="1" smtClean="0">
                <a:solidFill>
                  <a:srgbClr val="008000"/>
                </a:solidFill>
                <a:latin typeface="Times New Roman" pitchFamily="18" charset="0"/>
              </a:rPr>
              <a:t>Doganay</a:t>
            </a:r>
            <a:r>
              <a:rPr lang="tr-TR" dirty="0" smtClean="0">
                <a:solidFill>
                  <a:srgbClr val="008000"/>
                </a:solidFill>
                <a:latin typeface="Times New Roman" pitchFamily="18" charset="0"/>
              </a:rPr>
              <a:t> M. et al. J </a:t>
            </a:r>
            <a:r>
              <a:rPr lang="tr-TR" dirty="0" err="1" smtClean="0">
                <a:solidFill>
                  <a:srgbClr val="008000"/>
                </a:solidFill>
                <a:latin typeface="Times New Roman" pitchFamily="18" charset="0"/>
              </a:rPr>
              <a:t>Infect</a:t>
            </a:r>
            <a:r>
              <a:rPr lang="tr-TR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Times New Roman" pitchFamily="18" charset="0"/>
              </a:rPr>
              <a:t>Public</a:t>
            </a:r>
            <a:r>
              <a:rPr lang="tr-TR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Times New Roman" pitchFamily="18" charset="0"/>
              </a:rPr>
              <a:t>Health</a:t>
            </a:r>
            <a:r>
              <a:rPr lang="tr-TR" dirty="0" smtClean="0">
                <a:solidFill>
                  <a:srgbClr val="008000"/>
                </a:solidFill>
                <a:latin typeface="Times New Roman" pitchFamily="18" charset="0"/>
              </a:rPr>
              <a:t>. 2010;3(3):98-105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</a:p>
          <a:p>
            <a:endParaRPr lang="en-US" baseline="-250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"/>
            <a:ext cx="6912768" cy="22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17" y="2636912"/>
            <a:ext cx="871990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381000" y="762000"/>
          <a:ext cx="8585200" cy="4869816"/>
        </p:xfrm>
        <a:graphic>
          <a:graphicData uri="http://schemas.openxmlformats.org/drawingml/2006/table">
            <a:tbl>
              <a:tblPr/>
              <a:tblGrid>
                <a:gridCol w="5411788"/>
                <a:gridCol w="1568450"/>
                <a:gridCol w="1604962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Enfeksiyon kaynağı ve bulaşma yolu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Olgu sayısı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Kontamine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maddelerle direk temas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hasta veya ölü hayvanın kesilmesi, derisinin yüzülmesi, doğranması, taşınması, rastgele gömülmesi)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Kontamine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etin  ve et ürünlerinin pişirilmeden veya iyi pişirilmeden yenmesi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zokomiyal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bulaşma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insandan insana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Enfeksiyon kaynağı ve bulaşma yollarının bilinmediği olgular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304800" y="0"/>
            <a:ext cx="8382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TÜRKİYE DE 1990-2007 ARASINDAKİ 926 OLGUNUN ENFEKSİYON KAYNAĞI VE BULAŞMA YOLUNA GÖRE DAĞILIMI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09800" y="6248400"/>
            <a:ext cx="671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3300"/>
                </a:solidFill>
                <a:latin typeface="Times New Roman" pitchFamily="18" charset="0"/>
              </a:rPr>
              <a:t>Doganay M, Metan G. Vector-Borne Zoonotic Dis 2009, 9(2): 131-140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95288" y="1341438"/>
          <a:ext cx="8153400" cy="4114800"/>
        </p:xfrm>
        <a:graphic>
          <a:graphicData uri="http://schemas.openxmlformats.org/drawingml/2006/table">
            <a:tbl>
              <a:tblPr/>
              <a:tblGrid>
                <a:gridCol w="5140325"/>
                <a:gridCol w="1489075"/>
                <a:gridCol w="1524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 of cutaneous lesion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No. of cases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Hand, fingers, wrist or arm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Eyelid, face or neck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 and finger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Foot and leg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wall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finger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Peri-umbilical area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416*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68313" y="5589588"/>
            <a:ext cx="556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* 3 cases with meningitis had skin lesion</a:t>
            </a:r>
            <a:endParaRPr lang="tr-TR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62000" y="304800"/>
            <a:ext cx="6553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HUMAN ANTHRAX IN TURKEY, 1990-2007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Distribution of cutaneous lesion in cases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3059113" y="6308725"/>
            <a:ext cx="5029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aseline="-25000">
                <a:solidFill>
                  <a:srgbClr val="003300"/>
                </a:solidFill>
                <a:latin typeface="Times New Roman" pitchFamily="18" charset="0"/>
              </a:rPr>
              <a:t>Doganay M, Metan G. Vector-Borne Zoonotic Dis </a:t>
            </a:r>
            <a:r>
              <a:rPr lang="tr-TR" sz="2000" baseline="-25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2009, 9(2): 131-140</a:t>
            </a:r>
            <a:r>
              <a:rPr lang="tr-TR" sz="2000" baseline="-25000">
                <a:solidFill>
                  <a:srgbClr val="003300"/>
                </a:solidFill>
                <a:latin typeface="Times New Roman" pitchFamily="18" charset="0"/>
              </a:rPr>
              <a:t> </a:t>
            </a:r>
            <a:endParaRPr lang="en-US" sz="2000" baseline="-2500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tr-TR" sz="4000" dirty="0">
                <a:solidFill>
                  <a:srgbClr val="FF0000"/>
                </a:solidFill>
              </a:rPr>
              <a:t/>
            </a:r>
            <a:br>
              <a:rPr lang="tr-TR" sz="4000" dirty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DOĞAL ŞARBON İÇİN </a:t>
            </a:r>
            <a:r>
              <a:rPr lang="tr-TR" sz="4000" dirty="0" smtClean="0">
                <a:solidFill>
                  <a:schemeClr val="tx1"/>
                </a:solidFill>
              </a:rPr>
              <a:t>RİSK </a:t>
            </a:r>
            <a:r>
              <a:rPr lang="tr-TR" sz="4000" dirty="0">
                <a:solidFill>
                  <a:schemeClr val="tx1"/>
                </a:solidFill>
              </a:rPr>
              <a:t>GRUPLARI</a:t>
            </a:r>
            <a:br>
              <a:rPr lang="tr-TR" sz="4000" dirty="0">
                <a:solidFill>
                  <a:schemeClr val="tx1"/>
                </a:solidFill>
              </a:rPr>
            </a:b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57225" lvl="1" indent="-246063" eaLnBrk="1" hangingPunct="1"/>
            <a:r>
              <a:rPr lang="tr-TR" sz="3200" b="1" dirty="0" smtClean="0"/>
              <a:t>Hayvancılıkla uğraşanlar</a:t>
            </a:r>
          </a:p>
          <a:p>
            <a:pPr marL="657225" lvl="1" indent="-246063" eaLnBrk="1" hangingPunct="1"/>
            <a:r>
              <a:rPr lang="tr-TR" sz="3200" b="1" dirty="0" smtClean="0"/>
              <a:t>Çobanlar</a:t>
            </a:r>
          </a:p>
          <a:p>
            <a:pPr marL="657225" lvl="1" indent="-246063" eaLnBrk="1" hangingPunct="1"/>
            <a:r>
              <a:rPr lang="tr-TR" sz="3200" b="1" dirty="0" smtClean="0"/>
              <a:t>Kasaplar</a:t>
            </a:r>
          </a:p>
          <a:p>
            <a:pPr marL="657225" lvl="1" indent="-246063" eaLnBrk="1" hangingPunct="1"/>
            <a:r>
              <a:rPr lang="tr-TR" sz="3200" b="1" dirty="0" smtClean="0"/>
              <a:t>Mezbaha işçileri</a:t>
            </a:r>
          </a:p>
          <a:p>
            <a:pPr marL="657225" lvl="1" indent="-246063" eaLnBrk="1" hangingPunct="1"/>
            <a:r>
              <a:rPr lang="tr-TR" sz="3200" b="1" dirty="0" smtClean="0"/>
              <a:t>Dericilikle uğraşanlar</a:t>
            </a:r>
          </a:p>
          <a:p>
            <a:pPr marL="657225" lvl="1" indent="-246063" eaLnBrk="1" hangingPunct="1"/>
            <a:r>
              <a:rPr lang="tr-TR" sz="3200" b="1" dirty="0" smtClean="0"/>
              <a:t>Veteriner hekimler</a:t>
            </a:r>
          </a:p>
          <a:p>
            <a:pPr marL="657225" lvl="1" indent="-246063" eaLnBrk="1" hangingPunct="1"/>
            <a:endParaRPr lang="tr-TR" dirty="0" smtClean="0"/>
          </a:p>
          <a:p>
            <a:pPr marL="657225" lvl="1" indent="-246063" eaLnBrk="1" hangingPunct="1"/>
            <a:endParaRPr lang="tr-TR" dirty="0" smtClean="0"/>
          </a:p>
        </p:txBody>
      </p:sp>
      <p:sp>
        <p:nvSpPr>
          <p:cNvPr id="138244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3B667-1EE2-4D13-ABE9-2FE80E7953C1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14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Başlık 1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793037" cy="1462087"/>
          </a:xfrm>
        </p:spPr>
        <p:txBody>
          <a:bodyPr anchor="ctr"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DERİ ŞARBONU</a:t>
            </a:r>
          </a:p>
        </p:txBody>
      </p:sp>
      <p:sp>
        <p:nvSpPr>
          <p:cNvPr id="141315" name="İçerik Yer Tutucusu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050536"/>
          </a:xfrm>
        </p:spPr>
        <p:txBody>
          <a:bodyPr>
            <a:noAutofit/>
          </a:bodyPr>
          <a:lstStyle/>
          <a:p>
            <a:pPr marL="365125" indent="-255588" eaLnBrk="1" hangingPunct="1">
              <a:lnSpc>
                <a:spcPct val="90000"/>
              </a:lnSpc>
            </a:pPr>
            <a:r>
              <a:rPr lang="tr-TR" dirty="0" smtClean="0"/>
              <a:t>Şarbon sporlarının kesik, kaşıma ve küçük travmalarla deriye </a:t>
            </a:r>
            <a:r>
              <a:rPr lang="tr-TR" dirty="0" err="1" smtClean="0"/>
              <a:t>inokülasyonu</a:t>
            </a:r>
            <a:r>
              <a:rPr lang="tr-TR" dirty="0" smtClean="0"/>
              <a:t> ile oluşur.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tr-TR" dirty="0" err="1" smtClean="0"/>
              <a:t>İnkübasyon</a:t>
            </a:r>
            <a:r>
              <a:rPr lang="tr-TR" dirty="0" smtClean="0"/>
              <a:t> süresi ortalama 1-7 gün arasında değişir.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tr-TR" dirty="0" smtClean="0"/>
              <a:t>Hastalık </a:t>
            </a:r>
            <a:r>
              <a:rPr lang="tr-TR" dirty="0" err="1" smtClean="0"/>
              <a:t>inokülasyon</a:t>
            </a:r>
            <a:r>
              <a:rPr lang="tr-TR" dirty="0" smtClean="0"/>
              <a:t> yerinde yanma ve kaşıntı ile başlar.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tr-TR" dirty="0" smtClean="0"/>
              <a:t>Kırmızı bir </a:t>
            </a:r>
            <a:r>
              <a:rPr lang="tr-TR" dirty="0" err="1" smtClean="0"/>
              <a:t>makül</a:t>
            </a:r>
            <a:r>
              <a:rPr lang="tr-TR" dirty="0" smtClean="0"/>
              <a:t> → </a:t>
            </a:r>
            <a:r>
              <a:rPr lang="tr-TR" dirty="0" err="1" smtClean="0"/>
              <a:t>papül</a:t>
            </a:r>
            <a:r>
              <a:rPr lang="tr-TR" dirty="0" smtClean="0"/>
              <a:t> → vezikül şeklinde gelişir.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tr-TR" dirty="0" smtClean="0"/>
              <a:t>Vezikül içinde sıvı mavi-siyah renge dönüşür.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tr-TR" dirty="0" smtClean="0"/>
              <a:t>Birkaç gün içinde vezikül patlar, ortada keskin kenarlı ortası çökük siyah bir ülser </a:t>
            </a:r>
            <a:r>
              <a:rPr lang="tr-TR" dirty="0" smtClean="0"/>
              <a:t>oluşur (</a:t>
            </a:r>
            <a:r>
              <a:rPr lang="tr-TR" dirty="0" err="1" smtClean="0"/>
              <a:t>eskar</a:t>
            </a:r>
            <a:r>
              <a:rPr lang="tr-TR" dirty="0" smtClean="0"/>
              <a:t>) </a:t>
            </a:r>
            <a:endParaRPr lang="tr-TR" dirty="0" smtClean="0"/>
          </a:p>
        </p:txBody>
      </p:sp>
      <p:sp>
        <p:nvSpPr>
          <p:cNvPr id="141316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1BAF3F-BA6D-4EC1-BDC4-A55B5911E25B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15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Başlık 1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793037" cy="1462087"/>
          </a:xfrm>
        </p:spPr>
        <p:txBody>
          <a:bodyPr anchor="ctr"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DERİ ŞARBONU</a:t>
            </a:r>
          </a:p>
        </p:txBody>
      </p:sp>
      <p:sp>
        <p:nvSpPr>
          <p:cNvPr id="143363" name="İçerik Yer Tutucusu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355336"/>
          </a:xfrm>
        </p:spPr>
        <p:txBody>
          <a:bodyPr>
            <a:noAutofit/>
          </a:bodyPr>
          <a:lstStyle/>
          <a:p>
            <a:pPr marL="365125" indent="-255588" eaLnBrk="1" hangingPunct="1"/>
            <a:r>
              <a:rPr lang="tr-TR" dirty="0" smtClean="0"/>
              <a:t>Bazen bu nekrozu çevreleyen ödemli doku üzerinde küçük veziküller </a:t>
            </a:r>
            <a:r>
              <a:rPr lang="tr-TR" dirty="0" smtClean="0"/>
              <a:t>gelişir</a:t>
            </a:r>
            <a:endParaRPr lang="tr-TR" dirty="0" smtClean="0"/>
          </a:p>
          <a:p>
            <a:pPr marL="365125" indent="-255588" eaLnBrk="1" hangingPunct="1"/>
            <a:r>
              <a:rPr lang="tr-TR" dirty="0" smtClean="0"/>
              <a:t>Bunlar da </a:t>
            </a:r>
            <a:r>
              <a:rPr lang="tr-TR" dirty="0" err="1" smtClean="0"/>
              <a:t>nekroze</a:t>
            </a:r>
            <a:r>
              <a:rPr lang="tr-TR" dirty="0" smtClean="0"/>
              <a:t> olur, siyahlaşır ve </a:t>
            </a:r>
            <a:r>
              <a:rPr lang="tr-TR" dirty="0" err="1" smtClean="0"/>
              <a:t>primer</a:t>
            </a:r>
            <a:r>
              <a:rPr lang="tr-TR" dirty="0" smtClean="0"/>
              <a:t> lezyonla birleşir. Bu lezyona </a:t>
            </a:r>
            <a:r>
              <a:rPr lang="tr-TR" b="1" u="sng" dirty="0" smtClean="0"/>
              <a:t>şarbon püstülü</a:t>
            </a:r>
            <a:r>
              <a:rPr lang="tr-TR" b="1" dirty="0" smtClean="0"/>
              <a:t> </a:t>
            </a:r>
            <a:r>
              <a:rPr lang="tr-TR" dirty="0" smtClean="0"/>
              <a:t>adı </a:t>
            </a:r>
            <a:r>
              <a:rPr lang="tr-TR" dirty="0" smtClean="0"/>
              <a:t>verilir</a:t>
            </a:r>
            <a:endParaRPr lang="tr-TR" dirty="0" smtClean="0"/>
          </a:p>
          <a:p>
            <a:pPr marL="365125" indent="-255588" eaLnBrk="1" hangingPunct="1"/>
            <a:r>
              <a:rPr lang="tr-TR" dirty="0" smtClean="0"/>
              <a:t>Bu lezyonun çapı bazen 6-9 </a:t>
            </a:r>
            <a:r>
              <a:rPr lang="tr-TR" dirty="0" err="1" smtClean="0"/>
              <a:t>cm’ye</a:t>
            </a:r>
            <a:r>
              <a:rPr lang="tr-TR" dirty="0" smtClean="0"/>
              <a:t> kadar </a:t>
            </a:r>
            <a:r>
              <a:rPr lang="tr-TR" dirty="0" smtClean="0"/>
              <a:t>ulaşabilir</a:t>
            </a:r>
            <a:endParaRPr lang="tr-TR" dirty="0" smtClean="0"/>
          </a:p>
          <a:p>
            <a:pPr marL="365125" indent="-255588" eaLnBrk="1" hangingPunct="1"/>
            <a:r>
              <a:rPr lang="tr-TR" dirty="0" err="1" smtClean="0"/>
              <a:t>Eskarı</a:t>
            </a:r>
            <a:r>
              <a:rPr lang="tr-TR" dirty="0" smtClean="0"/>
              <a:t> çevreleyen doku geniş ödemli ve kırmızıdır</a:t>
            </a:r>
            <a:r>
              <a:rPr lang="tr-TR" dirty="0" smtClean="0"/>
              <a:t>.</a:t>
            </a:r>
          </a:p>
          <a:p>
            <a:pPr marL="365125" indent="-255588" eaLnBrk="1" hangingPunct="1"/>
            <a:r>
              <a:rPr lang="tr-TR" dirty="0" smtClean="0"/>
              <a:t> Bu </a:t>
            </a:r>
            <a:r>
              <a:rPr lang="tr-TR" dirty="0" smtClean="0"/>
              <a:t>kızarıklık bazen bölgesel lenf bezlerine kadar </a:t>
            </a:r>
            <a:r>
              <a:rPr lang="tr-TR" dirty="0" smtClean="0"/>
              <a:t>ilerler</a:t>
            </a:r>
            <a:endParaRPr lang="tr-TR" dirty="0" smtClean="0"/>
          </a:p>
          <a:p>
            <a:pPr marL="365125" indent="-255588" eaLnBrk="1" hangingPunct="1"/>
            <a:r>
              <a:rPr lang="tr-TR" dirty="0" err="1" smtClean="0"/>
              <a:t>Lenfanjitle</a:t>
            </a:r>
            <a:r>
              <a:rPr lang="tr-TR" dirty="0" smtClean="0"/>
              <a:t> birlikte lenf </a:t>
            </a:r>
            <a:r>
              <a:rPr lang="tr-TR" dirty="0" smtClean="0"/>
              <a:t>düğümü şiş ve </a:t>
            </a:r>
            <a:r>
              <a:rPr lang="tr-TR" dirty="0" smtClean="0"/>
              <a:t>ağrılıdır</a:t>
            </a:r>
            <a:endParaRPr lang="tr-TR" dirty="0" smtClean="0"/>
          </a:p>
        </p:txBody>
      </p:sp>
      <p:sp>
        <p:nvSpPr>
          <p:cNvPr id="143364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4EDC23-09C4-497E-8330-3760E9C0F89F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16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DERİ ŞARBONU</a:t>
            </a:r>
          </a:p>
        </p:txBody>
      </p:sp>
      <p:sp>
        <p:nvSpPr>
          <p:cNvPr id="146435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>
              <a:lnSpc>
                <a:spcPct val="80000"/>
              </a:lnSpc>
            </a:pPr>
            <a:r>
              <a:rPr lang="tr-TR" sz="3000" smtClean="0"/>
              <a:t>BELİRTİLER</a:t>
            </a:r>
          </a:p>
          <a:p>
            <a:pPr marL="657225" lvl="1" indent="-246063" eaLnBrk="1" hangingPunct="1">
              <a:lnSpc>
                <a:spcPct val="80000"/>
              </a:lnSpc>
            </a:pPr>
            <a:r>
              <a:rPr lang="tr-TR" sz="2600" smtClean="0"/>
              <a:t>Yüksek ateş</a:t>
            </a:r>
          </a:p>
          <a:p>
            <a:pPr marL="657225" lvl="1" indent="-246063" eaLnBrk="1" hangingPunct="1">
              <a:lnSpc>
                <a:spcPct val="80000"/>
              </a:lnSpc>
            </a:pPr>
            <a:r>
              <a:rPr lang="tr-TR" sz="2600" smtClean="0"/>
              <a:t>Bölgesel lenfanjit ve lenfadenit</a:t>
            </a:r>
          </a:p>
          <a:p>
            <a:pPr marL="657225" lvl="1" indent="-246063" eaLnBrk="1" hangingPunct="1">
              <a:lnSpc>
                <a:spcPct val="80000"/>
              </a:lnSpc>
            </a:pPr>
            <a:r>
              <a:rPr lang="tr-TR" sz="2600" smtClean="0"/>
              <a:t>Tipik eskar 7-10 gün içinde gelişir. Lezyon genellikle 1-3 cm çapındadır.</a:t>
            </a:r>
          </a:p>
          <a:p>
            <a:pPr marL="657225" lvl="1" indent="-246063" eaLnBrk="1" hangingPunct="1">
              <a:lnSpc>
                <a:spcPct val="80000"/>
              </a:lnSpc>
            </a:pPr>
            <a:r>
              <a:rPr lang="tr-TR" sz="2600" smtClean="0"/>
              <a:t>Nekroz tamamlandıktan sonra siyah bir kabuk teşekkül eder. Bu kabuk 2-3 hafta içinde kendiliğinden düşer.</a:t>
            </a:r>
          </a:p>
          <a:p>
            <a:pPr marL="657225" lvl="1" indent="-246063" eaLnBrk="1" hangingPunct="1">
              <a:lnSpc>
                <a:spcPct val="80000"/>
              </a:lnSpc>
            </a:pPr>
            <a:r>
              <a:rPr lang="tr-TR" sz="2600" smtClean="0"/>
              <a:t>Püstüler form bazen ağır seyreder, toksemi ve sepsis gelişerek ölümle sonuçlanabilir.</a:t>
            </a:r>
          </a:p>
        </p:txBody>
      </p:sp>
      <p:sp>
        <p:nvSpPr>
          <p:cNvPr id="146436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3CB4DB-11F3-4C76-9023-A01F30975064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17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DERİ ŞARBONU</a:t>
            </a:r>
          </a:p>
        </p:txBody>
      </p:sp>
      <p:sp>
        <p:nvSpPr>
          <p:cNvPr id="149507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/>
            <a:r>
              <a:rPr lang="tr-TR" sz="4000" dirty="0" smtClean="0"/>
              <a:t>Komplike olmayan deri şarbonu:</a:t>
            </a:r>
          </a:p>
          <a:p>
            <a:pPr marL="971550" lvl="1" indent="-514350" eaLnBrk="1" hangingPunct="1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1.Hafif deri şarbonu</a:t>
            </a:r>
          </a:p>
          <a:p>
            <a:pPr marL="1371600" lvl="2" indent="-514350" eaLnBrk="1" hangingPunct="1">
              <a:buFont typeface="Wingdings" pitchFamily="2" charset="2"/>
              <a:buChar char="§"/>
            </a:pPr>
            <a:r>
              <a:rPr lang="tr-TR" b="1" dirty="0" smtClean="0"/>
              <a:t>Etrafı </a:t>
            </a:r>
            <a:r>
              <a:rPr lang="tr-TR" b="1" dirty="0" err="1" smtClean="0"/>
              <a:t>eritemli</a:t>
            </a:r>
            <a:r>
              <a:rPr lang="tr-TR" b="1" dirty="0" smtClean="0"/>
              <a:t> deri lezyonu (&lt;4 cm çap)</a:t>
            </a:r>
          </a:p>
          <a:p>
            <a:pPr marL="1371600" lvl="2" indent="-514350" eaLnBrk="1" hangingPunct="1">
              <a:buFont typeface="Wingdings" pitchFamily="2" charset="2"/>
              <a:buChar char="§"/>
            </a:pPr>
            <a:r>
              <a:rPr lang="tr-TR" b="1" dirty="0" smtClean="0"/>
              <a:t>Hafif ateş (&lt;38 C)</a:t>
            </a:r>
          </a:p>
          <a:p>
            <a:pPr marL="1371600" lvl="2" indent="-514350" eaLnBrk="1" hangingPunct="1">
              <a:buFont typeface="Wingdings" pitchFamily="2" charset="2"/>
              <a:buChar char="§"/>
            </a:pPr>
            <a:r>
              <a:rPr lang="tr-TR" b="1" dirty="0" smtClean="0"/>
              <a:t>Sistemik semptom yok</a:t>
            </a:r>
          </a:p>
          <a:p>
            <a:pPr marL="1371600" lvl="2" indent="-514350" eaLnBrk="1" hangingPunct="1">
              <a:buFont typeface="Wingdings" pitchFamily="2" charset="2"/>
              <a:buChar char="§"/>
            </a:pPr>
            <a:r>
              <a:rPr lang="tr-TR" b="1" dirty="0" smtClean="0"/>
              <a:t>Lökosit sayısı normal veya hafif yüksek</a:t>
            </a:r>
          </a:p>
        </p:txBody>
      </p:sp>
      <p:sp>
        <p:nvSpPr>
          <p:cNvPr id="149508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10ADC4-4A88-43ED-B6A0-8691FB7EA81E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18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DERİ ŞARBONU</a:t>
            </a:r>
          </a:p>
        </p:txBody>
      </p:sp>
      <p:pic>
        <p:nvPicPr>
          <p:cNvPr id="1423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135188"/>
            <a:ext cx="6553200" cy="4316412"/>
          </a:xfrm>
        </p:spPr>
      </p:pic>
      <p:sp>
        <p:nvSpPr>
          <p:cNvPr id="142340" name="Slayt Numarası Yer Tutucusu 2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FA4AFF-A437-40DA-AEBC-C6A1FA247AD4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19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Åarbon hastalÄ±ÄÄ± nedir?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Deri şarbonu (</a:t>
            </a:r>
            <a:r>
              <a:rPr lang="tr-TR" dirty="0" err="1" smtClean="0"/>
              <a:t>atipik</a:t>
            </a:r>
            <a:r>
              <a:rPr lang="tr-TR" dirty="0" smtClean="0"/>
              <a:t> yerleşimli)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656" y="2249488"/>
            <a:ext cx="636468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DERİ ŞARBONU</a:t>
            </a:r>
          </a:p>
        </p:txBody>
      </p:sp>
      <p:sp>
        <p:nvSpPr>
          <p:cNvPr id="150531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971550" lvl="1" indent="-514350" eaLnBrk="1" hangingPunct="1">
              <a:buNone/>
            </a:pPr>
            <a:r>
              <a:rPr lang="tr-TR" sz="3600" b="1" dirty="0" smtClean="0"/>
              <a:t>2.Ağır deri şarbonu:</a:t>
            </a:r>
          </a:p>
          <a:p>
            <a:pPr marL="1371600" lvl="2" indent="-514350" eaLnBrk="1" hangingPunct="1">
              <a:buFont typeface="Wingdings" pitchFamily="2" charset="2"/>
              <a:buChar char="§"/>
            </a:pPr>
            <a:r>
              <a:rPr lang="tr-TR" b="1" dirty="0" smtClean="0"/>
              <a:t>Yaygın </a:t>
            </a:r>
            <a:r>
              <a:rPr lang="tr-TR" b="1" dirty="0" err="1" smtClean="0"/>
              <a:t>eritem</a:t>
            </a:r>
            <a:r>
              <a:rPr lang="tr-TR" b="1" dirty="0" smtClean="0"/>
              <a:t>, </a:t>
            </a:r>
            <a:r>
              <a:rPr lang="tr-TR" b="1" dirty="0" err="1" smtClean="0"/>
              <a:t>büllöz</a:t>
            </a:r>
            <a:r>
              <a:rPr lang="tr-TR" b="1" dirty="0" smtClean="0"/>
              <a:t> değişiklikler ile beraber geniş deri lezyonları</a:t>
            </a:r>
          </a:p>
          <a:p>
            <a:pPr marL="1371600" lvl="2" indent="-514350" eaLnBrk="1" hangingPunct="1">
              <a:buFont typeface="Wingdings" pitchFamily="2" charset="2"/>
              <a:buChar char="§"/>
            </a:pPr>
            <a:r>
              <a:rPr lang="tr-TR" b="1" dirty="0" smtClean="0"/>
              <a:t>Sistemik semptomlar (ateş, taşikardi, </a:t>
            </a:r>
            <a:r>
              <a:rPr lang="tr-TR" b="1" dirty="0" err="1" smtClean="0"/>
              <a:t>takipne</a:t>
            </a:r>
            <a:r>
              <a:rPr lang="tr-TR" b="1" dirty="0" smtClean="0"/>
              <a:t>, solunum sıkıntısı, baş ağrısı)</a:t>
            </a:r>
          </a:p>
          <a:p>
            <a:pPr marL="1371600" lvl="2" indent="-514350" eaLnBrk="1" hangingPunct="1">
              <a:buFont typeface="Wingdings" pitchFamily="2" charset="2"/>
              <a:buChar char="§"/>
            </a:pPr>
            <a:r>
              <a:rPr lang="tr-TR" b="1" dirty="0" smtClean="0"/>
              <a:t>Hastalarda genellikle </a:t>
            </a:r>
            <a:r>
              <a:rPr lang="tr-TR" b="1" dirty="0" err="1" smtClean="0"/>
              <a:t>lökositoz</a:t>
            </a:r>
            <a:r>
              <a:rPr lang="tr-TR" b="1" dirty="0" smtClean="0"/>
              <a:t> vardır</a:t>
            </a:r>
          </a:p>
          <a:p>
            <a:pPr marL="1371600" lvl="2" indent="-514350" eaLnBrk="1" hangingPunct="1">
              <a:buFont typeface="Wingdings" pitchFamily="2" charset="2"/>
              <a:buNone/>
            </a:pPr>
            <a:endParaRPr lang="tr-TR" dirty="0" smtClean="0"/>
          </a:p>
          <a:p>
            <a:pPr marL="971550" lvl="1" indent="-514350" eaLnBrk="1" hangingPunct="1"/>
            <a:endParaRPr lang="tr-TR" dirty="0" smtClean="0"/>
          </a:p>
        </p:txBody>
      </p:sp>
      <p:sp>
        <p:nvSpPr>
          <p:cNvPr id="150532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A297E0-77B5-450C-B550-56F6D8D34630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21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DERİ ŞARBONU</a:t>
            </a:r>
          </a:p>
        </p:txBody>
      </p:sp>
      <p:pic>
        <p:nvPicPr>
          <p:cNvPr id="14438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4275" y="2133600"/>
            <a:ext cx="6988175" cy="4699000"/>
          </a:xfrm>
        </p:spPr>
      </p:pic>
      <p:sp>
        <p:nvSpPr>
          <p:cNvPr id="144388" name="Slayt Numarası Yer Tutucusu 2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3CFA67-91B1-460D-9568-3972F845CE35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22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>
                <a:solidFill>
                  <a:schemeClr val="tx1"/>
                </a:solidFill>
              </a:rPr>
              <a:t>DERİ ŞARBONU</a:t>
            </a:r>
          </a:p>
        </p:txBody>
      </p:sp>
      <p:pic>
        <p:nvPicPr>
          <p:cNvPr id="1454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0625" y="2205038"/>
            <a:ext cx="6694488" cy="4368800"/>
          </a:xfrm>
        </p:spPr>
      </p:pic>
      <p:sp>
        <p:nvSpPr>
          <p:cNvPr id="145412" name="Slayt Numarası Yer Tutucusu 2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8E650F-E33C-4733-A736-DBCDD01FAFC8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23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91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1000" y="5105400"/>
            <a:ext cx="50292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000066"/>
                </a:solidFill>
                <a:latin typeface="Times New Roman" pitchFamily="18" charset="0"/>
              </a:rPr>
              <a:t>33 year-old male patient,  He handled cattle and 6 days later lesions had appeared on the right and left arms. An extensive edema and hemorrhagic bullae appeared on both arms.Typical appearance of severe cutaneous anthrax.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562600" y="58674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006600"/>
                </a:solidFill>
                <a:latin typeface="Times New Roman" pitchFamily="18" charset="0"/>
              </a:rPr>
              <a:t>Doganay M. et al. J Infect Public Health. 2010;3(3):98-105</a:t>
            </a:r>
            <a:r>
              <a:rPr lang="tr-T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DOSYA 2\ŞARBON İLE İLGİLİ DÖKÜMANLAR\ŞARBON\Şarbon Olgu  resimleri\ŞARBON. 1\AHMET ULUSOY\10.10.2005 hastalığın 21. günü ahmet ulusoy\DSC_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312368" cy="2200287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DOSYA 2\ŞARBON İLE İLGİLİ DÖKÜMANLAR\ŞARBON\Şarbon Olgu  resimleri\ŞARBON. 1\AHMET ULUSOY\AHMET ULUSOY 23-09- 2005 4. GÜNÜ\DSC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878120" cy="324036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Desktop\DOSYA 2\ŞARBON İLE İLGİLİ DÖKÜMANLAR\ŞARBON\Şarbon Olgu  resimleri\ŞARBON. 1\AHMET ULUSOY\13.10.2005. hastalığın 24. günü A. ulusoy\DSC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3600400" cy="239161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95536" y="342900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4th day of disease</a:t>
            </a:r>
            <a:endParaRPr lang="en-US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508104" y="35730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21th day of disease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339752" y="630932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2</a:t>
            </a:r>
            <a:r>
              <a:rPr lang="tr-TR" dirty="0" smtClean="0">
                <a:solidFill>
                  <a:srgbClr val="333399"/>
                </a:solidFill>
              </a:rPr>
              <a:t>4rd</a:t>
            </a:r>
            <a:r>
              <a:rPr lang="en-US" dirty="0" smtClean="0">
                <a:solidFill>
                  <a:srgbClr val="333399"/>
                </a:solidFill>
              </a:rPr>
              <a:t> day of disease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355976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 smtClean="0">
                <a:solidFill>
                  <a:srgbClr val="006600"/>
                </a:solidFill>
                <a:latin typeface="Times New Roman" pitchFamily="18" charset="0"/>
              </a:rPr>
              <a:t>Doganay</a:t>
            </a:r>
            <a:r>
              <a:rPr lang="tr-TR" dirty="0" smtClean="0">
                <a:solidFill>
                  <a:srgbClr val="006600"/>
                </a:solidFill>
                <a:latin typeface="Times New Roman" pitchFamily="18" charset="0"/>
              </a:rPr>
              <a:t> M. et al. J </a:t>
            </a:r>
            <a:r>
              <a:rPr lang="tr-TR" dirty="0" err="1" smtClean="0">
                <a:solidFill>
                  <a:srgbClr val="006600"/>
                </a:solidFill>
                <a:latin typeface="Times New Roman" pitchFamily="18" charset="0"/>
              </a:rPr>
              <a:t>Infect</a:t>
            </a:r>
            <a:r>
              <a:rPr lang="tr-TR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tr-TR" dirty="0" err="1" smtClean="0">
                <a:solidFill>
                  <a:srgbClr val="006600"/>
                </a:solidFill>
                <a:latin typeface="Times New Roman" pitchFamily="18" charset="0"/>
              </a:rPr>
              <a:t>Public</a:t>
            </a:r>
            <a:r>
              <a:rPr lang="tr-TR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tr-TR" dirty="0" err="1" smtClean="0">
                <a:solidFill>
                  <a:srgbClr val="006600"/>
                </a:solidFill>
                <a:latin typeface="Times New Roman" pitchFamily="18" charset="0"/>
              </a:rPr>
              <a:t>Health</a:t>
            </a:r>
            <a:r>
              <a:rPr lang="tr-TR" dirty="0" smtClean="0">
                <a:solidFill>
                  <a:srgbClr val="006600"/>
                </a:solidFill>
                <a:latin typeface="Times New Roman" pitchFamily="18" charset="0"/>
              </a:rPr>
              <a:t>. 2010;3(3):98-105</a:t>
            </a:r>
            <a:r>
              <a:rPr lang="tr-TR" dirty="0" smtClean="0">
                <a:solidFill>
                  <a:srgbClr val="006600"/>
                </a:solidFill>
              </a:rPr>
              <a:t> </a:t>
            </a:r>
            <a:endParaRPr lang="tr-T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061" y="2249488"/>
            <a:ext cx="766987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827" y="2249488"/>
            <a:ext cx="521634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Desktop\DOSYA 2\ŞARBON İLE İLGİLİ DÖKÜMANLAR\ŞARBON\m doganay arşiv şarbon resimleri\mdoganay sarbon resimleri arşiv-2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3960440" cy="609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2" descr="RD 257829 15012010 7pm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813" y="685800"/>
            <a:ext cx="4802187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8" descr="113031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211637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Box 1"/>
          <p:cNvSpPr txBox="1">
            <a:spLocks noChangeArrowheads="1"/>
          </p:cNvSpPr>
          <p:nvPr/>
        </p:nvSpPr>
        <p:spPr bwMode="auto">
          <a:xfrm>
            <a:off x="0" y="5949280"/>
            <a:ext cx="4211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Gross oedema, toxaemia, fatal</a:t>
            </a:r>
          </a:p>
        </p:txBody>
      </p:sp>
      <p:sp>
        <p:nvSpPr>
          <p:cNvPr id="94213" name="TextBox 2"/>
          <p:cNvSpPr txBox="1">
            <a:spLocks noChangeArrowheads="1"/>
          </p:cNvSpPr>
          <p:nvPr/>
        </p:nvSpPr>
        <p:spPr bwMode="auto">
          <a:xfrm>
            <a:off x="4283968" y="6150114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sz="2000" b="1" dirty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Local infection, no toxaemia, recovery</a:t>
            </a:r>
          </a:p>
        </p:txBody>
      </p:sp>
      <p:pic>
        <p:nvPicPr>
          <p:cNvPr id="9421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1225" y="6354763"/>
            <a:ext cx="541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INJECTIONAL ANTHRAX IN HEROIN USERS </a:t>
            </a:r>
            <a:r>
              <a:rPr lang="tr-TR" sz="2400" smtClean="0">
                <a:solidFill>
                  <a:srgbClr val="FF0000"/>
                </a:solidFill>
                <a:latin typeface="Times New Roman" pitchFamily="18" charset="0"/>
              </a:rPr>
              <a:t>IN SCOTLAND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1CD37D-BB82-4371-A808-7CF694040C1C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3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endParaRPr lang="tr-TR" dirty="0"/>
          </a:p>
          <a:p>
            <a:pPr marL="365125" indent="-255588" eaLnBrk="1" hangingPunct="1">
              <a:defRPr/>
            </a:pPr>
            <a:endParaRPr lang="tr-TR" dirty="0"/>
          </a:p>
          <a:p>
            <a:pPr marL="365125" indent="-255588" eaLnBrk="1" hangingPunct="1">
              <a:buNone/>
              <a:defRPr/>
            </a:pPr>
            <a:r>
              <a:rPr lang="tr-TR" dirty="0" smtClean="0"/>
              <a:t>Hayvanlardan </a:t>
            </a:r>
            <a:r>
              <a:rPr lang="tr-TR" dirty="0"/>
              <a:t>insanlara bulaşan </a:t>
            </a:r>
            <a:r>
              <a:rPr lang="tr-TR" dirty="0" smtClean="0"/>
              <a:t> bir hastalıktır</a:t>
            </a:r>
          </a:p>
          <a:p>
            <a:pPr marL="365125" indent="-255588" eaLnBrk="1" hangingPunct="1">
              <a:buNone/>
              <a:defRPr/>
            </a:pPr>
            <a:r>
              <a:rPr lang="tr-TR" dirty="0" smtClean="0"/>
              <a:t>Yani bir </a:t>
            </a:r>
            <a:r>
              <a:rPr lang="tr-TR" dirty="0" err="1" smtClean="0"/>
              <a:t>zoonozdur</a:t>
            </a:r>
            <a:endParaRPr lang="tr-TR" dirty="0"/>
          </a:p>
          <a:p>
            <a:pPr marL="365125" indent="-255588" eaLnBrk="1" hangingPunct="1">
              <a:defRPr/>
            </a:pPr>
            <a:endParaRPr lang="tr-TR" dirty="0"/>
          </a:p>
          <a:p>
            <a:pPr marL="365125" indent="-255588" eaLnBrk="1" hangingPunct="1">
              <a:defRPr/>
            </a:pPr>
            <a:endParaRPr lang="tr-TR" dirty="0"/>
          </a:p>
          <a:p>
            <a:pPr marL="365125" indent="-255588" eaLnBrk="1" hangingPunct="1">
              <a:defRPr/>
            </a:pPr>
            <a:endParaRPr lang="tr-TR" dirty="0"/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tr-TR" dirty="0"/>
              <a:t> 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tr-TR" dirty="0"/>
              <a:t> </a:t>
            </a:r>
          </a:p>
        </p:txBody>
      </p:sp>
      <p:pic>
        <p:nvPicPr>
          <p:cNvPr id="136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933825"/>
            <a:ext cx="242411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6250"/>
            <a:ext cx="23780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221163"/>
            <a:ext cx="26209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095375" y="274638"/>
            <a:ext cx="23182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3600" b="1" dirty="0" smtClean="0"/>
          </a:p>
          <a:p>
            <a:endParaRPr lang="tr-TR" sz="3600" b="1" dirty="0" smtClean="0"/>
          </a:p>
          <a:p>
            <a:r>
              <a:rPr lang="tr-TR" sz="3600" b="1" dirty="0" smtClean="0"/>
              <a:t>ŞARBON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381000" y="838200"/>
            <a:ext cx="4343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57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400" b="1" dirty="0">
                <a:solidFill>
                  <a:srgbClr val="333399"/>
                </a:solidFill>
                <a:latin typeface="Times New Roman" pitchFamily="18" charset="0"/>
                <a:ea typeface="msgothic"/>
                <a:cs typeface="msgothic"/>
              </a:rPr>
              <a:t>Arm after debridement of necrotic skin and fascia.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5486400" cy="359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962400" y="6019800"/>
            <a:ext cx="5181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57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2000" dirty="0" err="1">
                <a:solidFill>
                  <a:srgbClr val="006600"/>
                </a:solidFill>
                <a:latin typeface="Times New Roman" pitchFamily="18" charset="0"/>
                <a:ea typeface="msgothic"/>
                <a:cs typeface="msgothic"/>
              </a:rPr>
              <a:t>Parcell</a:t>
            </a:r>
            <a:r>
              <a:rPr lang="en-GB" sz="2000" dirty="0">
                <a:solidFill>
                  <a:srgbClr val="006600"/>
                </a:solidFill>
                <a:latin typeface="Times New Roman" pitchFamily="18" charset="0"/>
                <a:ea typeface="msgothic"/>
                <a:cs typeface="msgothic"/>
              </a:rPr>
              <a:t> B J et al. J </a:t>
            </a:r>
            <a:r>
              <a:rPr lang="en-GB" sz="2000" dirty="0" err="1">
                <a:solidFill>
                  <a:srgbClr val="006600"/>
                </a:solidFill>
                <a:latin typeface="Times New Roman" pitchFamily="18" charset="0"/>
                <a:ea typeface="msgothic"/>
                <a:cs typeface="msgothic"/>
              </a:rPr>
              <a:t>Clin</a:t>
            </a:r>
            <a:r>
              <a:rPr lang="en-GB" sz="2000" dirty="0">
                <a:solidFill>
                  <a:srgbClr val="006600"/>
                </a:solidFill>
                <a:latin typeface="Times New Roman" pitchFamily="18" charset="0"/>
                <a:ea typeface="msgothic"/>
                <a:cs typeface="msgothic"/>
              </a:rPr>
              <a:t> </a:t>
            </a:r>
            <a:r>
              <a:rPr lang="en-GB" sz="2000" dirty="0" err="1">
                <a:solidFill>
                  <a:srgbClr val="006600"/>
                </a:solidFill>
                <a:latin typeface="Times New Roman" pitchFamily="18" charset="0"/>
                <a:ea typeface="msgothic"/>
                <a:cs typeface="msgothic"/>
              </a:rPr>
              <a:t>Pathol</a:t>
            </a:r>
            <a:r>
              <a:rPr lang="en-GB" sz="2000" dirty="0">
                <a:solidFill>
                  <a:srgbClr val="006600"/>
                </a:solidFill>
                <a:latin typeface="Times New Roman" pitchFamily="18" charset="0"/>
                <a:ea typeface="msgothic"/>
                <a:cs typeface="msgothic"/>
              </a:rPr>
              <a:t> 2011;64:95-96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763" y="990600"/>
            <a:ext cx="3678237" cy="275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943600" y="3810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333399"/>
                </a:solidFill>
                <a:latin typeface="Times New Roman" pitchFamily="18" charset="0"/>
              </a:rPr>
              <a:t>Gram-positive bacilli on histopathology</a:t>
            </a:r>
            <a:endParaRPr lang="tr-TR" sz="20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23528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</a:rPr>
              <a:t>INJECTIONAL ANTHRAX IN HEROIN USERS</a:t>
            </a:r>
            <a:endParaRPr lang="tr-T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Akciğer şarbonu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48" y="2249488"/>
            <a:ext cx="809370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63E58-CBE1-4412-A7A0-386C40B249BF}" type="slidenum">
              <a:rPr lang="tr-TR" smtClean="0"/>
              <a:pPr/>
              <a:t>32</a:t>
            </a:fld>
            <a:endParaRPr lang="tr-TR" smtClean="0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Örnek alımı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b="1" smtClean="0"/>
              <a:t>Deri şarbonu</a:t>
            </a:r>
            <a:r>
              <a:rPr lang="tr-TR" sz="2400" smtClean="0"/>
              <a:t>:</a:t>
            </a:r>
          </a:p>
          <a:p>
            <a:r>
              <a:rPr lang="tr-TR" sz="2400" smtClean="0"/>
              <a:t>Erken dönemde veziküllerde bulunan eksudadan eküvyonla sürüntü şeklinde örnek alınır.</a:t>
            </a:r>
          </a:p>
          <a:p>
            <a:r>
              <a:rPr lang="tr-TR" sz="2400" smtClean="0"/>
              <a:t>Skar dokusu geliştiğinde kabuk kenarından kaldırılarak, kanatılmadan kapiller pipet ile sıvı alınır. </a:t>
            </a:r>
          </a:p>
          <a:p>
            <a:r>
              <a:rPr lang="tr-TR" sz="2400" b="1" smtClean="0"/>
              <a:t>Akciğer şarbonu</a:t>
            </a:r>
            <a:r>
              <a:rPr lang="tr-TR" sz="2400" smtClean="0"/>
              <a:t>: </a:t>
            </a:r>
          </a:p>
          <a:p>
            <a:r>
              <a:rPr lang="tr-TR" sz="2400" smtClean="0"/>
              <a:t>balgam, kan gerekirse BOS</a:t>
            </a:r>
          </a:p>
          <a:p>
            <a:r>
              <a:rPr lang="tr-TR" sz="2400" b="1" smtClean="0"/>
              <a:t>Barsak şarbonu</a:t>
            </a:r>
            <a:r>
              <a:rPr lang="tr-TR" sz="2400" smtClean="0"/>
              <a:t>: </a:t>
            </a:r>
          </a:p>
          <a:p>
            <a:r>
              <a:rPr lang="tr-TR" sz="2400" smtClean="0"/>
              <a:t>dışkı örneği</a:t>
            </a:r>
          </a:p>
          <a:p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Direk preparatta B.anthracis</a:t>
            </a:r>
          </a:p>
        </p:txBody>
      </p:sp>
      <p:pic>
        <p:nvPicPr>
          <p:cNvPr id="152579" name="Picture 4" descr="kapsul şarb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905000"/>
            <a:ext cx="4876800" cy="41719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644D1A-08B1-4E29-A4AD-520E9E361685}" type="slidenum">
              <a:rPr lang="tr-TR" smtClean="0"/>
              <a:pPr/>
              <a:t>34</a:t>
            </a:fld>
            <a:endParaRPr lang="tr-TR" smtClean="0"/>
          </a:p>
        </p:txBody>
      </p:sp>
      <p:pic>
        <p:nvPicPr>
          <p:cNvPr id="153603" name="Picture 3" descr="&lt;i&gt; Bacillus anthracis&lt;/i&gt; Avirulent Pasteur Strain, Non-hemolytic on sheep blood aga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844675"/>
            <a:ext cx="5256213" cy="4608513"/>
          </a:xfrm>
          <a:noFill/>
          <a:ln w="28575">
            <a:solidFill>
              <a:srgbClr val="000000"/>
            </a:solidFill>
          </a:ln>
        </p:spPr>
      </p:pic>
      <p:sp>
        <p:nvSpPr>
          <p:cNvPr id="153604" name="4 Metin kutusu"/>
          <p:cNvSpPr txBox="1">
            <a:spLocks noChangeArrowheads="1"/>
          </p:cNvSpPr>
          <p:nvPr/>
        </p:nvSpPr>
        <p:spPr bwMode="auto">
          <a:xfrm>
            <a:off x="1143000" y="533400"/>
            <a:ext cx="7054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/>
              <a:t>Kanlı agarda B.anthracis kolonileri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C8C5DE-3FB4-4FF5-AA8E-10D9ACD6FE7A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3A2FFB-5C02-4F3D-A23C-81E2A41407C9}" type="slidenum">
              <a:rPr lang="en-US" sz="1400">
                <a:latin typeface="Times New Roman" pitchFamily="18" charset="0"/>
              </a:rPr>
              <a:pPr algn="r"/>
              <a:t>35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54628" name="Picture 4" descr="morphological_appearance_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276475"/>
            <a:ext cx="39639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TextBox 3"/>
          <p:cNvSpPr txBox="1">
            <a:spLocks noChangeArrowheads="1"/>
          </p:cNvSpPr>
          <p:nvPr/>
        </p:nvSpPr>
        <p:spPr bwMode="auto">
          <a:xfrm>
            <a:off x="1905000" y="3048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latin typeface="Times New Roman" pitchFamily="18" charset="0"/>
              </a:rPr>
              <a:t>Bacillus anthracis</a:t>
            </a:r>
            <a:r>
              <a:rPr lang="tr-TR" sz="3200" b="1" i="1">
                <a:latin typeface="Times New Roman" pitchFamily="18" charset="0"/>
              </a:rPr>
              <a:t> mikroskopik görünümü</a:t>
            </a:r>
            <a:endParaRPr lang="en-US" sz="3200" b="1" i="1">
              <a:latin typeface="Times New Roman" pitchFamily="18" charset="0"/>
            </a:endParaRPr>
          </a:p>
        </p:txBody>
      </p:sp>
      <p:pic>
        <p:nvPicPr>
          <p:cNvPr id="154630" name="Picture 5" descr="anthr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16113"/>
            <a:ext cx="43926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Erişkinde şarbon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i="1" dirty="0" smtClean="0"/>
              <a:t>İlk tercih;</a:t>
            </a:r>
          </a:p>
          <a:p>
            <a:r>
              <a:rPr lang="tr-TR" dirty="0" err="1" smtClean="0"/>
              <a:t>Procaine</a:t>
            </a:r>
            <a:r>
              <a:rPr lang="tr-TR" dirty="0" smtClean="0"/>
              <a:t> </a:t>
            </a:r>
            <a:r>
              <a:rPr lang="tr-TR" dirty="0" err="1" smtClean="0"/>
              <a:t>penicillin</a:t>
            </a:r>
            <a:r>
              <a:rPr lang="tr-TR" dirty="0" smtClean="0"/>
              <a:t> G 0.6–1.2 mU im q12–24h</a:t>
            </a:r>
          </a:p>
          <a:p>
            <a:r>
              <a:rPr lang="pt-BR" dirty="0" smtClean="0"/>
              <a:t>Penicillin G, sodium or potassium 4 mU iv q4–6h</a:t>
            </a:r>
          </a:p>
          <a:p>
            <a:r>
              <a:rPr lang="it-IT" dirty="0" smtClean="0"/>
              <a:t>Amoxicillin 500 mg po q6–8h</a:t>
            </a:r>
          </a:p>
          <a:p>
            <a:pPr>
              <a:buNone/>
            </a:pPr>
            <a:r>
              <a:rPr lang="tr-TR" b="1" i="1" dirty="0" smtClean="0"/>
              <a:t>Alternatif : *</a:t>
            </a:r>
          </a:p>
          <a:p>
            <a:r>
              <a:rPr lang="tr-TR" dirty="0" err="1" smtClean="0"/>
              <a:t>Doxycycline</a:t>
            </a:r>
            <a:r>
              <a:rPr lang="tr-TR" dirty="0" smtClean="0"/>
              <a:t> 100 mg iv/</a:t>
            </a:r>
            <a:r>
              <a:rPr lang="tr-TR" dirty="0" err="1" smtClean="0"/>
              <a:t>po</a:t>
            </a:r>
            <a:r>
              <a:rPr lang="tr-TR" dirty="0" smtClean="0"/>
              <a:t> q12h</a:t>
            </a:r>
          </a:p>
          <a:p>
            <a:r>
              <a:rPr lang="tr-TR" dirty="0" smtClean="0"/>
              <a:t>veya</a:t>
            </a:r>
          </a:p>
          <a:p>
            <a:r>
              <a:rPr lang="tr-TR" dirty="0" err="1" smtClean="0"/>
              <a:t>Ciprofloxacin</a:t>
            </a:r>
            <a:r>
              <a:rPr lang="tr-TR" dirty="0" smtClean="0"/>
              <a:t> 200–400 mg iv q12h, izleyen günlerde 500–750 mg </a:t>
            </a:r>
            <a:r>
              <a:rPr lang="tr-TR" dirty="0" err="1" smtClean="0"/>
              <a:t>po</a:t>
            </a:r>
            <a:r>
              <a:rPr lang="tr-TR" dirty="0" smtClean="0"/>
              <a:t> q12h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Erişkinde şarbon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Komplike olmayan deri şarbonunda:</a:t>
            </a:r>
          </a:p>
          <a:p>
            <a:r>
              <a:rPr lang="en-US" dirty="0" smtClean="0"/>
              <a:t>3–5 </a:t>
            </a:r>
            <a:r>
              <a:rPr lang="tr-TR" dirty="0" smtClean="0"/>
              <a:t>gün(</a:t>
            </a:r>
            <a:r>
              <a:rPr lang="en-US" dirty="0" smtClean="0"/>
              <a:t>3–7 </a:t>
            </a:r>
            <a:r>
              <a:rPr lang="tr-TR" dirty="0" smtClean="0"/>
              <a:t>gün de olabilir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tr-TR" dirty="0" smtClean="0"/>
              <a:t>Sistemik olgularda: </a:t>
            </a:r>
          </a:p>
          <a:p>
            <a:pPr>
              <a:buNone/>
            </a:pPr>
            <a:r>
              <a:rPr lang="tr-TR" dirty="0" smtClean="0"/>
              <a:t>10–14 gün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Biyolojik silah </a:t>
            </a:r>
            <a:r>
              <a:rPr lang="tr-TR" dirty="0" err="1" smtClean="0"/>
              <a:t>maruziyetinde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Ciprofloxacin</a:t>
            </a:r>
            <a:r>
              <a:rPr lang="tr-TR" dirty="0" smtClean="0"/>
              <a:t> 200–400 mg iv q12h, izleyen günlerde 500–750 mg </a:t>
            </a:r>
            <a:r>
              <a:rPr lang="tr-TR" dirty="0" err="1" smtClean="0"/>
              <a:t>po</a:t>
            </a:r>
            <a:r>
              <a:rPr lang="tr-TR" dirty="0" smtClean="0"/>
              <a:t> q12h</a:t>
            </a:r>
          </a:p>
          <a:p>
            <a:pPr>
              <a:buNone/>
            </a:pPr>
            <a:r>
              <a:rPr lang="tr-TR" dirty="0" smtClean="0"/>
              <a:t>veya</a:t>
            </a:r>
          </a:p>
          <a:p>
            <a:r>
              <a:rPr lang="tr-TR" dirty="0" err="1" smtClean="0"/>
              <a:t>Doxycycline</a:t>
            </a:r>
            <a:r>
              <a:rPr lang="tr-TR" dirty="0" smtClean="0"/>
              <a:t> 100 mg iv/</a:t>
            </a:r>
            <a:r>
              <a:rPr lang="tr-TR" dirty="0" err="1" smtClean="0"/>
              <a:t>po</a:t>
            </a:r>
            <a:r>
              <a:rPr lang="tr-TR" dirty="0" smtClean="0"/>
              <a:t> q12h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Süre: 60 güne kadar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Şarbon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Yaraya cerrahi  </a:t>
            </a:r>
            <a:r>
              <a:rPr lang="tr-TR" dirty="0" err="1" smtClean="0"/>
              <a:t>müdahele</a:t>
            </a:r>
            <a:r>
              <a:rPr lang="tr-TR" dirty="0" smtClean="0"/>
              <a:t>, </a:t>
            </a:r>
            <a:r>
              <a:rPr lang="tr-TR" dirty="0" err="1" smtClean="0"/>
              <a:t>debridman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    yapılmaz!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Pansuman malzemeleri dikkatli bir şekilde tıbbi atık kutusuna atılır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İ.v uyuşturucu kullanımına bağlı gelişen olgularda </a:t>
            </a:r>
            <a:r>
              <a:rPr lang="tr-TR" dirty="0" err="1" smtClean="0"/>
              <a:t>debridman</a:t>
            </a:r>
            <a:r>
              <a:rPr lang="tr-TR" dirty="0" smtClean="0"/>
              <a:t> gerekebilir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(</a:t>
            </a:r>
            <a:r>
              <a:rPr lang="tr-TR" dirty="0" err="1" smtClean="0"/>
              <a:t>nekrotizan</a:t>
            </a:r>
            <a:r>
              <a:rPr lang="tr-TR" dirty="0" smtClean="0"/>
              <a:t> </a:t>
            </a:r>
            <a:r>
              <a:rPr lang="tr-TR" dirty="0" err="1" smtClean="0"/>
              <a:t>fasiit</a:t>
            </a:r>
            <a:r>
              <a:rPr lang="tr-TR" dirty="0" smtClean="0"/>
              <a:t> gibi)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Hxj-mWfFgfM/UgEfGsCuKEI/AAAAAAAAWq4/j5yvV_iby2U/s1600/Anthrax_Color_Map_of_World-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39025" cy="4676776"/>
          </a:xfrm>
          <a:prstGeom prst="rect">
            <a:avLst/>
          </a:prstGeom>
          <a:noFill/>
        </p:spPr>
      </p:pic>
      <p:pic>
        <p:nvPicPr>
          <p:cNvPr id="1030" name="Picture 6" descr="http://1.bp.blogspot.com/-9RTRvEso4no/UgEfaGYrxUI/AAAAAAAAWrA/JxQOJ-Poggc/s1600/anthrax_map_color_ke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093296"/>
            <a:ext cx="2743200" cy="495301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407918" cy="18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4716016" y="6021288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vetmed</a:t>
            </a:r>
            <a:r>
              <a:rPr lang="tr-TR" dirty="0" smtClean="0"/>
              <a:t>.</a:t>
            </a:r>
            <a:r>
              <a:rPr lang="tr-TR" dirty="0" err="1" smtClean="0"/>
              <a:t>lsu</a:t>
            </a:r>
            <a:r>
              <a:rPr lang="tr-TR" dirty="0" smtClean="0"/>
              <a:t>.edu/</a:t>
            </a:r>
            <a:r>
              <a:rPr lang="tr-TR" dirty="0" err="1" smtClean="0"/>
              <a:t>whocc</a:t>
            </a:r>
            <a:r>
              <a:rPr lang="tr-TR" dirty="0" smtClean="0"/>
              <a:t>/</a:t>
            </a:r>
            <a:r>
              <a:rPr lang="tr-TR" dirty="0" err="1" smtClean="0"/>
              <a:t>mp</a:t>
            </a:r>
            <a:r>
              <a:rPr lang="tr-TR" dirty="0" smtClean="0"/>
              <a:t>_</a:t>
            </a:r>
            <a:r>
              <a:rPr lang="tr-TR" dirty="0" err="1" smtClean="0"/>
              <a:t>world</a:t>
            </a:r>
            <a:r>
              <a:rPr lang="tr-TR" dirty="0" smtClean="0"/>
              <a:t>.</a:t>
            </a:r>
            <a:r>
              <a:rPr lang="tr-TR" dirty="0" err="1" smtClean="0"/>
              <a:t>htm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901" y="0"/>
            <a:ext cx="9164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C01BF-94D7-4083-AEBA-DA3B40A00E47}" type="slidenum">
              <a:rPr lang="tr-TR" smtClean="0"/>
              <a:pPr/>
              <a:t>41</a:t>
            </a:fld>
            <a:endParaRPr lang="tr-TR" smtClean="0"/>
          </a:p>
        </p:txBody>
      </p:sp>
      <p:sp>
        <p:nvSpPr>
          <p:cNvPr id="15565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99885D-EC5F-42A8-B798-066345E96B39}" type="slidenum">
              <a:rPr lang="en-US" sz="1400">
                <a:latin typeface="Times New Roman" pitchFamily="18" charset="0"/>
              </a:rPr>
              <a:pPr algn="r"/>
              <a:t>41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93037" cy="1462088"/>
          </a:xfrm>
        </p:spPr>
        <p:txBody>
          <a:bodyPr anchor="ctr"/>
          <a:lstStyle/>
          <a:p>
            <a:r>
              <a:rPr lang="tr-TR" smtClean="0"/>
              <a:t>Tedavi</a:t>
            </a:r>
            <a:endParaRPr lang="en-US" smtClean="0"/>
          </a:p>
        </p:txBody>
      </p:sp>
      <p:sp>
        <p:nvSpPr>
          <p:cNvPr id="155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r>
              <a:rPr lang="tr-TR" sz="2400" b="1" dirty="0" smtClean="0"/>
              <a:t>Penisilin</a:t>
            </a:r>
            <a:r>
              <a:rPr lang="tr-TR" sz="2400" dirty="0" smtClean="0"/>
              <a:t> (6 saatte 2 milyon IU, 2-4 gün)</a:t>
            </a:r>
          </a:p>
          <a:p>
            <a:r>
              <a:rPr lang="tr-TR" sz="2400" dirty="0" err="1" smtClean="0"/>
              <a:t>Gentamisin</a:t>
            </a:r>
            <a:r>
              <a:rPr lang="tr-TR" sz="2400" dirty="0" smtClean="0"/>
              <a:t>, </a:t>
            </a:r>
            <a:r>
              <a:rPr lang="tr-TR" sz="2400" dirty="0" err="1" smtClean="0"/>
              <a:t>eritromisin</a:t>
            </a:r>
            <a:r>
              <a:rPr lang="tr-TR" sz="2400" dirty="0" smtClean="0"/>
              <a:t>, </a:t>
            </a:r>
            <a:r>
              <a:rPr lang="tr-TR" sz="2400" dirty="0" err="1" smtClean="0"/>
              <a:t>kloramfenikol</a:t>
            </a:r>
            <a:r>
              <a:rPr lang="tr-TR" sz="2400" dirty="0" smtClean="0"/>
              <a:t>, </a:t>
            </a:r>
            <a:r>
              <a:rPr lang="tr-TR" sz="2400" dirty="0" err="1" smtClean="0"/>
              <a:t>siprofloksasin</a:t>
            </a:r>
            <a:r>
              <a:rPr lang="tr-TR" sz="2400" dirty="0" smtClean="0"/>
              <a:t> ve </a:t>
            </a:r>
            <a:r>
              <a:rPr lang="tr-TR" sz="2400" dirty="0" err="1" smtClean="0"/>
              <a:t>doksisikline</a:t>
            </a:r>
            <a:r>
              <a:rPr lang="tr-TR" sz="2400" dirty="0" smtClean="0"/>
              <a:t> duyarlıdır.</a:t>
            </a:r>
          </a:p>
          <a:p>
            <a:r>
              <a:rPr lang="tr-TR" sz="2400" dirty="0" smtClean="0"/>
              <a:t>Yaraya cerrahi </a:t>
            </a:r>
          </a:p>
          <a:p>
            <a:pPr>
              <a:buFont typeface="Wingdings" pitchFamily="2" charset="2"/>
              <a:buNone/>
            </a:pPr>
            <a:r>
              <a:rPr lang="tr-TR" sz="2400" dirty="0" smtClean="0"/>
              <a:t>    </a:t>
            </a:r>
            <a:r>
              <a:rPr lang="tr-TR" sz="2400" dirty="0" err="1" smtClean="0"/>
              <a:t>müdahele</a:t>
            </a:r>
            <a:r>
              <a:rPr lang="tr-TR" sz="2400" dirty="0" smtClean="0"/>
              <a:t>, </a:t>
            </a:r>
            <a:r>
              <a:rPr lang="tr-TR" sz="2400" dirty="0" err="1" smtClean="0"/>
              <a:t>debridman</a:t>
            </a:r>
            <a:r>
              <a:rPr lang="tr-TR" sz="24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sz="2400" dirty="0" smtClean="0"/>
              <a:t>    yapılmaz!</a:t>
            </a:r>
          </a:p>
          <a:p>
            <a:pPr>
              <a:buFont typeface="Wingdings" pitchFamily="2" charset="2"/>
              <a:buNone/>
            </a:pPr>
            <a:endParaRPr lang="tr-TR" sz="2400" dirty="0" smtClean="0"/>
          </a:p>
        </p:txBody>
      </p:sp>
      <p:sp>
        <p:nvSpPr>
          <p:cNvPr id="15565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endParaRPr lang="tr-TR" smtClean="0"/>
          </a:p>
        </p:txBody>
      </p:sp>
      <p:pic>
        <p:nvPicPr>
          <p:cNvPr id="155655" name="Picture 6" descr="anthr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213" y="2781300"/>
            <a:ext cx="396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Karbonkül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5604" name="Picture 4" descr="001carbunc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327525" y="2895600"/>
            <a:ext cx="4524375" cy="2282825"/>
          </a:xfrm>
          <a:prstGeom prst="rect">
            <a:avLst/>
          </a:prstGeom>
          <a:solidFill>
            <a:srgbClr val="F3F3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2400" b="1"/>
              <a:t>Birbirine komşu birkaç kıl </a:t>
            </a:r>
          </a:p>
          <a:p>
            <a:r>
              <a:rPr lang="tr-TR" sz="2400" b="1"/>
              <a:t>  kökünün enfeksiyonudur</a:t>
            </a:r>
          </a:p>
          <a:p>
            <a:pPr>
              <a:buFontTx/>
              <a:buChar char="•"/>
            </a:pPr>
            <a:r>
              <a:rPr lang="tr-TR" sz="2400" b="1"/>
              <a:t>Kan çıbanı, şir pençe gibi </a:t>
            </a:r>
          </a:p>
          <a:p>
            <a:r>
              <a:rPr lang="tr-TR" sz="2400" b="1"/>
              <a:t> isimler alır</a:t>
            </a:r>
          </a:p>
          <a:p>
            <a:pPr>
              <a:buFontTx/>
              <a:buChar char="•"/>
            </a:pPr>
            <a:r>
              <a:rPr lang="tr-TR" sz="2400" b="1"/>
              <a:t>Etken hemen daima</a:t>
            </a:r>
            <a:r>
              <a:rPr lang="tr-TR" sz="2400" b="1" i="1"/>
              <a:t> S.aureus</a:t>
            </a:r>
          </a:p>
          <a:p>
            <a:pPr>
              <a:buFontTx/>
              <a:buChar char="•"/>
            </a:pPr>
            <a:r>
              <a:rPr lang="tr-TR" sz="2400" b="1"/>
              <a:t>Salgın yapabilir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İmpetigo</a:t>
            </a:r>
            <a:br>
              <a:rPr lang="tr-TR" smtClean="0"/>
            </a:br>
            <a:endParaRPr lang="tr-TR" smtClean="0"/>
          </a:p>
        </p:txBody>
      </p:sp>
      <p:pic>
        <p:nvPicPr>
          <p:cNvPr id="15363" name="Picture 3" descr="impetig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743200"/>
            <a:ext cx="4876800" cy="3381375"/>
          </a:xfrm>
        </p:spPr>
      </p:pic>
      <p:pic>
        <p:nvPicPr>
          <p:cNvPr id="15364" name="Picture 4" descr="Cellulitis-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333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70525" y="4283075"/>
            <a:ext cx="293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/>
              <a:t>Büllöz impetigo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ERİZİPELOİD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Etken:eryzipelothrix rhusiopathiae</a:t>
            </a:r>
          </a:p>
          <a:p>
            <a:pPr eaLnBrk="1" hangingPunct="1"/>
            <a:r>
              <a:rPr lang="tr-TR" smtClean="0"/>
              <a:t>Eller ve parmaklarda ortaya çıkan pembe renkli selülittir.kasap ve balıkçılarda sık görülür.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9733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775" y="3276600"/>
            <a:ext cx="2262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700213"/>
            <a:ext cx="5400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E4203-2BF6-4433-A108-D0C4C4FA7F66}" type="slidenum">
              <a:rPr lang="tr-TR" smtClean="0"/>
              <a:pPr/>
              <a:t>46</a:t>
            </a:fld>
            <a:endParaRPr lang="tr-TR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3926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704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Başlık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sz="4000" smtClean="0">
                <a:solidFill>
                  <a:srgbClr val="FF0000"/>
                </a:solidFill>
              </a:rPr>
              <a:t>KLİNİK VE LABORATUAR BULGULARI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/>
            <a:endParaRPr lang="tr-TR" smtClean="0"/>
          </a:p>
          <a:p>
            <a:pPr marL="365125" indent="-255588" eaLnBrk="1" hangingPunct="1"/>
            <a:r>
              <a:rPr lang="tr-TR" smtClean="0"/>
              <a:t>ŞARBONUN KLİNİK FORMLARI</a:t>
            </a:r>
          </a:p>
          <a:p>
            <a:pPr marL="657225" lvl="1" indent="-246063" eaLnBrk="1" hangingPunct="1"/>
            <a:r>
              <a:rPr lang="tr-TR" smtClean="0"/>
              <a:t>Deri Şarbonu</a:t>
            </a:r>
          </a:p>
          <a:p>
            <a:pPr marL="657225" lvl="1" indent="-246063" eaLnBrk="1" hangingPunct="1"/>
            <a:r>
              <a:rPr lang="tr-TR" smtClean="0"/>
              <a:t>Akciğer Şarbonu</a:t>
            </a:r>
          </a:p>
          <a:p>
            <a:pPr marL="657225" lvl="1" indent="-246063" eaLnBrk="1" hangingPunct="1"/>
            <a:r>
              <a:rPr lang="tr-TR" smtClean="0"/>
              <a:t>Gastrointestinal Sistem Şarbonu</a:t>
            </a:r>
          </a:p>
          <a:p>
            <a:pPr marL="365125" indent="-255588" eaLnBrk="1" hangingPunct="1">
              <a:buFont typeface="Wingdings" pitchFamily="2" charset="2"/>
              <a:buNone/>
            </a:pPr>
            <a:endParaRPr lang="tr-TR" smtClean="0"/>
          </a:p>
        </p:txBody>
      </p:sp>
      <p:sp>
        <p:nvSpPr>
          <p:cNvPr id="140292" name="Slayt Numarası Yer Tutucusu 3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3B6723-F03D-4EBB-A9DE-CB33CEF07337}" type="slidenum">
              <a:rPr lang="tr-TR">
                <a:solidFill>
                  <a:srgbClr val="FFFFFF"/>
                </a:solidFill>
                <a:latin typeface="Comic Sans MS" pitchFamily="66" charset="0"/>
              </a:rPr>
              <a:pPr algn="r"/>
              <a:t>47</a:t>
            </a:fld>
            <a:endParaRPr lang="tr-TR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systemic anthrax, initial antibiotic choice should be combined with one or two of the following antibiotics: penicillin, </a:t>
            </a:r>
            <a:r>
              <a:rPr lang="en-US" dirty="0" err="1" smtClean="0"/>
              <a:t>ampicillin</a:t>
            </a:r>
            <a:r>
              <a:rPr lang="en-US" dirty="0" smtClean="0"/>
              <a:t>, </a:t>
            </a:r>
            <a:r>
              <a:rPr lang="en-US" dirty="0" err="1" smtClean="0"/>
              <a:t>ciprofl</a:t>
            </a:r>
            <a:r>
              <a:rPr lang="en-US" dirty="0" smtClean="0"/>
              <a:t> </a:t>
            </a:r>
            <a:r>
              <a:rPr lang="en-US" dirty="0" err="1" smtClean="0"/>
              <a:t>oxacin</a:t>
            </a:r>
            <a:r>
              <a:rPr lang="en-US" dirty="0" smtClean="0"/>
              <a:t>, </a:t>
            </a:r>
            <a:r>
              <a:rPr lang="en-US" dirty="0" err="1" smtClean="0"/>
              <a:t>imipenem</a:t>
            </a:r>
            <a:r>
              <a:rPr lang="en-US" dirty="0" smtClean="0"/>
              <a:t>,</a:t>
            </a:r>
          </a:p>
          <a:p>
            <a:r>
              <a:rPr lang="tr-TR" dirty="0" err="1" smtClean="0"/>
              <a:t>meropenem</a:t>
            </a:r>
            <a:r>
              <a:rPr lang="tr-TR" dirty="0" smtClean="0"/>
              <a:t>, </a:t>
            </a:r>
            <a:r>
              <a:rPr lang="tr-TR" dirty="0" err="1" smtClean="0"/>
              <a:t>vancomycin</a:t>
            </a:r>
            <a:r>
              <a:rPr lang="tr-TR" dirty="0" smtClean="0"/>
              <a:t>, </a:t>
            </a:r>
            <a:r>
              <a:rPr lang="tr-TR" dirty="0" err="1" smtClean="0"/>
              <a:t>rifampin</a:t>
            </a:r>
            <a:r>
              <a:rPr lang="tr-TR" dirty="0" smtClean="0"/>
              <a:t> (</a:t>
            </a:r>
            <a:r>
              <a:rPr lang="tr-TR" dirty="0" err="1" smtClean="0"/>
              <a:t>rifampicin</a:t>
            </a:r>
            <a:r>
              <a:rPr lang="tr-TR" dirty="0" smtClean="0"/>
              <a:t>), </a:t>
            </a:r>
            <a:r>
              <a:rPr lang="tr-TR" dirty="0" err="1" smtClean="0"/>
              <a:t>clindamycin</a:t>
            </a:r>
            <a:r>
              <a:rPr lang="tr-TR" dirty="0" smtClean="0"/>
              <a:t>, </a:t>
            </a:r>
            <a:r>
              <a:rPr lang="tr-TR" dirty="0" err="1" smtClean="0"/>
              <a:t>linezolid</a:t>
            </a:r>
            <a:r>
              <a:rPr lang="tr-TR" dirty="0" smtClean="0"/>
              <a:t>, </a:t>
            </a:r>
            <a:r>
              <a:rPr lang="tr-TR" dirty="0" err="1" smtClean="0"/>
              <a:t>streptomycin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aminoglycoside</a:t>
            </a:r>
            <a:r>
              <a:rPr lang="tr-TR" dirty="0" smtClean="0"/>
              <a:t>.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r>
              <a:rPr lang="tr-TR" dirty="0" smtClean="0"/>
              <a:t> </a:t>
            </a:r>
            <a:r>
              <a:rPr lang="tr-TR" dirty="0" err="1" smtClean="0"/>
              <a:t>combination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given</a:t>
            </a:r>
            <a:endParaRPr lang="tr-TR" dirty="0" smtClean="0"/>
          </a:p>
          <a:p>
            <a:r>
              <a:rPr lang="tr-TR" dirty="0" smtClean="0"/>
              <a:t>in </a:t>
            </a:r>
            <a:r>
              <a:rPr lang="tr-TR" dirty="0" err="1" smtClean="0"/>
              <a:t>meningitis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anthrax meningitis, initial antibiotics should have good CSF penetration.</a:t>
            </a:r>
          </a:p>
          <a:p>
            <a:r>
              <a:rPr lang="en-US" dirty="0" smtClean="0"/>
              <a:t>Additional to antibiotics, </a:t>
            </a:r>
            <a:r>
              <a:rPr lang="en-US" dirty="0" err="1" smtClean="0"/>
              <a:t>specifi</a:t>
            </a:r>
            <a:r>
              <a:rPr lang="en-US" dirty="0" smtClean="0"/>
              <a:t> c antitoxic serum for anthrax may also be given if available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rit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5218113"/>
            <a:ext cx="8229600" cy="9540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Regional distribution of human anthrax cases</a:t>
            </a:r>
            <a:r>
              <a:rPr lang="tr-TR" sz="280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recorded between 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1995 – 2005</a:t>
            </a:r>
            <a:r>
              <a:rPr lang="en-US" sz="280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in Turkey</a:t>
            </a:r>
            <a:endParaRPr lang="tr-TR" sz="280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57600" y="6473825"/>
            <a:ext cx="5410200" cy="307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i="1">
                <a:solidFill>
                  <a:srgbClr val="003300"/>
                </a:solidFill>
                <a:latin typeface="Times New Roman" pitchFamily="18" charset="0"/>
              </a:rPr>
              <a:t>Doganay M, Metan G. Vector-Borne Zoonotic Dis </a:t>
            </a:r>
            <a:r>
              <a:rPr lang="tr-TR" sz="14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2009, 9(2): 131-140</a:t>
            </a:r>
            <a:r>
              <a:rPr lang="tr-TR" sz="1400" i="1">
                <a:solidFill>
                  <a:srgbClr val="00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28800" y="228600"/>
            <a:ext cx="5562600" cy="5238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solidFill>
                  <a:srgbClr val="FFFF00"/>
                </a:solidFill>
                <a:cs typeface="Arial" charset="0"/>
              </a:rPr>
              <a:t>HUMAN  ANTHRAX  IN TURKEY</a:t>
            </a:r>
            <a:endParaRPr lang="tr-TR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696200" y="2128838"/>
            <a:ext cx="534988" cy="3095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477</a:t>
            </a:r>
          </a:p>
        </p:txBody>
      </p:sp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8153400" y="3124200"/>
            <a:ext cx="534988" cy="3095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351</a:t>
            </a:r>
          </a:p>
        </p:txBody>
      </p:sp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7086600" y="2438400"/>
            <a:ext cx="569913" cy="3000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355</a:t>
            </a:r>
          </a:p>
        </p:txBody>
      </p:sp>
      <p:sp>
        <p:nvSpPr>
          <p:cNvPr id="9" name="8 Metin kutusu"/>
          <p:cNvSpPr txBox="1">
            <a:spLocks noChangeArrowheads="1"/>
          </p:cNvSpPr>
          <p:nvPr/>
        </p:nvSpPr>
        <p:spPr bwMode="auto">
          <a:xfrm>
            <a:off x="7543800" y="1600200"/>
            <a:ext cx="722313" cy="3270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364</a:t>
            </a:r>
          </a:p>
        </p:txBody>
      </p:sp>
      <p:sp>
        <p:nvSpPr>
          <p:cNvPr id="10" name="9 Metin kutusu"/>
          <p:cNvSpPr txBox="1">
            <a:spLocks noChangeArrowheads="1"/>
          </p:cNvSpPr>
          <p:nvPr/>
        </p:nvSpPr>
        <p:spPr bwMode="auto">
          <a:xfrm>
            <a:off x="7620000" y="3810000"/>
            <a:ext cx="569913" cy="3000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159</a:t>
            </a:r>
          </a:p>
        </p:txBody>
      </p:sp>
      <p:sp>
        <p:nvSpPr>
          <p:cNvPr id="11" name="10 Metin kutusu"/>
          <p:cNvSpPr txBox="1">
            <a:spLocks noChangeArrowheads="1"/>
          </p:cNvSpPr>
          <p:nvPr/>
        </p:nvSpPr>
        <p:spPr bwMode="auto">
          <a:xfrm>
            <a:off x="6400800" y="2209800"/>
            <a:ext cx="569913" cy="3000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198</a:t>
            </a:r>
          </a:p>
        </p:txBody>
      </p:sp>
      <p:sp>
        <p:nvSpPr>
          <p:cNvPr id="12" name="11 Metin kutusu"/>
          <p:cNvSpPr txBox="1">
            <a:spLocks noChangeArrowheads="1"/>
          </p:cNvSpPr>
          <p:nvPr/>
        </p:nvSpPr>
        <p:spPr bwMode="auto">
          <a:xfrm>
            <a:off x="8305800" y="2366963"/>
            <a:ext cx="569913" cy="30003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149</a:t>
            </a:r>
          </a:p>
        </p:txBody>
      </p:sp>
      <p:sp>
        <p:nvSpPr>
          <p:cNvPr id="13" name="12 Metin kutusu"/>
          <p:cNvSpPr txBox="1">
            <a:spLocks noChangeArrowheads="1"/>
          </p:cNvSpPr>
          <p:nvPr/>
        </p:nvSpPr>
        <p:spPr bwMode="auto">
          <a:xfrm>
            <a:off x="7239000" y="2895600"/>
            <a:ext cx="569913" cy="3000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144</a:t>
            </a:r>
          </a:p>
        </p:txBody>
      </p:sp>
      <p:sp>
        <p:nvSpPr>
          <p:cNvPr id="2" name="8 Metin kutusu"/>
          <p:cNvSpPr txBox="1">
            <a:spLocks noChangeArrowheads="1"/>
          </p:cNvSpPr>
          <p:nvPr/>
        </p:nvSpPr>
        <p:spPr bwMode="auto">
          <a:xfrm>
            <a:off x="4114800" y="2362200"/>
            <a:ext cx="722313" cy="3270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tr-TR" b="1">
                <a:solidFill>
                  <a:srgbClr val="FF0000"/>
                </a:solidFill>
              </a:rPr>
              <a:t>218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afik"/>
          <p:cNvGraphicFramePr>
            <a:graphicFrameLocks/>
          </p:cNvGraphicFramePr>
          <p:nvPr/>
        </p:nvGraphicFramePr>
        <p:xfrm>
          <a:off x="1043608" y="780729"/>
          <a:ext cx="7293335" cy="48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Dikdörtgen"/>
          <p:cNvSpPr/>
          <p:nvPr/>
        </p:nvSpPr>
        <p:spPr>
          <a:xfrm>
            <a:off x="2123728" y="26064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HUMAN ANTHRAX IN TURKEY, 1960-2009</a:t>
            </a:r>
            <a:endParaRPr lang="tr-TR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043608" y="57332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cs typeface="Arial" charset="0"/>
              </a:rPr>
              <a:t>Cumulative  human anthrax cases recorded by Ministry of Health between  1960-200</a:t>
            </a:r>
            <a:r>
              <a:rPr lang="tr-TR" dirty="0" smtClean="0">
                <a:solidFill>
                  <a:srgbClr val="CC0000"/>
                </a:solidFill>
                <a:cs typeface="Arial" charset="0"/>
              </a:rPr>
              <a:t>9 </a:t>
            </a:r>
            <a:r>
              <a:rPr lang="en-US" dirty="0" smtClean="0">
                <a:solidFill>
                  <a:srgbClr val="CC0000"/>
                </a:solidFill>
                <a:cs typeface="Arial" charset="0"/>
              </a:rPr>
              <a:t> Turkey</a:t>
            </a:r>
            <a:endParaRPr lang="tr-TR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347864" y="6309320"/>
            <a:ext cx="561662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tr-TR" sz="2000" baseline="-25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Doganay</a:t>
            </a:r>
            <a:r>
              <a:rPr lang="tr-TR" sz="2000" baseline="-25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M, Metan G. </a:t>
            </a:r>
            <a:r>
              <a:rPr lang="tr-TR" sz="2000" baseline="-25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tr-TR" sz="2000" baseline="-25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baseline="-25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Borne</a:t>
            </a:r>
            <a:r>
              <a:rPr lang="tr-TR" sz="2000" baseline="-25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aseline="-25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Zoonotic</a:t>
            </a:r>
            <a:r>
              <a:rPr lang="tr-TR" sz="2000" baseline="-25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aseline="-25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tr-TR" sz="2000" baseline="-25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2009, 9(2): 131-140 </a:t>
            </a:r>
            <a:endParaRPr lang="tr-TR" sz="2000" baseline="-25000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bbmapAsset?appID=NGE&amp;isbn=978-0-323-04579-7&amp;eid=4-u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23" name="AutoShape 3" descr="bbmapAsset?appID=NGE&amp;isbn=978-0-323-04579-7&amp;eid=4-u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5410200"/>
            <a:ext cx="6477000" cy="741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err="1">
                <a:solidFill>
                  <a:srgbClr val="CC0000"/>
                </a:solidFill>
                <a:latin typeface="Times New Roman" pitchFamily="18" charset="0"/>
              </a:rPr>
              <a:t>Cycle</a:t>
            </a:r>
            <a:r>
              <a:rPr lang="tr-TR" sz="2400" b="1" dirty="0">
                <a:solidFill>
                  <a:srgbClr val="CC0000"/>
                </a:solidFill>
                <a:latin typeface="Times New Roman" pitchFamily="18" charset="0"/>
              </a:rPr>
              <a:t> of </a:t>
            </a:r>
            <a:r>
              <a:rPr lang="tr-TR" sz="2400" b="1" i="1" dirty="0" err="1">
                <a:solidFill>
                  <a:srgbClr val="CC0000"/>
                </a:solidFill>
                <a:latin typeface="Times New Roman" pitchFamily="18" charset="0"/>
              </a:rPr>
              <a:t>Bacillus</a:t>
            </a:r>
            <a:r>
              <a:rPr lang="tr-TR" sz="2400" b="1" i="1" dirty="0">
                <a:solidFill>
                  <a:srgbClr val="CC0000"/>
                </a:solidFill>
                <a:latin typeface="Times New Roman" pitchFamily="18" charset="0"/>
              </a:rPr>
              <a:t> anthracis</a:t>
            </a:r>
            <a:r>
              <a:rPr lang="tr-TR" sz="24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tr-TR" sz="2400" b="1" dirty="0" err="1">
                <a:solidFill>
                  <a:srgbClr val="CC0000"/>
                </a:solidFill>
                <a:latin typeface="Times New Roman" pitchFamily="18" charset="0"/>
              </a:rPr>
              <a:t>infection</a:t>
            </a:r>
            <a:r>
              <a:rPr lang="tr-TR" sz="2400" b="1" dirty="0">
                <a:solidFill>
                  <a:srgbClr val="CC0000"/>
                </a:solidFill>
                <a:latin typeface="Times New Roman" pitchFamily="18" charset="0"/>
              </a:rPr>
              <a:t> in </a:t>
            </a:r>
            <a:r>
              <a:rPr lang="tr-TR" sz="2400" b="1" dirty="0" err="1">
                <a:solidFill>
                  <a:srgbClr val="CC0000"/>
                </a:solidFill>
                <a:latin typeface="Times New Roman" pitchFamily="18" charset="0"/>
              </a:rPr>
              <a:t>nature</a:t>
            </a:r>
            <a:r>
              <a:rPr lang="tr-TR" b="1" dirty="0">
                <a:solidFill>
                  <a:srgbClr val="CC0000"/>
                </a:solidFill>
              </a:rPr>
              <a:t>.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124200" y="5943600"/>
            <a:ext cx="601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Doganay M.</a:t>
            </a:r>
            <a:r>
              <a:rPr lang="tr-TR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Anthrax.  Infectious Diseases</a:t>
            </a:r>
            <a:r>
              <a:rPr lang="tr-TR" sz="2000">
                <a:solidFill>
                  <a:srgbClr val="006600"/>
                </a:solidFill>
                <a:latin typeface="Times New Roman" pitchFamily="18" charset="0"/>
              </a:rPr>
              <a:t>.E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dit</a:t>
            </a:r>
            <a:r>
              <a:rPr lang="tr-TR" sz="2000">
                <a:solidFill>
                  <a:srgbClr val="006600"/>
                </a:solidFill>
                <a:latin typeface="Times New Roman" pitchFamily="18" charset="0"/>
              </a:rPr>
              <a:t>ors: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 Cohen</a:t>
            </a:r>
            <a:r>
              <a:rPr lang="tr-TR" sz="2000">
                <a:solidFill>
                  <a:srgbClr val="006600"/>
                </a:solidFill>
                <a:latin typeface="Times New Roman" pitchFamily="18" charset="0"/>
              </a:rPr>
              <a:t> J, 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Powderly</a:t>
            </a:r>
            <a:r>
              <a:rPr lang="tr-TR" sz="2000">
                <a:solidFill>
                  <a:srgbClr val="006600"/>
                </a:solidFill>
                <a:latin typeface="Times New Roman" pitchFamily="18" charset="0"/>
              </a:rPr>
              <a:t> WG and Opal SM, Elsevier,  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20</a:t>
            </a:r>
            <a:r>
              <a:rPr lang="tr-TR" sz="2000">
                <a:solidFill>
                  <a:srgbClr val="006600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tr-TR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</a:rPr>
              <a:t>ŞARBON BULAŞMA ŞEKLİNE GÖRE</a:t>
            </a:r>
            <a:br>
              <a:rPr lang="tr-TR" sz="36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00200"/>
            <a:ext cx="8229600" cy="41330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DOĞAL KOŞULLARDA GELİŞEN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Tarımsal şarbon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Endüstriyel şarbon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KASITLI OLARAK GELİŞTİRİLEN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Biyoterörle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ilgili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Silah olarak kullanımla ilgili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LABORATUVAR KAYNAKLI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İATROJENİK ŞARBON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67744" y="5733256"/>
            <a:ext cx="6552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Booth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M  et al.</a:t>
            </a:r>
            <a:r>
              <a:rPr lang="en-US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Infect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2014; 20(9):1452-1463</a:t>
            </a:r>
          </a:p>
          <a:p>
            <a:pPr lvl="0"/>
            <a:r>
              <a:rPr lang="en-US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Dixon T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et al.  </a:t>
            </a:r>
            <a:r>
              <a:rPr lang="en-US" sz="2000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i="1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2000" i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J Med</a:t>
            </a:r>
            <a:r>
              <a:rPr lang="en-US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1999; 341:815-886</a:t>
            </a:r>
            <a:endParaRPr lang="tr-TR" sz="2000" dirty="0" smtClean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WHO. Anthrax in </a:t>
            </a:r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Humans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4th ed. 2008.</a:t>
            </a:r>
            <a:r>
              <a:rPr lang="tr-TR" sz="2000" baseline="-25000" dirty="0" smtClean="0">
                <a:solidFill>
                  <a:srgbClr val="00682F"/>
                </a:solidFill>
                <a:latin typeface="Times New Roman" pitchFamily="18" charset="0"/>
              </a:rPr>
              <a:t> </a:t>
            </a:r>
            <a:endParaRPr lang="tr-TR" sz="2000" dirty="0" smtClean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</a:rPr>
              <a:t>ŞARBONUN KLİNİK FORMLARI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382000" cy="4968552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tr-TR" sz="40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4000" b="1" dirty="0" smtClean="0">
                <a:latin typeface="Times New Roman" pitchFamily="18" charset="0"/>
              </a:rPr>
              <a:t>Deri Şarbonu</a:t>
            </a:r>
            <a:endParaRPr lang="tr-TR" sz="4000" b="1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sz="3200" dirty="0" smtClean="0">
                <a:solidFill>
                  <a:srgbClr val="000066"/>
                </a:solidFill>
                <a:latin typeface="Times New Roman" pitchFamily="18" charset="0"/>
              </a:rPr>
              <a:t>Komplike olmamış hafif olgular</a:t>
            </a:r>
            <a:endParaRPr lang="en-US" sz="3200" dirty="0">
              <a:solidFill>
                <a:srgbClr val="000066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sz="3200" dirty="0" smtClean="0">
                <a:solidFill>
                  <a:srgbClr val="000066"/>
                </a:solidFill>
                <a:latin typeface="Times New Roman" pitchFamily="18" charset="0"/>
              </a:rPr>
              <a:t>Ağır deri şarbonu</a:t>
            </a:r>
            <a:endParaRPr lang="en-US" sz="3200" dirty="0">
              <a:solidFill>
                <a:srgbClr val="000066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sz="3200" dirty="0" smtClean="0">
                <a:solidFill>
                  <a:srgbClr val="000066"/>
                </a:solidFill>
                <a:latin typeface="Times New Roman" pitchFamily="18" charset="0"/>
              </a:rPr>
              <a:t>Komplike deri şarbonu</a:t>
            </a:r>
            <a:endParaRPr lang="en-US" sz="3200" dirty="0">
              <a:solidFill>
                <a:srgbClr val="000066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tr-TR" sz="2800" dirty="0" err="1" smtClean="0">
                <a:solidFill>
                  <a:srgbClr val="000066"/>
                </a:solidFill>
                <a:latin typeface="Times New Roman" pitchFamily="18" charset="0"/>
              </a:rPr>
              <a:t>Toksemik</a:t>
            </a:r>
            <a:r>
              <a:rPr lang="tr-TR" sz="2800" dirty="0" smtClean="0">
                <a:solidFill>
                  <a:srgbClr val="000066"/>
                </a:solidFill>
                <a:latin typeface="Times New Roman" pitchFamily="18" charset="0"/>
              </a:rPr>
              <a:t> şok</a:t>
            </a:r>
            <a:endParaRPr lang="en-US" sz="2800" dirty="0">
              <a:solidFill>
                <a:srgbClr val="000066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tr-TR" sz="2800" dirty="0" err="1" smtClean="0">
                <a:solidFill>
                  <a:srgbClr val="000066"/>
                </a:solidFill>
                <a:latin typeface="Times New Roman" pitchFamily="18" charset="0"/>
              </a:rPr>
              <a:t>Bakteriyemi</a:t>
            </a:r>
            <a:r>
              <a:rPr lang="tr-TR" sz="2800" dirty="0" smtClean="0">
                <a:solidFill>
                  <a:srgbClr val="000066"/>
                </a:solidFill>
                <a:latin typeface="Times New Roman" pitchFamily="18" charset="0"/>
              </a:rPr>
              <a:t> ve </a:t>
            </a:r>
            <a:r>
              <a:rPr lang="tr-TR" sz="2800" dirty="0" err="1" smtClean="0">
                <a:solidFill>
                  <a:srgbClr val="000066"/>
                </a:solidFill>
                <a:latin typeface="Times New Roman" pitchFamily="18" charset="0"/>
              </a:rPr>
              <a:t>sepsis</a:t>
            </a:r>
            <a:endParaRPr lang="en-US" sz="2800" dirty="0">
              <a:solidFill>
                <a:srgbClr val="000066"/>
              </a:solidFill>
              <a:latin typeface="Times New Roman" pitchFamily="18" charset="0"/>
            </a:endParaRPr>
          </a:p>
          <a:p>
            <a:pPr lvl="2">
              <a:lnSpc>
                <a:spcPct val="80000"/>
              </a:lnSpc>
            </a:pPr>
            <a:r>
              <a:rPr lang="tr-TR" sz="2800" dirty="0" smtClean="0">
                <a:solidFill>
                  <a:srgbClr val="000066"/>
                </a:solidFill>
                <a:latin typeface="Times New Roman" pitchFamily="18" charset="0"/>
              </a:rPr>
              <a:t>Menenjit</a:t>
            </a:r>
            <a:endParaRPr lang="tr-TR" sz="2800" b="1" dirty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28801" y="5805264"/>
            <a:ext cx="6705600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WHO. Anthrax in </a:t>
            </a:r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Humans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4th ed. 2008.</a:t>
            </a:r>
          </a:p>
          <a:p>
            <a:r>
              <a:rPr lang="tr-TR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Booth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M  et al.</a:t>
            </a:r>
            <a:r>
              <a:rPr lang="en-US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Infect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tr-TR" sz="2000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2014; 20(9):1452-1463</a:t>
            </a:r>
          </a:p>
          <a:p>
            <a:r>
              <a:rPr lang="tr-TR" sz="2000" dirty="0" err="1" smtClean="0">
                <a:solidFill>
                  <a:srgbClr val="008000"/>
                </a:solidFill>
                <a:latin typeface="Times New Roman" pitchFamily="18" charset="0"/>
              </a:rPr>
              <a:t>Doganay</a:t>
            </a:r>
            <a:r>
              <a:rPr lang="tr-TR" sz="2000" dirty="0" smtClean="0">
                <a:solidFill>
                  <a:srgbClr val="008000"/>
                </a:solidFill>
                <a:latin typeface="Times New Roman" pitchFamily="18" charset="0"/>
              </a:rPr>
              <a:t> M. et al. J </a:t>
            </a:r>
            <a:r>
              <a:rPr lang="tr-TR" sz="2000" dirty="0" err="1" smtClean="0">
                <a:solidFill>
                  <a:srgbClr val="008000"/>
                </a:solidFill>
                <a:latin typeface="Times New Roman" pitchFamily="18" charset="0"/>
              </a:rPr>
              <a:t>Infect</a:t>
            </a:r>
            <a:r>
              <a:rPr lang="tr-TR" sz="2000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  <a:latin typeface="Times New Roman" pitchFamily="18" charset="0"/>
              </a:rPr>
              <a:t>Public</a:t>
            </a:r>
            <a:r>
              <a:rPr lang="tr-TR" sz="2000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  <a:latin typeface="Times New Roman" pitchFamily="18" charset="0"/>
              </a:rPr>
              <a:t>Health</a:t>
            </a:r>
            <a:r>
              <a:rPr lang="tr-TR" sz="2000" dirty="0" smtClean="0">
                <a:solidFill>
                  <a:srgbClr val="008000"/>
                </a:solidFill>
                <a:latin typeface="Times New Roman" pitchFamily="18" charset="0"/>
              </a:rPr>
              <a:t>. 2010;3(3):98-105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</a:p>
          <a:p>
            <a:endParaRPr lang="en-US" sz="2000" baseline="-250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</TotalTime>
  <Words>1286</Words>
  <Application>Microsoft Office PowerPoint</Application>
  <PresentationFormat>Ekran Gösterisi (4:3)</PresentationFormat>
  <Paragraphs>279</Paragraphs>
  <Slides>48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Şehir Hayatı</vt:lpstr>
      <vt:lpstr>Şarbon: Klinik Özellikleri ve Tedavi</vt:lpstr>
      <vt:lpstr>Slayt 2</vt:lpstr>
      <vt:lpstr>Slayt 3</vt:lpstr>
      <vt:lpstr>Slayt 4</vt:lpstr>
      <vt:lpstr>Slayt 5</vt:lpstr>
      <vt:lpstr>Slayt 6</vt:lpstr>
      <vt:lpstr>Slayt 7</vt:lpstr>
      <vt:lpstr> ŞARBON BULAŞMA ŞEKLİNE GÖRE </vt:lpstr>
      <vt:lpstr>ŞARBONUN KLİNİK FORMLARI</vt:lpstr>
      <vt:lpstr>ŞARBONUN KLİNİK FORMLARI</vt:lpstr>
      <vt:lpstr>Slayt 11</vt:lpstr>
      <vt:lpstr>Slayt 12</vt:lpstr>
      <vt:lpstr>Slayt 13</vt:lpstr>
      <vt:lpstr> DOĞAL ŞARBON İÇİN RİSK GRUPLARI </vt:lpstr>
      <vt:lpstr>DERİ ŞARBONU</vt:lpstr>
      <vt:lpstr>DERİ ŞARBONU</vt:lpstr>
      <vt:lpstr>DERİ ŞARBONU</vt:lpstr>
      <vt:lpstr>DERİ ŞARBONU</vt:lpstr>
      <vt:lpstr>DERİ ŞARBONU</vt:lpstr>
      <vt:lpstr>Deri şarbonu (atipik yerleşimli)</vt:lpstr>
      <vt:lpstr>DERİ ŞARBONU</vt:lpstr>
      <vt:lpstr>DERİ ŞARBONU</vt:lpstr>
      <vt:lpstr>DERİ ŞARBONU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Akciğer şarbonu</vt:lpstr>
      <vt:lpstr>Örnek alımı</vt:lpstr>
      <vt:lpstr>Direk preparatta B.anthracis</vt:lpstr>
      <vt:lpstr>Slayt 34</vt:lpstr>
      <vt:lpstr>Slayt 35</vt:lpstr>
      <vt:lpstr>Erişkinde şarbon tedavisi</vt:lpstr>
      <vt:lpstr>Erişkinde şarbon tedavisi</vt:lpstr>
      <vt:lpstr>Biyolojik silah maruziyetinde</vt:lpstr>
      <vt:lpstr>Şarbon tedavisi</vt:lpstr>
      <vt:lpstr>Slayt 40</vt:lpstr>
      <vt:lpstr>Tedavi</vt:lpstr>
      <vt:lpstr>Karbonkül</vt:lpstr>
      <vt:lpstr>İmpetigo </vt:lpstr>
      <vt:lpstr>ERİZİPELOİD</vt:lpstr>
      <vt:lpstr>Slayt 45</vt:lpstr>
      <vt:lpstr>Slayt 46</vt:lpstr>
      <vt:lpstr>KLİNİK VE LABORATUAR BULGULARI</vt:lpstr>
      <vt:lpstr>Slayt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Şarbon: Klinik Özellikleri ve Tedavi</dc:title>
  <dc:creator>SONY</dc:creator>
  <cp:lastModifiedBy>SONY</cp:lastModifiedBy>
  <cp:revision>27</cp:revision>
  <dcterms:created xsi:type="dcterms:W3CDTF">2006-08-16T00:00:00Z</dcterms:created>
  <dcterms:modified xsi:type="dcterms:W3CDTF">2018-09-06T11:23:41Z</dcterms:modified>
</cp:coreProperties>
</file>