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64"/>
  </p:notesMasterIdLst>
  <p:sldIdLst>
    <p:sldId id="523" r:id="rId2"/>
    <p:sldId id="493" r:id="rId3"/>
    <p:sldId id="534" r:id="rId4"/>
    <p:sldId id="499" r:id="rId5"/>
    <p:sldId id="535" r:id="rId6"/>
    <p:sldId id="526" r:id="rId7"/>
    <p:sldId id="546" r:id="rId8"/>
    <p:sldId id="288" r:id="rId9"/>
    <p:sldId id="289" r:id="rId10"/>
    <p:sldId id="290" r:id="rId11"/>
    <p:sldId id="537" r:id="rId12"/>
    <p:sldId id="538" r:id="rId13"/>
    <p:sldId id="287" r:id="rId14"/>
    <p:sldId id="536" r:id="rId15"/>
    <p:sldId id="539" r:id="rId16"/>
    <p:sldId id="540" r:id="rId17"/>
    <p:sldId id="542" r:id="rId18"/>
    <p:sldId id="541" r:id="rId19"/>
    <p:sldId id="547" r:id="rId20"/>
    <p:sldId id="409" r:id="rId21"/>
    <p:sldId id="410" r:id="rId22"/>
    <p:sldId id="521" r:id="rId23"/>
    <p:sldId id="261" r:id="rId24"/>
    <p:sldId id="550" r:id="rId25"/>
    <p:sldId id="264" r:id="rId26"/>
    <p:sldId id="272" r:id="rId27"/>
    <p:sldId id="275" r:id="rId28"/>
    <p:sldId id="273" r:id="rId29"/>
    <p:sldId id="283" r:id="rId30"/>
    <p:sldId id="543" r:id="rId31"/>
    <p:sldId id="284" r:id="rId32"/>
    <p:sldId id="285" r:id="rId33"/>
    <p:sldId id="527" r:id="rId34"/>
    <p:sldId id="259" r:id="rId35"/>
    <p:sldId id="516" r:id="rId36"/>
    <p:sldId id="260" r:id="rId37"/>
    <p:sldId id="266" r:id="rId38"/>
    <p:sldId id="267" r:id="rId39"/>
    <p:sldId id="544" r:id="rId40"/>
    <p:sldId id="528" r:id="rId41"/>
    <p:sldId id="524" r:id="rId42"/>
    <p:sldId id="501" r:id="rId43"/>
    <p:sldId id="502" r:id="rId44"/>
    <p:sldId id="503" r:id="rId45"/>
    <p:sldId id="529" r:id="rId46"/>
    <p:sldId id="405" r:id="rId47"/>
    <p:sldId id="454" r:id="rId48"/>
    <p:sldId id="530" r:id="rId49"/>
    <p:sldId id="342" r:id="rId50"/>
    <p:sldId id="466" r:id="rId51"/>
    <p:sldId id="468" r:id="rId52"/>
    <p:sldId id="281" r:id="rId53"/>
    <p:sldId id="282" r:id="rId54"/>
    <p:sldId id="280" r:id="rId55"/>
    <p:sldId id="279" r:id="rId56"/>
    <p:sldId id="531" r:id="rId57"/>
    <p:sldId id="489" r:id="rId58"/>
    <p:sldId id="533" r:id="rId59"/>
    <p:sldId id="294" r:id="rId60"/>
    <p:sldId id="308" r:id="rId61"/>
    <p:sldId id="549" r:id="rId62"/>
    <p:sldId id="545"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77711-06B5-4C24-911E-A78167484DAD}" type="datetimeFigureOut">
              <a:rPr lang="tr-TR" smtClean="0"/>
              <a:t>20.2.2019</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D80D3-F7FB-4A4D-B596-902515139E0E}" type="slidenum">
              <a:rPr lang="tr-TR" smtClean="0"/>
              <a:t>‹#›</a:t>
            </a:fld>
            <a:endParaRPr lang="tr-TR"/>
          </a:p>
        </p:txBody>
      </p:sp>
    </p:spTree>
    <p:extLst>
      <p:ext uri="{BB962C8B-B14F-4D97-AF65-F5344CB8AC3E}">
        <p14:creationId xmlns:p14="http://schemas.microsoft.com/office/powerpoint/2010/main" val="214039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F2D80D3-F7FB-4A4D-B596-902515139E0E}" type="slidenum">
              <a:rPr lang="tr-TR" smtClean="0"/>
              <a:t>23</a:t>
            </a:fld>
            <a:endParaRPr lang="tr-TR"/>
          </a:p>
        </p:txBody>
      </p:sp>
    </p:spTree>
    <p:extLst>
      <p:ext uri="{BB962C8B-B14F-4D97-AF65-F5344CB8AC3E}">
        <p14:creationId xmlns:p14="http://schemas.microsoft.com/office/powerpoint/2010/main" val="85109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75050-0E15-4C5B-92B0-66D068882F1F}" type="datetimeFigureOut">
              <a:rPr lang="tr-TR" smtClean="0"/>
              <a:pPr/>
              <a:t>20.2.2019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5142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20.2.2019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ubmed/?term=Kwok%20J%5bAuthor%5d&amp;cauthor=true&amp;cauthor_uid=15858114"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ncbi.nlm.nih.gov/pubmed/?term=Unnecessary+repeat+requesting+of+tests:+an+audit+in+a+government+hospital+immunology+laboratory" TargetMode="External"/><Relationship Id="rId4" Type="http://schemas.openxmlformats.org/officeDocument/2006/relationships/hyperlink" Target="https://www.ncbi.nlm.nih.gov/pubmed/?term=Jones%20B%5bAuthor%5d&amp;cauthor=true&amp;cauthor_uid=1585811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ubmed/?term=Jones%20B%5bAuthor%5d&amp;cauthor=true&amp;cauthor_uid=15858114" TargetMode="External"/><Relationship Id="rId2" Type="http://schemas.openxmlformats.org/officeDocument/2006/relationships/hyperlink" Target="https://www.ncbi.nlm.nih.gov/pubmed/?term=Kwok%20J%5bAuthor%5d&amp;cauthor=true&amp;cauthor_uid=15858114" TargetMode="External"/><Relationship Id="rId1" Type="http://schemas.openxmlformats.org/officeDocument/2006/relationships/slideLayout" Target="../slideLayouts/slideLayout2.xml"/><Relationship Id="rId4" Type="http://schemas.openxmlformats.org/officeDocument/2006/relationships/hyperlink" Target="https://www.ncbi.nlm.nih.gov/pubmed/?term=Unnecessary+repeat+requesting+of+tests:+an+audit+in+a+government+hospital+immunology+laborator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ubmed/?term=Jones%20B%5bAuthor%5d&amp;cauthor=true&amp;cauthor_uid=15858114" TargetMode="External"/><Relationship Id="rId2" Type="http://schemas.openxmlformats.org/officeDocument/2006/relationships/hyperlink" Target="https://www.ncbi.nlm.nih.gov/pubmed/?term=Kwok%20J%5bAuthor%5d&amp;cauthor=true&amp;cauthor_uid=15858114" TargetMode="External"/><Relationship Id="rId1" Type="http://schemas.openxmlformats.org/officeDocument/2006/relationships/slideLayout" Target="../slideLayouts/slideLayout2.xml"/><Relationship Id="rId4" Type="http://schemas.openxmlformats.org/officeDocument/2006/relationships/hyperlink" Target="https://www.ncbi.nlm.nih.gov/pubmed/?term=Unnecessary+repeat+requesting+of+tests:+an+audit+in+a+government+hospital+immunology+laborator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ncbi.nlm.nih.gov/pubmed/?term=Macklin%20EA%5bAuthor%5d&amp;cauthor=true&amp;cauthor_uid=27619354" TargetMode="External"/><Relationship Id="rId13" Type="http://schemas.openxmlformats.org/officeDocument/2006/relationships/hyperlink" Target="https://www.ncbi.nlm.nih.gov/pubmed/?term=Wright%20DE%5bAuthor%5d&amp;cauthor=true&amp;cauthor_uid=27619354" TargetMode="External"/><Relationship Id="rId3" Type="http://schemas.openxmlformats.org/officeDocument/2006/relationships/hyperlink" Target="https://www.ncbi.nlm.nih.gov/pubmed/?term=Aguirre%20AJ%5bAuthor%5d&amp;cauthor=true&amp;cauthor_uid=27619354" TargetMode="External"/><Relationship Id="rId7" Type="http://schemas.openxmlformats.org/officeDocument/2006/relationships/hyperlink" Target="https://www.ncbi.nlm.nih.gov/pubmed/?term=Kerry%20VB%5bAuthor%5d&amp;cauthor=true&amp;cauthor_uid=27619354" TargetMode="External"/><Relationship Id="rId12" Type="http://schemas.openxmlformats.org/officeDocument/2006/relationships/hyperlink" Target="https://www.ncbi.nlm.nih.gov/pubmed/?term=Hunt%20DP%5bAuthor%5d&amp;cauthor=true&amp;cauthor_uid=27619354" TargetMode="External"/><Relationship Id="rId2" Type="http://schemas.openxmlformats.org/officeDocument/2006/relationships/hyperlink" Target="https://www.ncbi.nlm.nih.gov/pubmed/?term=Wertheim%20BM%5bAuthor%5d&amp;cauthor=true&amp;cauthor_uid=27619354" TargetMode="External"/><Relationship Id="rId1" Type="http://schemas.openxmlformats.org/officeDocument/2006/relationships/slideLayout" Target="../slideLayouts/slideLayout2.xml"/><Relationship Id="rId6" Type="http://schemas.openxmlformats.org/officeDocument/2006/relationships/hyperlink" Target="https://www.ncbi.nlm.nih.gov/pubmed/?term=Jadhav%20AP%5bAuthor%5d&amp;cauthor=true&amp;cauthor_uid=27619354" TargetMode="External"/><Relationship Id="rId11" Type="http://schemas.openxmlformats.org/officeDocument/2006/relationships/hyperlink" Target="https://www.ncbi.nlm.nih.gov/pubmed/?term=Lewandrowski%20K%5bAuthor%5d&amp;cauthor=true&amp;cauthor_uid=27619354" TargetMode="External"/><Relationship Id="rId5" Type="http://schemas.openxmlformats.org/officeDocument/2006/relationships/hyperlink" Target="https://www.ncbi.nlm.nih.gov/pubmed/?term=Chorba%20J%5bAuthor%5d&amp;cauthor=true&amp;cauthor_uid=27619354" TargetMode="External"/><Relationship Id="rId10" Type="http://schemas.openxmlformats.org/officeDocument/2006/relationships/hyperlink" Target="https://www.ncbi.nlm.nih.gov/pubmed/?term=Raju%20S%5bAuthor%5d&amp;cauthor=true&amp;cauthor_uid=27619354" TargetMode="External"/><Relationship Id="rId4" Type="http://schemas.openxmlformats.org/officeDocument/2006/relationships/hyperlink" Target="https://www.ncbi.nlm.nih.gov/pubmed/?term=Bhattacharyya%20RP%5bAuthor%5d&amp;cauthor=true&amp;cauthor_uid=27619354" TargetMode="External"/><Relationship Id="rId9" Type="http://schemas.openxmlformats.org/officeDocument/2006/relationships/hyperlink" Target="https://www.ncbi.nlm.nih.gov/pubmed/?term=Motyckova%20G%5bAuthor%5d&amp;cauthor=true&amp;cauthor_uid=27619354" TargetMode="External"/><Relationship Id="rId14" Type="http://schemas.openxmlformats.org/officeDocument/2006/relationships/hyperlink" Target="https://www.ncbi.nlm.nih.gov/pubmed/?term=An+Educational+and+Administrative+Intervention+to+Promote+Rational+Laboratory+Test+Ordering+on+an+Academic+General+Medicine+Servic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ncbi.nlm.nih.gov/pubmed/?term=Macklin%20EA%5bAuthor%5d&amp;cauthor=true&amp;cauthor_uid=27619354" TargetMode="External"/><Relationship Id="rId13" Type="http://schemas.openxmlformats.org/officeDocument/2006/relationships/hyperlink" Target="https://www.ncbi.nlm.nih.gov/pubmed/?term=Wright%20DE%5bAuthor%5d&amp;cauthor=true&amp;cauthor_uid=27619354" TargetMode="External"/><Relationship Id="rId3" Type="http://schemas.openxmlformats.org/officeDocument/2006/relationships/hyperlink" Target="https://www.ncbi.nlm.nih.gov/pubmed/?term=Aguirre%20AJ%5bAuthor%5d&amp;cauthor=true&amp;cauthor_uid=27619354" TargetMode="External"/><Relationship Id="rId7" Type="http://schemas.openxmlformats.org/officeDocument/2006/relationships/hyperlink" Target="https://www.ncbi.nlm.nih.gov/pubmed/?term=Kerry%20VB%5bAuthor%5d&amp;cauthor=true&amp;cauthor_uid=27619354" TargetMode="External"/><Relationship Id="rId12" Type="http://schemas.openxmlformats.org/officeDocument/2006/relationships/hyperlink" Target="https://www.ncbi.nlm.nih.gov/pubmed/?term=Hunt%20DP%5bAuthor%5d&amp;cauthor=true&amp;cauthor_uid=27619354" TargetMode="External"/><Relationship Id="rId2" Type="http://schemas.openxmlformats.org/officeDocument/2006/relationships/hyperlink" Target="https://www.ncbi.nlm.nih.gov/pubmed/?term=Wertheim%20BM%5bAuthor%5d&amp;cauthor=true&amp;cauthor_uid=27619354" TargetMode="External"/><Relationship Id="rId1" Type="http://schemas.openxmlformats.org/officeDocument/2006/relationships/slideLayout" Target="../slideLayouts/slideLayout2.xml"/><Relationship Id="rId6" Type="http://schemas.openxmlformats.org/officeDocument/2006/relationships/hyperlink" Target="https://www.ncbi.nlm.nih.gov/pubmed/?term=Jadhav%20AP%5bAuthor%5d&amp;cauthor=true&amp;cauthor_uid=27619354" TargetMode="External"/><Relationship Id="rId11" Type="http://schemas.openxmlformats.org/officeDocument/2006/relationships/hyperlink" Target="https://www.ncbi.nlm.nih.gov/pubmed/?term=Lewandrowski%20K%5bAuthor%5d&amp;cauthor=true&amp;cauthor_uid=27619354" TargetMode="External"/><Relationship Id="rId5" Type="http://schemas.openxmlformats.org/officeDocument/2006/relationships/hyperlink" Target="https://www.ncbi.nlm.nih.gov/pubmed/?term=Chorba%20J%5bAuthor%5d&amp;cauthor=true&amp;cauthor_uid=27619354" TargetMode="External"/><Relationship Id="rId10" Type="http://schemas.openxmlformats.org/officeDocument/2006/relationships/hyperlink" Target="https://www.ncbi.nlm.nih.gov/pubmed/?term=Raju%20S%5bAuthor%5d&amp;cauthor=true&amp;cauthor_uid=27619354" TargetMode="External"/><Relationship Id="rId4" Type="http://schemas.openxmlformats.org/officeDocument/2006/relationships/hyperlink" Target="https://www.ncbi.nlm.nih.gov/pubmed/?term=Bhattacharyya%20RP%5bAuthor%5d&amp;cauthor=true&amp;cauthor_uid=27619354" TargetMode="External"/><Relationship Id="rId9" Type="http://schemas.openxmlformats.org/officeDocument/2006/relationships/hyperlink" Target="https://www.ncbi.nlm.nih.gov/pubmed/?term=Motyckova%20G%5bAuthor%5d&amp;cauthor=true&amp;cauthor_uid=27619354" TargetMode="External"/><Relationship Id="rId14" Type="http://schemas.openxmlformats.org/officeDocument/2006/relationships/hyperlink" Target="https://www.ncbi.nlm.nih.gov/pubmed/?term=An+Educational+and+Administrative+Intervention+to+Promote+Rational+Laboratory+Test+Ordering+on+an+Academic+General+Medicine+Servic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ckysweb.saglik.gov.tr/labtestlerapp/testlabara.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112F-56A6-426D-9CDC-5E0F4608C253}"/>
              </a:ext>
            </a:extLst>
          </p:cNvPr>
          <p:cNvSpPr>
            <a:spLocks noGrp="1"/>
          </p:cNvSpPr>
          <p:nvPr>
            <p:ph type="ctrTitle"/>
          </p:nvPr>
        </p:nvSpPr>
        <p:spPr/>
        <p:txBody>
          <a:bodyPr>
            <a:normAutofit/>
          </a:bodyPr>
          <a:lstStyle/>
          <a:p>
            <a:r>
              <a:rPr lang="tr-TR" dirty="0"/>
              <a:t>AKILCI LABORATUVAR </a:t>
            </a:r>
            <a:br>
              <a:rPr lang="tr-TR" dirty="0"/>
            </a:br>
            <a:r>
              <a:rPr lang="tr-TR" dirty="0"/>
              <a:t>UYGULAMALARI</a:t>
            </a:r>
          </a:p>
        </p:txBody>
      </p:sp>
      <p:sp>
        <p:nvSpPr>
          <p:cNvPr id="3" name="Subtitle 2">
            <a:extLst>
              <a:ext uri="{FF2B5EF4-FFF2-40B4-BE49-F238E27FC236}">
                <a16:creationId xmlns:a16="http://schemas.microsoft.com/office/drawing/2014/main" id="{948D4504-73CE-4182-A294-A6AB28573CBF}"/>
              </a:ext>
            </a:extLst>
          </p:cNvPr>
          <p:cNvSpPr>
            <a:spLocks noGrp="1"/>
          </p:cNvSpPr>
          <p:nvPr>
            <p:ph type="subTitle" idx="1"/>
          </p:nvPr>
        </p:nvSpPr>
        <p:spPr/>
        <p:txBody>
          <a:bodyPr/>
          <a:lstStyle/>
          <a:p>
            <a:r>
              <a:rPr lang="tr-TR" dirty="0"/>
              <a:t>Dr.Fatma Ceyla Eraldemir</a:t>
            </a:r>
          </a:p>
        </p:txBody>
      </p:sp>
    </p:spTree>
    <p:extLst>
      <p:ext uri="{BB962C8B-B14F-4D97-AF65-F5344CB8AC3E}">
        <p14:creationId xmlns:p14="http://schemas.microsoft.com/office/powerpoint/2010/main" val="206457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EF64-1BE6-43E3-BDE4-29B8E25E3688}"/>
              </a:ext>
            </a:extLst>
          </p:cNvPr>
          <p:cNvSpPr>
            <a:spLocks noGrp="1"/>
          </p:cNvSpPr>
          <p:nvPr>
            <p:ph type="title"/>
          </p:nvPr>
        </p:nvSpPr>
        <p:spPr/>
        <p:txBody>
          <a:bodyPr>
            <a:normAutofit fontScale="90000"/>
          </a:bodyPr>
          <a:lstStyle/>
          <a:p>
            <a:r>
              <a:rPr lang="tr-TR" dirty="0"/>
              <a:t>Pratikte Test tekrarını azalması amacıyla;</a:t>
            </a:r>
          </a:p>
        </p:txBody>
      </p:sp>
      <p:sp>
        <p:nvSpPr>
          <p:cNvPr id="3" name="Content Placeholder 2">
            <a:extLst>
              <a:ext uri="{FF2B5EF4-FFF2-40B4-BE49-F238E27FC236}">
                <a16:creationId xmlns:a16="http://schemas.microsoft.com/office/drawing/2014/main" id="{F4011623-B57F-4AA7-9E07-561A7A445DE1}"/>
              </a:ext>
            </a:extLst>
          </p:cNvPr>
          <p:cNvSpPr>
            <a:spLocks noGrp="1"/>
          </p:cNvSpPr>
          <p:nvPr>
            <p:ph idx="1"/>
          </p:nvPr>
        </p:nvSpPr>
        <p:spPr/>
        <p:txBody>
          <a:bodyPr>
            <a:normAutofit lnSpcReduction="10000"/>
          </a:bodyPr>
          <a:lstStyle/>
          <a:p>
            <a:r>
              <a:rPr lang="tr-TR" dirty="0"/>
              <a:t>Doğru hasta için, doğru zamanda test istemi amacıyla kullanıcıların eğitimi</a:t>
            </a:r>
          </a:p>
          <a:p>
            <a:r>
              <a:rPr lang="tr-TR" dirty="0"/>
              <a:t>Tekarı istenilen testlerde istemi yapılan test üzerinde açılacak bir kutucukla bilgilendirme veya bir handbook açılması</a:t>
            </a:r>
          </a:p>
          <a:p>
            <a:r>
              <a:rPr lang="tr-TR" dirty="0"/>
              <a:t>Bir seçenekle testin yakın zamanda yapıldığı, tekrarının istenilip istenmediğini soran bir ekran açılması</a:t>
            </a:r>
          </a:p>
          <a:p>
            <a:r>
              <a:rPr lang="tr-TR" dirty="0"/>
              <a:t>Laboratuvarlarda hastanın önceki test istemlerine dayanan kısıtlamaların uygulanması gerekliliğine karar verilmiştir.</a:t>
            </a:r>
          </a:p>
          <a:p>
            <a:endParaRPr lang="tr-TR" dirty="0"/>
          </a:p>
        </p:txBody>
      </p:sp>
    </p:spTree>
    <p:extLst>
      <p:ext uri="{BB962C8B-B14F-4D97-AF65-F5344CB8AC3E}">
        <p14:creationId xmlns:p14="http://schemas.microsoft.com/office/powerpoint/2010/main" val="61626430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sz="2700" b="1" dirty="0">
                <a:solidFill>
                  <a:srgbClr val="FF0000"/>
                </a:solidFill>
              </a:rPr>
            </a:br>
            <a:br>
              <a:rPr lang="tr-TR" sz="2700" b="1" dirty="0">
                <a:solidFill>
                  <a:srgbClr val="FF0000"/>
                </a:solidFill>
              </a:rPr>
            </a:br>
            <a:br>
              <a:rPr lang="tr-TR" sz="2700" b="1" dirty="0">
                <a:solidFill>
                  <a:srgbClr val="FF0000"/>
                </a:solidFill>
              </a:rPr>
            </a:br>
            <a:br>
              <a:rPr lang="tr-TR" sz="2700" b="1" dirty="0">
                <a:solidFill>
                  <a:srgbClr val="FF0000"/>
                </a:solidFill>
              </a:rPr>
            </a:br>
            <a:br>
              <a:rPr lang="tr-TR" sz="2700" b="1" dirty="0">
                <a:solidFill>
                  <a:srgbClr val="FF0000"/>
                </a:solidFill>
              </a:rPr>
            </a:br>
            <a:br>
              <a:rPr lang="tr-TR" sz="2700" b="1" dirty="0">
                <a:solidFill>
                  <a:srgbClr val="FF0000"/>
                </a:solidFill>
              </a:rPr>
            </a:br>
            <a:br>
              <a:rPr lang="tr-TR" sz="2700" b="1" dirty="0">
                <a:solidFill>
                  <a:srgbClr val="FF0000"/>
                </a:solidFill>
              </a:rPr>
            </a:br>
            <a:br>
              <a:rPr lang="tr-TR" b="1" dirty="0">
                <a:solidFill>
                  <a:srgbClr val="FF0000"/>
                </a:solidFill>
              </a:rPr>
            </a:br>
            <a:endParaRPr lang="tr-TR" dirty="0"/>
          </a:p>
        </p:txBody>
      </p:sp>
      <p:pic>
        <p:nvPicPr>
          <p:cNvPr id="61442" name="Picture 2"/>
          <p:cNvPicPr>
            <a:picLocks noGrp="1" noChangeAspect="1" noChangeArrowheads="1"/>
          </p:cNvPicPr>
          <p:nvPr>
            <p:ph idx="1"/>
          </p:nvPr>
        </p:nvPicPr>
        <p:blipFill>
          <a:blip r:embed="rId2"/>
          <a:srcRect/>
          <a:stretch>
            <a:fillRect/>
          </a:stretch>
        </p:blipFill>
        <p:spPr bwMode="auto">
          <a:xfrm>
            <a:off x="457200" y="2421117"/>
            <a:ext cx="8229600" cy="3417528"/>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A9E14193-3833-4F94-B177-89894D96A764}"/>
              </a:ext>
            </a:extLst>
          </p:cNvPr>
          <p:cNvSpPr/>
          <p:nvPr/>
        </p:nvSpPr>
        <p:spPr>
          <a:xfrm>
            <a:off x="230832" y="969925"/>
            <a:ext cx="8229600" cy="1200329"/>
          </a:xfrm>
          <a:prstGeom prst="rect">
            <a:avLst/>
          </a:prstGeom>
        </p:spPr>
        <p:txBody>
          <a:bodyPr wrap="square">
            <a:spAutoFit/>
          </a:bodyPr>
          <a:lstStyle/>
          <a:p>
            <a:r>
              <a:rPr lang="en-US" b="1" dirty="0">
                <a:solidFill>
                  <a:srgbClr val="FF0000"/>
                </a:solidFill>
              </a:rPr>
              <a:t>2015, The Royal College of Pathologists</a:t>
            </a:r>
            <a:r>
              <a:rPr lang="tr-TR" b="1" dirty="0">
                <a:solidFill>
                  <a:srgbClr val="FF0000"/>
                </a:solidFill>
              </a:rPr>
              <a:t> (RCP)-UK</a:t>
            </a:r>
            <a:br>
              <a:rPr lang="tr-TR" b="1" dirty="0">
                <a:solidFill>
                  <a:srgbClr val="FF0000"/>
                </a:solidFill>
              </a:rPr>
            </a:br>
            <a:r>
              <a:rPr lang="tr-TR" b="1" dirty="0">
                <a:solidFill>
                  <a:srgbClr val="FF0000"/>
                </a:solidFill>
              </a:rPr>
              <a:t>Association for Clinical </a:t>
            </a:r>
            <a:r>
              <a:rPr lang="en-US" b="1" dirty="0">
                <a:solidFill>
                  <a:srgbClr val="FF0000"/>
                </a:solidFill>
              </a:rPr>
              <a:t>Biochemistry and Laboratory Medicine (ACB)</a:t>
            </a:r>
            <a:r>
              <a:rPr lang="tr-TR" b="1" dirty="0">
                <a:solidFill>
                  <a:srgbClr val="FF0000"/>
                </a:solidFill>
              </a:rPr>
              <a:t>-UK</a:t>
            </a:r>
          </a:p>
          <a:p>
            <a:r>
              <a:rPr lang="tr-TR" b="1" dirty="0">
                <a:solidFill>
                  <a:srgbClr val="FF0000"/>
                </a:solidFill>
              </a:rPr>
              <a:t>Institue of Biomedical science (IBMS)</a:t>
            </a:r>
            <a:br>
              <a:rPr lang="tr-TR" sz="4000" b="1" dirty="0">
                <a:solidFill>
                  <a:srgbClr val="FF0000"/>
                </a:solidFill>
              </a:rPr>
            </a:br>
            <a:endParaRPr lang="tr-TR" dirty="0"/>
          </a:p>
        </p:txBody>
      </p:sp>
    </p:spTree>
    <p:extLst>
      <p:ext uri="{BB962C8B-B14F-4D97-AF65-F5344CB8AC3E}">
        <p14:creationId xmlns:p14="http://schemas.microsoft.com/office/powerpoint/2010/main" val="30976909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idx="4294967295"/>
          </p:nvPr>
        </p:nvPicPr>
        <p:blipFill>
          <a:blip r:embed="rId2"/>
          <a:srcRect/>
          <a:stretch>
            <a:fillRect/>
          </a:stretch>
        </p:blipFill>
        <p:spPr bwMode="auto">
          <a:xfrm>
            <a:off x="617596" y="409012"/>
            <a:ext cx="8219110" cy="5756292"/>
          </a:xfrm>
          <a:prstGeom prst="rect">
            <a:avLst/>
          </a:prstGeom>
          <a:noFill/>
          <a:ln w="9525">
            <a:noFill/>
            <a:miter lim="800000"/>
            <a:headEnd/>
            <a:tailEnd/>
          </a:ln>
          <a:effectLst/>
        </p:spPr>
      </p:pic>
    </p:spTree>
    <p:extLst>
      <p:ext uri="{BB962C8B-B14F-4D97-AF65-F5344CB8AC3E}">
        <p14:creationId xmlns:p14="http://schemas.microsoft.com/office/powerpoint/2010/main" val="404350346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B3E3-2FC3-4D44-85C6-0FDD20BCF169}"/>
              </a:ext>
            </a:extLst>
          </p:cNvPr>
          <p:cNvSpPr>
            <a:spLocks noGrp="1"/>
          </p:cNvSpPr>
          <p:nvPr>
            <p:ph type="title"/>
          </p:nvPr>
        </p:nvSpPr>
        <p:spPr/>
        <p:txBody>
          <a:bodyPr>
            <a:normAutofit fontScale="90000"/>
          </a:bodyPr>
          <a:lstStyle/>
          <a:p>
            <a:r>
              <a:rPr lang="tr-TR" dirty="0"/>
              <a:t>Minimal test tekrar aralıkları (intervalleri) ne demektir? </a:t>
            </a:r>
          </a:p>
        </p:txBody>
      </p:sp>
      <p:sp>
        <p:nvSpPr>
          <p:cNvPr id="3" name="Content Placeholder 2">
            <a:extLst>
              <a:ext uri="{FF2B5EF4-FFF2-40B4-BE49-F238E27FC236}">
                <a16:creationId xmlns:a16="http://schemas.microsoft.com/office/drawing/2014/main" id="{5BFBD8EB-C2C8-435A-ABD4-D971F1F09532}"/>
              </a:ext>
            </a:extLst>
          </p:cNvPr>
          <p:cNvSpPr>
            <a:spLocks noGrp="1"/>
          </p:cNvSpPr>
          <p:nvPr>
            <p:ph idx="1"/>
          </p:nvPr>
        </p:nvSpPr>
        <p:spPr/>
        <p:txBody>
          <a:bodyPr>
            <a:normAutofit/>
          </a:bodyPr>
          <a:lstStyle/>
          <a:p>
            <a:pPr>
              <a:lnSpc>
                <a:spcPct val="150000"/>
              </a:lnSpc>
            </a:pPr>
            <a:r>
              <a:rPr lang="tr-TR" dirty="0"/>
              <a:t>Testin özelliklerine ve kullanıldığı klinik duruma bağlı olarak, test tekrarlanmadan önce geçmesi gerekli minimum süre olarak tanımlanmıştır.</a:t>
            </a:r>
          </a:p>
          <a:p>
            <a:endParaRPr lang="tr-TR" dirty="0"/>
          </a:p>
        </p:txBody>
      </p:sp>
      <p:sp>
        <p:nvSpPr>
          <p:cNvPr id="4" name="TextBox 3">
            <a:extLst>
              <a:ext uri="{FF2B5EF4-FFF2-40B4-BE49-F238E27FC236}">
                <a16:creationId xmlns:a16="http://schemas.microsoft.com/office/drawing/2014/main" id="{FAE3EB4F-E54A-4D06-AF5E-F2EE2B97768D}"/>
              </a:ext>
            </a:extLst>
          </p:cNvPr>
          <p:cNvSpPr txBox="1"/>
          <p:nvPr/>
        </p:nvSpPr>
        <p:spPr>
          <a:xfrm>
            <a:off x="755576" y="5949281"/>
            <a:ext cx="7862985" cy="369332"/>
          </a:xfrm>
          <a:prstGeom prst="rect">
            <a:avLst/>
          </a:prstGeom>
          <a:noFill/>
        </p:spPr>
        <p:txBody>
          <a:bodyPr wrap="square" rtlCol="0">
            <a:spAutoFit/>
          </a:bodyPr>
          <a:lstStyle/>
          <a:p>
            <a:r>
              <a:rPr lang="en-US" b="1" dirty="0">
                <a:solidFill>
                  <a:srgbClr val="FF0000"/>
                </a:solidFill>
              </a:rPr>
              <a:t>2015, The Royal College of Pathologists</a:t>
            </a:r>
            <a:r>
              <a:rPr lang="tr-TR" b="1" dirty="0">
                <a:solidFill>
                  <a:srgbClr val="FF0000"/>
                </a:solidFill>
              </a:rPr>
              <a:t>-UK</a:t>
            </a:r>
          </a:p>
        </p:txBody>
      </p:sp>
    </p:spTree>
    <p:extLst>
      <p:ext uri="{BB962C8B-B14F-4D97-AF65-F5344CB8AC3E}">
        <p14:creationId xmlns:p14="http://schemas.microsoft.com/office/powerpoint/2010/main" val="424850924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Tüm </a:t>
            </a:r>
            <a:r>
              <a:rPr lang="tr-TR" dirty="0" err="1"/>
              <a:t>laboratuvar</a:t>
            </a:r>
            <a:r>
              <a:rPr lang="tr-TR" dirty="0"/>
              <a:t> Branşı Hekimlerinin Yer aldığı bir grup</a:t>
            </a:r>
          </a:p>
        </p:txBody>
      </p:sp>
      <p:sp>
        <p:nvSpPr>
          <p:cNvPr id="3" name="2 İçerik Yer Tutucusu"/>
          <p:cNvSpPr>
            <a:spLocks noGrp="1"/>
          </p:cNvSpPr>
          <p:nvPr>
            <p:ph idx="1"/>
          </p:nvPr>
        </p:nvSpPr>
        <p:spPr/>
        <p:txBody>
          <a:bodyPr>
            <a:normAutofit/>
          </a:bodyPr>
          <a:lstStyle/>
          <a:p>
            <a:r>
              <a:rPr lang="tr-TR" dirty="0"/>
              <a:t>Bir testin tekrarlanma sıklığının birtakım kriterlere dayanması gerekir: </a:t>
            </a:r>
          </a:p>
          <a:p>
            <a:r>
              <a:rPr lang="tr-TR" dirty="0"/>
              <a:t>Fizyolojik özellikler,</a:t>
            </a:r>
          </a:p>
          <a:p>
            <a:r>
              <a:rPr lang="tr-TR" dirty="0"/>
              <a:t>Biyolojik yarı ömür, </a:t>
            </a:r>
          </a:p>
          <a:p>
            <a:r>
              <a:rPr lang="tr-TR" dirty="0"/>
              <a:t>Testin analitik özellikleri,</a:t>
            </a:r>
          </a:p>
          <a:p>
            <a:r>
              <a:rPr lang="tr-TR" dirty="0"/>
              <a:t>Hastanın tedavi ve monitorizasyon gereksinimleri</a:t>
            </a:r>
          </a:p>
          <a:p>
            <a:pPr>
              <a:buNone/>
            </a:pPr>
            <a:endParaRPr lang="tr-TR" dirty="0"/>
          </a:p>
          <a:p>
            <a:r>
              <a:rPr lang="tr-TR" dirty="0">
                <a:solidFill>
                  <a:srgbClr val="7030A0"/>
                </a:solidFill>
              </a:rPr>
              <a:t>(Bu rapor, </a:t>
            </a:r>
            <a:r>
              <a:rPr lang="tr-TR" dirty="0" err="1">
                <a:solidFill>
                  <a:srgbClr val="7030A0"/>
                </a:solidFill>
              </a:rPr>
              <a:t>laboratuvar</a:t>
            </a:r>
            <a:r>
              <a:rPr lang="tr-TR" dirty="0">
                <a:solidFill>
                  <a:srgbClr val="7030A0"/>
                </a:solidFill>
              </a:rPr>
              <a:t> tıbbı perspektifinden bakışla öneriler sunmaktadır)</a:t>
            </a:r>
          </a:p>
          <a:p>
            <a:endParaRPr lang="tr-TR" dirty="0"/>
          </a:p>
        </p:txBody>
      </p:sp>
      <p:sp>
        <p:nvSpPr>
          <p:cNvPr id="4" name="TextBox 3">
            <a:extLst>
              <a:ext uri="{FF2B5EF4-FFF2-40B4-BE49-F238E27FC236}">
                <a16:creationId xmlns:a16="http://schemas.microsoft.com/office/drawing/2014/main" id="{FAE3EB4F-E54A-4D06-AF5E-F2EE2B97768D}"/>
              </a:ext>
            </a:extLst>
          </p:cNvPr>
          <p:cNvSpPr txBox="1"/>
          <p:nvPr/>
        </p:nvSpPr>
        <p:spPr>
          <a:xfrm>
            <a:off x="714348" y="6215082"/>
            <a:ext cx="7862985" cy="276999"/>
          </a:xfrm>
          <a:prstGeom prst="rect">
            <a:avLst/>
          </a:prstGeom>
          <a:noFill/>
        </p:spPr>
        <p:txBody>
          <a:bodyPr wrap="square" rtlCol="0">
            <a:spAutoFit/>
          </a:bodyPr>
          <a:lstStyle/>
          <a:p>
            <a:r>
              <a:rPr lang="en-US" sz="1200" b="1" dirty="0">
                <a:solidFill>
                  <a:srgbClr val="FF0000"/>
                </a:solidFill>
              </a:rPr>
              <a:t>2015, The Royal College of Pathologists</a:t>
            </a:r>
            <a:endParaRPr lang="tr-TR" sz="1200" b="1" dirty="0">
              <a:solidFill>
                <a:srgbClr val="FF0000"/>
              </a:solidFill>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63490" name="Picture 2"/>
          <p:cNvPicPr>
            <a:picLocks noGrp="1" noChangeAspect="1" noChangeArrowheads="1"/>
          </p:cNvPicPr>
          <p:nvPr>
            <p:ph idx="1"/>
          </p:nvPr>
        </p:nvPicPr>
        <p:blipFill>
          <a:blip r:embed="rId2"/>
          <a:srcRect/>
          <a:stretch>
            <a:fillRect/>
          </a:stretch>
        </p:blipFill>
        <p:spPr bwMode="auto">
          <a:xfrm>
            <a:off x="1052512" y="2277269"/>
            <a:ext cx="7038975" cy="3705225"/>
          </a:xfrm>
          <a:prstGeom prst="rect">
            <a:avLst/>
          </a:prstGeom>
          <a:noFill/>
          <a:ln w="9525">
            <a:noFill/>
            <a:miter lim="800000"/>
            <a:headEnd/>
            <a:tailEnd/>
          </a:ln>
          <a:effectLst/>
        </p:spPr>
      </p:pic>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4514" name="Picture 2"/>
          <p:cNvPicPr>
            <a:picLocks noGrp="1" noChangeAspect="1" noChangeArrowheads="1"/>
          </p:cNvPicPr>
          <p:nvPr>
            <p:ph idx="1"/>
          </p:nvPr>
        </p:nvPicPr>
        <p:blipFill>
          <a:blip r:embed="rId2"/>
          <a:srcRect/>
          <a:stretch>
            <a:fillRect/>
          </a:stretch>
        </p:blipFill>
        <p:spPr bwMode="auto">
          <a:xfrm>
            <a:off x="785786" y="187838"/>
            <a:ext cx="7572428" cy="6136763"/>
          </a:xfrm>
          <a:prstGeom prst="rect">
            <a:avLst/>
          </a:prstGeom>
          <a:noFill/>
          <a:ln w="9525">
            <a:noFill/>
            <a:miter lim="800000"/>
            <a:headEnd/>
            <a:tailEnd/>
          </a:ln>
          <a:effectLst/>
        </p:spPr>
      </p:pic>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oktor bilgisay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242" y="1655477"/>
            <a:ext cx="2522852" cy="4106041"/>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3"/>
          <p:cNvSpPr/>
          <p:nvPr/>
        </p:nvSpPr>
        <p:spPr>
          <a:xfrm>
            <a:off x="598082" y="1655477"/>
            <a:ext cx="5781453" cy="4003159"/>
          </a:xfrm>
          <a:prstGeom prst="cloudCallout">
            <a:avLst>
              <a:gd name="adj1" fmla="val 122190"/>
              <a:gd name="adj2" fmla="val 14059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57175" indent="-257175">
              <a:buAutoNum type="arabicPeriod"/>
            </a:pPr>
            <a:r>
              <a:rPr lang="tr-TR" sz="1500" b="1" dirty="0"/>
              <a:t>Hasta bir hafta önce kan verdim diyor ama sonucuna göremiyorum ki.</a:t>
            </a:r>
          </a:p>
          <a:p>
            <a:pPr marL="257175" indent="-257175">
              <a:buAutoNum type="arabicPeriod"/>
            </a:pPr>
            <a:r>
              <a:rPr lang="tr-TR" sz="1500" b="1" dirty="0"/>
              <a:t>Acaba istediğim tetkik 1 hafta sonra değişiyor mu? geçerlilik süresi neydi? hatırlamıyorum.</a:t>
            </a:r>
          </a:p>
          <a:p>
            <a:pPr marL="257175" indent="-257175">
              <a:buAutoNum type="arabicPeriod"/>
            </a:pPr>
            <a:r>
              <a:rPr lang="tr-TR" sz="1500" b="1" dirty="0"/>
              <a:t>Aman boş ver istesem ne olur ki? beni engelleyen mı var?</a:t>
            </a:r>
          </a:p>
          <a:p>
            <a:pPr marL="257175" indent="-257175">
              <a:buAutoNum type="arabicPeriod"/>
            </a:pPr>
            <a:r>
              <a:rPr lang="tr-TR" sz="1500" b="1" dirty="0"/>
              <a:t>Ya eski sonucu yanlışsa ? </a:t>
            </a:r>
          </a:p>
          <a:p>
            <a:r>
              <a:rPr lang="tr-TR" sz="1500" b="1" dirty="0"/>
              <a:t>         Bir daha bakalım .</a:t>
            </a:r>
          </a:p>
          <a:p>
            <a:r>
              <a:rPr lang="tr-TR" sz="1500" b="1" dirty="0"/>
              <a:t>5. Tetkik isteyim bir an önce diğer hastaya geçeyim.</a:t>
            </a:r>
          </a:p>
          <a:p>
            <a:pPr marL="257175" indent="-257175">
              <a:buAutoNum type="arabicPeriod"/>
            </a:pPr>
            <a:endParaRPr lang="tr-TR" sz="1500" b="1" dirty="0"/>
          </a:p>
        </p:txBody>
      </p:sp>
      <p:sp>
        <p:nvSpPr>
          <p:cNvPr id="5" name="Dikdörtgen 4"/>
          <p:cNvSpPr/>
          <p:nvPr/>
        </p:nvSpPr>
        <p:spPr>
          <a:xfrm>
            <a:off x="1539064" y="1016739"/>
            <a:ext cx="5757530" cy="503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0000"/>
                </a:solidFill>
              </a:rPr>
              <a:t>Gereksiz tekrar tetkik problemimiz var.</a:t>
            </a:r>
          </a:p>
        </p:txBody>
      </p:sp>
      <p:sp>
        <p:nvSpPr>
          <p:cNvPr id="6" name="Oval 5"/>
          <p:cNvSpPr/>
          <p:nvPr/>
        </p:nvSpPr>
        <p:spPr>
          <a:xfrm>
            <a:off x="6049649" y="1758360"/>
            <a:ext cx="329886" cy="35087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8" name="Oval 7"/>
          <p:cNvSpPr/>
          <p:nvPr/>
        </p:nvSpPr>
        <p:spPr>
          <a:xfrm>
            <a:off x="6775321" y="1655477"/>
            <a:ext cx="194321" cy="23923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9" name="Oval 8"/>
          <p:cNvSpPr/>
          <p:nvPr/>
        </p:nvSpPr>
        <p:spPr>
          <a:xfrm>
            <a:off x="7451818" y="1601074"/>
            <a:ext cx="139829" cy="15728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0" name="Oval 9"/>
          <p:cNvSpPr/>
          <p:nvPr/>
        </p:nvSpPr>
        <p:spPr>
          <a:xfrm>
            <a:off x="8109707" y="1708337"/>
            <a:ext cx="188727" cy="12493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1" name="Dikdörtgen 10"/>
          <p:cNvSpPr/>
          <p:nvPr/>
        </p:nvSpPr>
        <p:spPr>
          <a:xfrm>
            <a:off x="103667" y="936994"/>
            <a:ext cx="8947297" cy="5039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276934852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000108"/>
            <a:ext cx="8443914" cy="928694"/>
          </a:xfrm>
        </p:spPr>
        <p:txBody>
          <a:bodyPr>
            <a:normAutofit fontScale="90000"/>
          </a:bodyPr>
          <a:lstStyle/>
          <a:p>
            <a:r>
              <a:rPr lang="tr-TR" sz="2400" b="1" dirty="0"/>
              <a:t>Bakanlığın belirlemiş olduğu </a:t>
            </a:r>
            <a:r>
              <a:rPr lang="tr-TR" sz="2400" b="1" dirty="0" err="1"/>
              <a:t>intervaller</a:t>
            </a:r>
            <a:r>
              <a:rPr lang="tr-TR" sz="2400" b="1" dirty="0"/>
              <a:t> otomasyon sistemlerinde aktif hale getirilmiştir</a:t>
            </a:r>
            <a:br>
              <a:rPr lang="tr-TR" sz="2400" dirty="0"/>
            </a:br>
            <a:r>
              <a:rPr lang="tr-TR" sz="2400" dirty="0"/>
              <a:t>Hastadan bir testin istenmesinden sonra aynı testin yeniden istenebilmesi için önerilen süreyi tanımlayan  listedir. </a:t>
            </a:r>
            <a:br>
              <a:rPr lang="tr-TR" sz="2400" b="1" dirty="0"/>
            </a:br>
            <a:endParaRPr lang="tr-TR" sz="2400" dirty="0"/>
          </a:p>
        </p:txBody>
      </p:sp>
      <p:pic>
        <p:nvPicPr>
          <p:cNvPr id="65538" name="Picture 2"/>
          <p:cNvPicPr>
            <a:picLocks noGrp="1" noChangeAspect="1" noChangeArrowheads="1"/>
          </p:cNvPicPr>
          <p:nvPr>
            <p:ph idx="1"/>
          </p:nvPr>
        </p:nvPicPr>
        <p:blipFill>
          <a:blip r:embed="rId2"/>
          <a:srcRect/>
          <a:stretch>
            <a:fillRect/>
          </a:stretch>
        </p:blipFill>
        <p:spPr bwMode="auto">
          <a:xfrm>
            <a:off x="2000232" y="1571612"/>
            <a:ext cx="4692994" cy="4389437"/>
          </a:xfrm>
          <a:prstGeom prst="rect">
            <a:avLst/>
          </a:prstGeom>
          <a:noFill/>
          <a:ln w="9525">
            <a:noFill/>
            <a:miter lim="800000"/>
            <a:headEnd/>
            <a:tailEnd/>
          </a:ln>
          <a:effectLst/>
        </p:spPr>
      </p:pic>
      <p:sp>
        <p:nvSpPr>
          <p:cNvPr id="4" name="3 Metin kutusu"/>
          <p:cNvSpPr txBox="1"/>
          <p:nvPr/>
        </p:nvSpPr>
        <p:spPr>
          <a:xfrm>
            <a:off x="357158" y="6143644"/>
            <a:ext cx="8643998" cy="646331"/>
          </a:xfrm>
          <a:prstGeom prst="rect">
            <a:avLst/>
          </a:prstGeom>
          <a:noFill/>
        </p:spPr>
        <p:txBody>
          <a:bodyPr wrap="square" rtlCol="0">
            <a:spAutoFit/>
          </a:bodyPr>
          <a:lstStyle/>
          <a:p>
            <a:r>
              <a:rPr lang="tr-TR" b="1" dirty="0">
                <a:solidFill>
                  <a:srgbClr val="7030A0"/>
                </a:solidFill>
              </a:rPr>
              <a:t>Sağlık hizmet sunucularındaki </a:t>
            </a:r>
            <a:r>
              <a:rPr lang="tr-TR" b="1" dirty="0">
                <a:solidFill>
                  <a:srgbClr val="FF0000"/>
                </a:solidFill>
              </a:rPr>
              <a:t>acil ve yoğun bakım üniteleri dışındaki birimlerden</a:t>
            </a:r>
            <a:r>
              <a:rPr lang="tr-TR" b="1" dirty="0">
                <a:solidFill>
                  <a:srgbClr val="7030A0"/>
                </a:solidFill>
              </a:rPr>
              <a:t> istenen test istemlerini kapsar.</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BEE3-5691-4E50-8D27-897C4E0ADAA5}"/>
              </a:ext>
            </a:extLst>
          </p:cNvPr>
          <p:cNvSpPr>
            <a:spLocks noGrp="1"/>
          </p:cNvSpPr>
          <p:nvPr>
            <p:ph type="title"/>
          </p:nvPr>
        </p:nvSpPr>
        <p:spPr/>
        <p:txBody>
          <a:bodyPr/>
          <a:lstStyle/>
          <a:p>
            <a:r>
              <a:rPr lang="tr-TR" dirty="0"/>
              <a:t>Bizim akılcı istem sistemimizde;</a:t>
            </a:r>
          </a:p>
        </p:txBody>
      </p:sp>
      <p:sp>
        <p:nvSpPr>
          <p:cNvPr id="3" name="Content Placeholder 2">
            <a:extLst>
              <a:ext uri="{FF2B5EF4-FFF2-40B4-BE49-F238E27FC236}">
                <a16:creationId xmlns:a16="http://schemas.microsoft.com/office/drawing/2014/main" id="{3B127B20-8C7E-4552-8411-ED7B7CB8ADC2}"/>
              </a:ext>
            </a:extLst>
          </p:cNvPr>
          <p:cNvSpPr>
            <a:spLocks noGrp="1"/>
          </p:cNvSpPr>
          <p:nvPr>
            <p:ph idx="1"/>
          </p:nvPr>
        </p:nvSpPr>
        <p:spPr/>
        <p:txBody>
          <a:bodyPr/>
          <a:lstStyle/>
          <a:p>
            <a:pPr>
              <a:lnSpc>
                <a:spcPct val="150000"/>
              </a:lnSpc>
            </a:pPr>
            <a:r>
              <a:rPr lang="tr-TR" dirty="0"/>
              <a:t>Sadece test istem sıklığı var</a:t>
            </a:r>
          </a:p>
          <a:p>
            <a:pPr>
              <a:lnSpc>
                <a:spcPct val="150000"/>
              </a:lnSpc>
            </a:pPr>
            <a:r>
              <a:rPr lang="tr-TR" dirty="0">
                <a:solidFill>
                  <a:srgbClr val="FF0000"/>
                </a:solidFill>
              </a:rPr>
              <a:t>Ancak; </a:t>
            </a:r>
            <a:r>
              <a:rPr lang="tr-TR" dirty="0"/>
              <a:t>Tekrar istemi hastanın klinik durumuna göre yapılmalı</a:t>
            </a:r>
          </a:p>
          <a:p>
            <a:pPr>
              <a:lnSpc>
                <a:spcPct val="150000"/>
              </a:lnSpc>
            </a:pPr>
            <a:r>
              <a:rPr lang="tr-TR" dirty="0"/>
              <a:t>Hastalık tanılarına, tedavi ve monitorizasyonuna uygun bir interval tanımlaması yapılmamış durumda</a:t>
            </a:r>
          </a:p>
          <a:p>
            <a:pPr marL="0" indent="0">
              <a:lnSpc>
                <a:spcPct val="150000"/>
              </a:lnSpc>
              <a:buNone/>
            </a:pPr>
            <a:endParaRPr lang="tr-TR" dirty="0"/>
          </a:p>
        </p:txBody>
      </p:sp>
    </p:spTree>
    <p:extLst>
      <p:ext uri="{BB962C8B-B14F-4D97-AF65-F5344CB8AC3E}">
        <p14:creationId xmlns:p14="http://schemas.microsoft.com/office/powerpoint/2010/main" val="3239720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9"/>
          <p:cNvSpPr/>
          <p:nvPr/>
        </p:nvSpPr>
        <p:spPr>
          <a:xfrm>
            <a:off x="862338" y="1835947"/>
            <a:ext cx="184731" cy="415498"/>
          </a:xfrm>
          <a:prstGeom prst="rect">
            <a:avLst/>
          </a:prstGeom>
        </p:spPr>
        <p:txBody>
          <a:bodyPr wrap="none">
            <a:spAutoFit/>
          </a:bodyPr>
          <a:lstStyle/>
          <a:p>
            <a:pPr algn="ctr"/>
            <a:endParaRPr lang="tr-TR" sz="2100" b="1" u="sng" dirty="0"/>
          </a:p>
        </p:txBody>
      </p:sp>
      <p:sp>
        <p:nvSpPr>
          <p:cNvPr id="5" name="Dikdörtgen 9"/>
          <p:cNvSpPr/>
          <p:nvPr/>
        </p:nvSpPr>
        <p:spPr>
          <a:xfrm>
            <a:off x="1017952" y="1975035"/>
            <a:ext cx="184731" cy="415498"/>
          </a:xfrm>
          <a:prstGeom prst="rect">
            <a:avLst/>
          </a:prstGeom>
        </p:spPr>
        <p:txBody>
          <a:bodyPr wrap="none">
            <a:spAutoFit/>
          </a:bodyPr>
          <a:lstStyle/>
          <a:p>
            <a:pPr algn="ctr"/>
            <a:endParaRPr lang="tr-TR" sz="2100" b="1" u="sng" dirty="0"/>
          </a:p>
        </p:txBody>
      </p:sp>
      <p:sp>
        <p:nvSpPr>
          <p:cNvPr id="6" name="Dikdörtgen 9"/>
          <p:cNvSpPr/>
          <p:nvPr/>
        </p:nvSpPr>
        <p:spPr>
          <a:xfrm>
            <a:off x="1132252" y="2089335"/>
            <a:ext cx="184731" cy="415498"/>
          </a:xfrm>
          <a:prstGeom prst="rect">
            <a:avLst/>
          </a:prstGeom>
        </p:spPr>
        <p:txBody>
          <a:bodyPr wrap="none">
            <a:spAutoFit/>
          </a:bodyPr>
          <a:lstStyle/>
          <a:p>
            <a:pPr algn="ctr"/>
            <a:endParaRPr lang="tr-TR" sz="2100" b="1" u="sng" dirty="0"/>
          </a:p>
        </p:txBody>
      </p:sp>
      <p:sp>
        <p:nvSpPr>
          <p:cNvPr id="7" name="Dikdörtgen 9"/>
          <p:cNvSpPr/>
          <p:nvPr/>
        </p:nvSpPr>
        <p:spPr>
          <a:xfrm>
            <a:off x="1246552" y="2203635"/>
            <a:ext cx="184731" cy="415498"/>
          </a:xfrm>
          <a:prstGeom prst="rect">
            <a:avLst/>
          </a:prstGeom>
        </p:spPr>
        <p:txBody>
          <a:bodyPr wrap="none">
            <a:spAutoFit/>
          </a:bodyPr>
          <a:lstStyle/>
          <a:p>
            <a:pPr algn="ctr"/>
            <a:endParaRPr lang="tr-TR" sz="2100" b="1" u="sng" dirty="0"/>
          </a:p>
        </p:txBody>
      </p:sp>
      <p:sp>
        <p:nvSpPr>
          <p:cNvPr id="3" name="Title 2">
            <a:extLst>
              <a:ext uri="{FF2B5EF4-FFF2-40B4-BE49-F238E27FC236}">
                <a16:creationId xmlns:a16="http://schemas.microsoft.com/office/drawing/2014/main" id="{668C2073-F059-4E89-9AC2-53F38CFD370D}"/>
              </a:ext>
            </a:extLst>
          </p:cNvPr>
          <p:cNvSpPr>
            <a:spLocks noGrp="1"/>
          </p:cNvSpPr>
          <p:nvPr>
            <p:ph type="title"/>
          </p:nvPr>
        </p:nvSpPr>
        <p:spPr/>
        <p:txBody>
          <a:bodyPr>
            <a:normAutofit fontScale="90000"/>
          </a:bodyPr>
          <a:lstStyle/>
          <a:p>
            <a:r>
              <a:rPr lang="tr-TR" sz="2800" dirty="0"/>
              <a:t>Sağlık Bakanlığı Sağlık Hizmetleri Genel Müdürlüğü Tetkik ve Teşhis Hizmetleri Daire Başkanlığınca</a:t>
            </a:r>
            <a:br>
              <a:rPr lang="tr-TR" sz="2800" dirty="0"/>
            </a:br>
            <a:r>
              <a:rPr lang="tr-TR" sz="2800" dirty="0"/>
              <a:t>başlatılmıştır</a:t>
            </a:r>
          </a:p>
        </p:txBody>
      </p:sp>
      <p:sp>
        <p:nvSpPr>
          <p:cNvPr id="8" name="Content Placeholder 7">
            <a:extLst>
              <a:ext uri="{FF2B5EF4-FFF2-40B4-BE49-F238E27FC236}">
                <a16:creationId xmlns:a16="http://schemas.microsoft.com/office/drawing/2014/main" id="{AB33FFD6-6A13-47E2-A878-85B96513975D}"/>
              </a:ext>
            </a:extLst>
          </p:cNvPr>
          <p:cNvSpPr>
            <a:spLocks noGrp="1"/>
          </p:cNvSpPr>
          <p:nvPr>
            <p:ph idx="1"/>
          </p:nvPr>
        </p:nvSpPr>
        <p:spPr/>
        <p:txBody>
          <a:bodyPr>
            <a:normAutofit/>
          </a:bodyPr>
          <a:lstStyle/>
          <a:p>
            <a:r>
              <a:rPr lang="tr-TR" b="1" dirty="0">
                <a:solidFill>
                  <a:srgbClr val="FF0000"/>
                </a:solidFill>
              </a:rPr>
              <a:t>Kamu/ Üniversite/ Özel;</a:t>
            </a:r>
          </a:p>
          <a:p>
            <a:r>
              <a:rPr lang="tr-TR" dirty="0">
                <a:solidFill>
                  <a:srgbClr val="FF0000"/>
                </a:solidFill>
              </a:rPr>
              <a:t>Tıbbi biyokimya, </a:t>
            </a:r>
          </a:p>
          <a:p>
            <a:r>
              <a:rPr lang="tr-TR" dirty="0">
                <a:solidFill>
                  <a:srgbClr val="FF0000"/>
                </a:solidFill>
              </a:rPr>
              <a:t>Tıbbi mikrobiyoloji, </a:t>
            </a:r>
          </a:p>
          <a:p>
            <a:r>
              <a:rPr lang="tr-TR" dirty="0">
                <a:solidFill>
                  <a:srgbClr val="FF0000"/>
                </a:solidFill>
              </a:rPr>
              <a:t>Tıbbi patoloji, </a:t>
            </a:r>
          </a:p>
          <a:p>
            <a:r>
              <a:rPr lang="tr-TR" dirty="0">
                <a:solidFill>
                  <a:srgbClr val="FF0000"/>
                </a:solidFill>
              </a:rPr>
              <a:t>Doku tipleme laboratuvarları </a:t>
            </a:r>
          </a:p>
          <a:p>
            <a:r>
              <a:rPr lang="tr-TR" dirty="0">
                <a:solidFill>
                  <a:srgbClr val="FF0000"/>
                </a:solidFill>
              </a:rPr>
              <a:t>Genetik hastalıklar tanı merkezlerini kapsamaktadır</a:t>
            </a:r>
            <a:r>
              <a:rPr lang="tr-TR" dirty="0"/>
              <a:t>        </a:t>
            </a:r>
          </a:p>
          <a:p>
            <a:endParaRPr lang="tr-TR" dirty="0"/>
          </a:p>
        </p:txBody>
      </p:sp>
    </p:spTree>
    <p:extLst>
      <p:ext uri="{BB962C8B-B14F-4D97-AF65-F5344CB8AC3E}">
        <p14:creationId xmlns:p14="http://schemas.microsoft.com/office/powerpoint/2010/main" val="331016707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Tablo"/>
          <p:cNvGraphicFramePr>
            <a:graphicFrameLocks noGrp="1"/>
          </p:cNvGraphicFramePr>
          <p:nvPr>
            <p:extLst>
              <p:ext uri="{D42A27DB-BD31-4B8C-83A1-F6EECF244321}">
                <p14:modId xmlns:p14="http://schemas.microsoft.com/office/powerpoint/2010/main" val="177551829"/>
              </p:ext>
            </p:extLst>
          </p:nvPr>
        </p:nvGraphicFramePr>
        <p:xfrm>
          <a:off x="2789636" y="998936"/>
          <a:ext cx="3639740" cy="463153"/>
        </p:xfrm>
        <a:graphic>
          <a:graphicData uri="http://schemas.openxmlformats.org/drawingml/2006/table">
            <a:tbl>
              <a:tblPr/>
              <a:tblGrid>
                <a:gridCol w="3639740">
                  <a:extLst>
                    <a:ext uri="{9D8B030D-6E8A-4147-A177-3AD203B41FA5}">
                      <a16:colId xmlns:a16="http://schemas.microsoft.com/office/drawing/2014/main" val="20000"/>
                    </a:ext>
                  </a:extLst>
                </a:gridCol>
              </a:tblGrid>
              <a:tr h="4631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sng" strike="noStrike" cap="none" normalizeH="0" baseline="0" dirty="0">
                          <a:ln>
                            <a:noFill/>
                          </a:ln>
                          <a:solidFill>
                            <a:srgbClr val="FF0000"/>
                          </a:solidFill>
                          <a:effectLst/>
                          <a:latin typeface="Calibri" panose="020F0502020204030204" pitchFamily="34" charset="0"/>
                          <a:cs typeface="Arial" panose="020B0604020202020204" pitchFamily="34" charset="0"/>
                        </a:rPr>
                        <a:t>AKILCI TEST İSTEM </a:t>
                      </a:r>
                      <a:r>
                        <a:rPr kumimoji="0" lang="tr-TR" altLang="tr-TR" sz="1400" b="1" i="0" u="none" strike="noStrike" cap="none" normalizeH="0" baseline="0" dirty="0">
                          <a:ln>
                            <a:noFill/>
                          </a:ln>
                          <a:solidFill>
                            <a:srgbClr val="FF0000"/>
                          </a:solidFill>
                          <a:effectLst/>
                          <a:latin typeface="Calibri" panose="020F0502020204030204" pitchFamily="34" charset="0"/>
                          <a:cs typeface="Arial" panose="020B0604020202020204" pitchFamily="34" charset="0"/>
                        </a:rPr>
                        <a:t>SİSTEMİ BAŞLAMIŞTIR</a:t>
                      </a:r>
                    </a:p>
                  </a:txBody>
                  <a:tcPr marL="51455" marR="51455" marT="25610" marB="25610" horzOverflow="overflow">
                    <a:lnL>
                      <a:noFill/>
                    </a:lnL>
                    <a:lnR>
                      <a:noFill/>
                    </a:lnR>
                    <a:lnT>
                      <a:noFill/>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Dikdörtgen 3"/>
          <p:cNvSpPr/>
          <p:nvPr/>
        </p:nvSpPr>
        <p:spPr>
          <a:xfrm>
            <a:off x="252522" y="1724822"/>
            <a:ext cx="8638955" cy="792781"/>
          </a:xfrm>
          <a:prstGeom prst="rect">
            <a:avLst/>
          </a:prstGeom>
        </p:spPr>
        <p:txBody>
          <a:bodyPr wrap="square">
            <a:spAutoFit/>
          </a:bodyPr>
          <a:lstStyle/>
          <a:p>
            <a:pPr>
              <a:lnSpc>
                <a:spcPct val="150000"/>
              </a:lnSpc>
            </a:pPr>
            <a:r>
              <a:rPr lang="tr-TR" sz="1600" dirty="0"/>
              <a:t>A) Test isteme sayfası, her test için bir hastaya ait geçmiş </a:t>
            </a:r>
            <a:r>
              <a:rPr lang="tr-TR" sz="1600" u="sng" dirty="0"/>
              <a:t>en az son iki test sonucunu klinisyenin tek bir tıklama </a:t>
            </a:r>
            <a:r>
              <a:rPr lang="tr-TR" sz="1600" dirty="0"/>
              <a:t>ile görebilmesine olanak verecek biçimde düzenlenir</a:t>
            </a:r>
          </a:p>
        </p:txBody>
      </p:sp>
      <p:pic>
        <p:nvPicPr>
          <p:cNvPr id="5" name="Resim 4"/>
          <p:cNvPicPr/>
          <p:nvPr/>
        </p:nvPicPr>
        <p:blipFill>
          <a:blip r:embed="rId2"/>
          <a:srcRect/>
          <a:stretch>
            <a:fillRect/>
          </a:stretch>
        </p:blipFill>
        <p:spPr bwMode="auto">
          <a:xfrm>
            <a:off x="971600" y="2780336"/>
            <a:ext cx="7632848" cy="315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dk1"/>
          </a:lnRef>
          <a:fillRef idx="1">
            <a:schemeClr val="lt1"/>
          </a:fillRef>
          <a:effectRef idx="0">
            <a:schemeClr val="dk1"/>
          </a:effectRef>
          <a:fontRef idx="minor">
            <a:schemeClr val="dk1"/>
          </a:fontRef>
        </p:style>
      </p:pic>
      <p:sp>
        <p:nvSpPr>
          <p:cNvPr id="6" name="Oval Belirtme Çizgisi 5"/>
          <p:cNvSpPr/>
          <p:nvPr/>
        </p:nvSpPr>
        <p:spPr>
          <a:xfrm>
            <a:off x="6768244" y="3545041"/>
            <a:ext cx="1404156" cy="702078"/>
          </a:xfrm>
          <a:prstGeom prst="wedgeEllipseCallout">
            <a:avLst>
              <a:gd name="adj1" fmla="val -136643"/>
              <a:gd name="adj2" fmla="val 135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solidFill>
                  <a:schemeClr val="tx1"/>
                </a:solidFill>
              </a:rPr>
              <a:t>En son sonuçları</a:t>
            </a:r>
          </a:p>
        </p:txBody>
      </p:sp>
      <p:sp>
        <p:nvSpPr>
          <p:cNvPr id="7" name="Oval Belirtme Çizgisi 6"/>
          <p:cNvSpPr/>
          <p:nvPr/>
        </p:nvSpPr>
        <p:spPr>
          <a:xfrm>
            <a:off x="6991687" y="4926845"/>
            <a:ext cx="1404156" cy="702078"/>
          </a:xfrm>
          <a:prstGeom prst="wedgeEllipseCallout">
            <a:avLst>
              <a:gd name="adj1" fmla="val -136643"/>
              <a:gd name="adj2" fmla="val 135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solidFill>
                  <a:schemeClr val="tx1"/>
                </a:solidFill>
              </a:rPr>
              <a:t>Daha eski sonuçlar</a:t>
            </a:r>
          </a:p>
        </p:txBody>
      </p:sp>
      <p:sp>
        <p:nvSpPr>
          <p:cNvPr id="8" name="Oval Belirtme Çizgisi 7"/>
          <p:cNvSpPr/>
          <p:nvPr/>
        </p:nvSpPr>
        <p:spPr>
          <a:xfrm flipH="1">
            <a:off x="1345963" y="3882435"/>
            <a:ext cx="1029794" cy="1159083"/>
          </a:xfrm>
          <a:prstGeom prst="wedgeEllipseCallout">
            <a:avLst>
              <a:gd name="adj1" fmla="val -94025"/>
              <a:gd name="adj2" fmla="val -239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Eski sonuçlar sekmesi</a:t>
            </a:r>
          </a:p>
        </p:txBody>
      </p:sp>
      <p:sp>
        <p:nvSpPr>
          <p:cNvPr id="9" name="Dikdörtgen 8"/>
          <p:cNvSpPr/>
          <p:nvPr/>
        </p:nvSpPr>
        <p:spPr>
          <a:xfrm>
            <a:off x="103667" y="936994"/>
            <a:ext cx="8947297" cy="5039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25953900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Tablo"/>
          <p:cNvGraphicFramePr>
            <a:graphicFrameLocks noGrp="1"/>
          </p:cNvGraphicFramePr>
          <p:nvPr>
            <p:extLst>
              <p:ext uri="{D42A27DB-BD31-4B8C-83A1-F6EECF244321}">
                <p14:modId xmlns:p14="http://schemas.microsoft.com/office/powerpoint/2010/main" val="2959913389"/>
              </p:ext>
            </p:extLst>
          </p:nvPr>
        </p:nvGraphicFramePr>
        <p:xfrm>
          <a:off x="2789636" y="998936"/>
          <a:ext cx="3639740" cy="463153"/>
        </p:xfrm>
        <a:graphic>
          <a:graphicData uri="http://schemas.openxmlformats.org/drawingml/2006/table">
            <a:tbl>
              <a:tblPr/>
              <a:tblGrid>
                <a:gridCol w="3639740">
                  <a:extLst>
                    <a:ext uri="{9D8B030D-6E8A-4147-A177-3AD203B41FA5}">
                      <a16:colId xmlns:a16="http://schemas.microsoft.com/office/drawing/2014/main" val="20000"/>
                    </a:ext>
                  </a:extLst>
                </a:gridCol>
              </a:tblGrid>
              <a:tr h="4631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sng" strike="noStrike" cap="none" normalizeH="0" baseline="0" dirty="0">
                          <a:ln>
                            <a:noFill/>
                          </a:ln>
                          <a:solidFill>
                            <a:srgbClr val="FF0000"/>
                          </a:solidFill>
                          <a:effectLst/>
                          <a:latin typeface="Calibri" panose="020F0502020204030204" pitchFamily="34" charset="0"/>
                          <a:cs typeface="Arial" panose="020B0604020202020204" pitchFamily="34" charset="0"/>
                        </a:rPr>
                        <a:t>AKILCI TEST İSTEM </a:t>
                      </a:r>
                      <a:r>
                        <a:rPr kumimoji="0" lang="tr-TR" altLang="tr-TR" sz="1400" b="1" i="0" u="none" strike="noStrike" cap="none" normalizeH="0" baseline="0" dirty="0">
                          <a:ln>
                            <a:noFill/>
                          </a:ln>
                          <a:solidFill>
                            <a:srgbClr val="FF0000"/>
                          </a:solidFill>
                          <a:effectLst/>
                          <a:latin typeface="Calibri" panose="020F0502020204030204" pitchFamily="34" charset="0"/>
                          <a:cs typeface="Arial" panose="020B0604020202020204" pitchFamily="34" charset="0"/>
                        </a:rPr>
                        <a:t>SİSTEMİ BAŞLAMIŞTIR</a:t>
                      </a:r>
                    </a:p>
                  </a:txBody>
                  <a:tcPr marL="51455" marR="51455" marT="25610" marB="25610" horzOverflow="overflow">
                    <a:lnL>
                      <a:noFill/>
                    </a:lnL>
                    <a:lnR>
                      <a:noFill/>
                    </a:lnR>
                    <a:lnT>
                      <a:noFill/>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Dikdörtgen 2"/>
          <p:cNvSpPr/>
          <p:nvPr/>
        </p:nvSpPr>
        <p:spPr>
          <a:xfrm>
            <a:off x="451883" y="1718711"/>
            <a:ext cx="7945179" cy="1060675"/>
          </a:xfrm>
          <a:prstGeom prst="rect">
            <a:avLst/>
          </a:prstGeom>
        </p:spPr>
        <p:txBody>
          <a:bodyPr wrap="square">
            <a:spAutoFit/>
          </a:bodyPr>
          <a:lstStyle/>
          <a:p>
            <a:pPr>
              <a:lnSpc>
                <a:spcPct val="150000"/>
              </a:lnSpc>
            </a:pPr>
            <a:r>
              <a:rPr lang="tr-TR" sz="1350" dirty="0"/>
              <a:t>b) Bakanlıkça belirlenmiş test istem periyodundan daha kısa sürede bir testi istemesi durumunda, ekrana “</a:t>
            </a:r>
            <a:r>
              <a:rPr lang="tr-TR" sz="1500" b="1" dirty="0">
                <a:solidFill>
                  <a:srgbClr val="FF0000"/>
                </a:solidFill>
              </a:rPr>
              <a:t>Test istem periyodu uyarısı! İstediğiniz testin … tarihinde ….. sonucu mevcuttur. </a:t>
            </a:r>
            <a:r>
              <a:rPr lang="tr-TR" sz="1500" b="1" dirty="0" err="1">
                <a:solidFill>
                  <a:srgbClr val="FF0000"/>
                </a:solidFill>
              </a:rPr>
              <a:t>İstem’e</a:t>
            </a:r>
            <a:r>
              <a:rPr lang="tr-TR" sz="1500" b="1" dirty="0">
                <a:solidFill>
                  <a:srgbClr val="FF0000"/>
                </a:solidFill>
              </a:rPr>
              <a:t> devam etmek istediğinizden emin misiniz?-Evet/Hayır”</a:t>
            </a:r>
            <a:r>
              <a:rPr lang="tr-TR" sz="1350" dirty="0"/>
              <a:t> uyarısı gelir</a:t>
            </a:r>
          </a:p>
        </p:txBody>
      </p:sp>
      <p:pic>
        <p:nvPicPr>
          <p:cNvPr id="7" name="İçerik Yer Tutucusu 3"/>
          <p:cNvPicPr>
            <a:picLocks/>
          </p:cNvPicPr>
          <p:nvPr/>
        </p:nvPicPr>
        <p:blipFill>
          <a:blip r:embed="rId2" cstate="print"/>
          <a:srcRect/>
          <a:stretch>
            <a:fillRect/>
          </a:stretch>
        </p:blipFill>
        <p:spPr bwMode="auto">
          <a:xfrm>
            <a:off x="1331639" y="3086692"/>
            <a:ext cx="5544616" cy="2180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Dikdörtgen 7"/>
          <p:cNvSpPr/>
          <p:nvPr/>
        </p:nvSpPr>
        <p:spPr>
          <a:xfrm>
            <a:off x="2051720" y="5574403"/>
            <a:ext cx="3744416" cy="12329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0000"/>
                </a:solidFill>
              </a:rPr>
              <a:t>Test istem periyodu uyarısı! </a:t>
            </a:r>
          </a:p>
          <a:p>
            <a:pPr algn="ctr">
              <a:defRPr/>
            </a:pPr>
            <a:r>
              <a:rPr lang="tr-TR" sz="1200" dirty="0" err="1">
                <a:solidFill>
                  <a:srgbClr val="FF0000"/>
                </a:solidFill>
              </a:rPr>
              <a:t>IgA</a:t>
            </a:r>
            <a:r>
              <a:rPr lang="tr-TR" sz="1200" dirty="0">
                <a:solidFill>
                  <a:srgbClr val="FF0000"/>
                </a:solidFill>
              </a:rPr>
              <a:t> testinin 01.03.2018 tarihinde sonucu mevcuttur. İsteme devam etmek istediğinizden emin misiniz? Evet/Hayır </a:t>
            </a:r>
          </a:p>
        </p:txBody>
      </p:sp>
      <p:sp>
        <p:nvSpPr>
          <p:cNvPr id="9" name="Dikdörtgen 8"/>
          <p:cNvSpPr/>
          <p:nvPr/>
        </p:nvSpPr>
        <p:spPr>
          <a:xfrm>
            <a:off x="103667" y="936994"/>
            <a:ext cx="8947297" cy="5039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392583692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3668" y="3574742"/>
            <a:ext cx="8869564" cy="1900777"/>
          </a:xfrm>
          <a:prstGeom prst="rect">
            <a:avLst/>
          </a:prstGeom>
        </p:spPr>
        <p:txBody>
          <a:bodyPr wrap="square">
            <a:spAutoFit/>
          </a:bodyPr>
          <a:lstStyle/>
          <a:p>
            <a:pPr>
              <a:lnSpc>
                <a:spcPct val="150000"/>
              </a:lnSpc>
            </a:pPr>
            <a:r>
              <a:rPr lang="tr-TR" sz="1600" dirty="0"/>
              <a:t>Test istem ekranında “Emin misiniz</a:t>
            </a:r>
            <a:r>
              <a:rPr lang="tr-TR" sz="1600" b="1" dirty="0">
                <a:solidFill>
                  <a:srgbClr val="FF0000"/>
                </a:solidFill>
              </a:rPr>
              <a:t>?” uyarısına rağmen </a:t>
            </a:r>
            <a:r>
              <a:rPr lang="tr-TR" sz="1600" dirty="0"/>
              <a:t>yapılmış test istemi olması halinde (örneğin: Estradiol testi için 0-12 gün içerisinde istem yapılması) sağlık hizmet sunucuları tarafından </a:t>
            </a:r>
            <a:r>
              <a:rPr lang="tr-TR" sz="1600" b="1" u="sng" dirty="0">
                <a:solidFill>
                  <a:srgbClr val="FF0000"/>
                </a:solidFill>
              </a:rPr>
              <a:t>hekim bazında istatistiki kayıt tutulur</a:t>
            </a:r>
            <a:r>
              <a:rPr lang="tr-TR" sz="1600" b="1" dirty="0"/>
              <a:t>. </a:t>
            </a:r>
          </a:p>
          <a:p>
            <a:pPr>
              <a:lnSpc>
                <a:spcPct val="150000"/>
              </a:lnSpc>
            </a:pPr>
            <a:r>
              <a:rPr lang="tr-TR" sz="1600" b="1" dirty="0"/>
              <a:t>İlgili </a:t>
            </a:r>
            <a:r>
              <a:rPr lang="tr-TR" sz="1600" dirty="0"/>
              <a:t>kayıtlar gerektiği durumlarda </a:t>
            </a:r>
            <a:r>
              <a:rPr lang="tr-TR" sz="1600" dirty="0">
                <a:solidFill>
                  <a:srgbClr val="FF0000"/>
                </a:solidFill>
              </a:rPr>
              <a:t>Bakanlığa tablolama programları tarafından işlenebilir formatta </a:t>
            </a:r>
            <a:r>
              <a:rPr lang="tr-TR" sz="1600" dirty="0"/>
              <a:t>bir elektronik dosya olarak tıbbi laboratuvar birim sorumlusu tarafından bildirilir. </a:t>
            </a:r>
          </a:p>
        </p:txBody>
      </p:sp>
      <p:pic>
        <p:nvPicPr>
          <p:cNvPr id="7" name="İçerik Yer Tutucusu 3"/>
          <p:cNvPicPr>
            <a:picLocks/>
          </p:cNvPicPr>
          <p:nvPr/>
        </p:nvPicPr>
        <p:blipFill>
          <a:blip r:embed="rId2" cstate="print"/>
          <a:srcRect/>
          <a:stretch>
            <a:fillRect/>
          </a:stretch>
        </p:blipFill>
        <p:spPr bwMode="auto">
          <a:xfrm>
            <a:off x="1475656" y="936995"/>
            <a:ext cx="5616624" cy="2082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Dikdörtgen 8"/>
          <p:cNvSpPr/>
          <p:nvPr/>
        </p:nvSpPr>
        <p:spPr>
          <a:xfrm>
            <a:off x="103668" y="881363"/>
            <a:ext cx="8947297" cy="5039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92375111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332657"/>
            <a:ext cx="8964488" cy="5991944"/>
          </a:xfrm>
        </p:spPr>
        <p:txBody>
          <a:bodyPr>
            <a:normAutofit fontScale="92500"/>
          </a:bodyPr>
          <a:lstStyle/>
          <a:p>
            <a:pPr>
              <a:lnSpc>
                <a:spcPct val="160000"/>
              </a:lnSpc>
            </a:pPr>
            <a:r>
              <a:rPr lang="tr-TR" dirty="0"/>
              <a:t>Test sonuçlarının hastalık tanılarına katkısı yaklaşık %70 oranında,</a:t>
            </a:r>
          </a:p>
          <a:p>
            <a:pPr>
              <a:lnSpc>
                <a:spcPct val="160000"/>
              </a:lnSpc>
            </a:pPr>
            <a:r>
              <a:rPr lang="tr-TR" dirty="0"/>
              <a:t>Gelişen teknoloji ile birlikte test sonuç verme sürelerinin kısalması, laboratuvarlarda çalışılan test sayı ve çeşidinin artması, yaşlı nüfusun ve buna paralel olarak kronik hastalıkların artması gibi nedenlerle laboratuvar testlerinin kullanımı her geçen gün artış göstermekte,</a:t>
            </a:r>
          </a:p>
          <a:p>
            <a:pPr>
              <a:lnSpc>
                <a:spcPct val="160000"/>
              </a:lnSpc>
            </a:pPr>
            <a:r>
              <a:rPr lang="tr-TR" dirty="0"/>
              <a:t> Ancak laboratuvar kullanımındaki artışın önemli sebeplerinden bir gereksiz test istemleri olarak göze çarpmakta</a:t>
            </a:r>
          </a:p>
        </p:txBody>
      </p:sp>
    </p:spTree>
    <p:extLst>
      <p:ext uri="{BB962C8B-B14F-4D97-AF65-F5344CB8AC3E}">
        <p14:creationId xmlns:p14="http://schemas.microsoft.com/office/powerpoint/2010/main" val="2010745162"/>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38F0-1DF8-42A6-99FE-7E57F673DA20}"/>
              </a:ext>
            </a:extLst>
          </p:cNvPr>
          <p:cNvSpPr>
            <a:spLocks noGrp="1"/>
          </p:cNvSpPr>
          <p:nvPr>
            <p:ph type="title"/>
          </p:nvPr>
        </p:nvSpPr>
        <p:spPr/>
        <p:txBody>
          <a:bodyPr/>
          <a:lstStyle/>
          <a:p>
            <a:r>
              <a:rPr lang="tr-TR" dirty="0"/>
              <a:t>Gereksiz test istem oranlarını incelemeye yönelik bazı çalışmalar yürütülmüştür</a:t>
            </a:r>
          </a:p>
        </p:txBody>
      </p:sp>
      <p:sp>
        <p:nvSpPr>
          <p:cNvPr id="3" name="Text Placeholder 2">
            <a:extLst>
              <a:ext uri="{FF2B5EF4-FFF2-40B4-BE49-F238E27FC236}">
                <a16:creationId xmlns:a16="http://schemas.microsoft.com/office/drawing/2014/main" id="{357E9252-2378-4AF1-A290-49287EB5257F}"/>
              </a:ext>
            </a:extLst>
          </p:cNvPr>
          <p:cNvSpPr>
            <a:spLocks noGrp="1"/>
          </p:cNvSpPr>
          <p:nvPr>
            <p:ph type="body" idx="1"/>
          </p:nvPr>
        </p:nvSpPr>
        <p:spPr>
          <a:xfrm>
            <a:off x="1113524" y="4777380"/>
            <a:ext cx="7515990" cy="1468799"/>
          </a:xfrm>
        </p:spPr>
        <p:txBody>
          <a:bodyPr>
            <a:normAutofit/>
          </a:bodyPr>
          <a:lstStyle/>
          <a:p>
            <a:r>
              <a:rPr lang="tr-TR" dirty="0"/>
              <a:t>İlk başvuruda endike olmayan istem</a:t>
            </a:r>
          </a:p>
          <a:p>
            <a:r>
              <a:rPr lang="tr-TR" dirty="0"/>
              <a:t>veya</a:t>
            </a:r>
          </a:p>
          <a:p>
            <a:r>
              <a:rPr lang="tr-TR" dirty="0"/>
              <a:t>İstemlerin uygunsuz aralıklarla yapılması</a:t>
            </a:r>
          </a:p>
        </p:txBody>
      </p:sp>
    </p:spTree>
    <p:extLst>
      <p:ext uri="{BB962C8B-B14F-4D97-AF65-F5344CB8AC3E}">
        <p14:creationId xmlns:p14="http://schemas.microsoft.com/office/powerpoint/2010/main" val="192075849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Total kolesterol, HDL-K ve LDL-K </a:t>
            </a:r>
          </a:p>
        </p:txBody>
      </p:sp>
      <p:sp>
        <p:nvSpPr>
          <p:cNvPr id="3" name="2 İçerik Yer Tutucusu"/>
          <p:cNvSpPr>
            <a:spLocks noGrp="1"/>
          </p:cNvSpPr>
          <p:nvPr>
            <p:ph idx="1"/>
          </p:nvPr>
        </p:nvSpPr>
        <p:spPr/>
        <p:txBody>
          <a:bodyPr>
            <a:normAutofit/>
          </a:bodyPr>
          <a:lstStyle/>
          <a:p>
            <a:pPr>
              <a:lnSpc>
                <a:spcPct val="150000"/>
              </a:lnSpc>
            </a:pPr>
            <a:r>
              <a:rPr lang="tr-TR" dirty="0"/>
              <a:t>Kılavuzlarda düşük riskli hastalarda </a:t>
            </a:r>
            <a:r>
              <a:rPr lang="tr-TR" dirty="0">
                <a:solidFill>
                  <a:srgbClr val="FF0000"/>
                </a:solidFill>
              </a:rPr>
              <a:t>3 yılda bir</a:t>
            </a:r>
            <a:r>
              <a:rPr lang="tr-TR" dirty="0"/>
              <a:t>, </a:t>
            </a:r>
          </a:p>
          <a:p>
            <a:pPr>
              <a:lnSpc>
                <a:spcPct val="150000"/>
              </a:lnSpc>
            </a:pPr>
            <a:r>
              <a:rPr lang="tr-TR" dirty="0"/>
              <a:t>Yüksek riskli ve tedavisi stabil olan hastalarda </a:t>
            </a:r>
            <a:r>
              <a:rPr lang="tr-TR" dirty="0">
                <a:solidFill>
                  <a:srgbClr val="FF0000"/>
                </a:solidFill>
              </a:rPr>
              <a:t>yılda bir</a:t>
            </a:r>
            <a:r>
              <a:rPr lang="tr-TR" dirty="0"/>
              <a:t>, </a:t>
            </a:r>
          </a:p>
          <a:p>
            <a:pPr>
              <a:lnSpc>
                <a:spcPct val="150000"/>
              </a:lnSpc>
            </a:pPr>
            <a:r>
              <a:rPr lang="tr-TR" dirty="0"/>
              <a:t>Tedavisi yeni başlanan veya tedavisinde değişiklik yapılan </a:t>
            </a:r>
            <a:r>
              <a:rPr lang="pt-BR" dirty="0"/>
              <a:t>hastalarda ise </a:t>
            </a:r>
            <a:r>
              <a:rPr lang="pt-BR" dirty="0">
                <a:solidFill>
                  <a:srgbClr val="FF0000"/>
                </a:solidFill>
              </a:rPr>
              <a:t>1-3 ayda bir</a:t>
            </a:r>
            <a:endParaRPr lang="tr-TR" dirty="0">
              <a:solidFill>
                <a:srgbClr val="FF0000"/>
              </a:solidFill>
            </a:endParaRPr>
          </a:p>
        </p:txBody>
      </p:sp>
      <p:sp>
        <p:nvSpPr>
          <p:cNvPr id="4" name="3 Metin kutusu"/>
          <p:cNvSpPr txBox="1"/>
          <p:nvPr/>
        </p:nvSpPr>
        <p:spPr>
          <a:xfrm>
            <a:off x="357158" y="6143644"/>
            <a:ext cx="8143932" cy="923330"/>
          </a:xfrm>
          <a:prstGeom prst="rect">
            <a:avLst/>
          </a:prstGeom>
          <a:noFill/>
        </p:spPr>
        <p:txBody>
          <a:bodyPr wrap="square" rtlCol="0">
            <a:spAutoFit/>
          </a:bodyPr>
          <a:lstStyle/>
          <a:p>
            <a:r>
              <a:rPr lang="tr-TR" sz="1200" b="1" dirty="0">
                <a:solidFill>
                  <a:srgbClr val="FF0000"/>
                </a:solidFill>
              </a:rPr>
              <a:t>Gereksiz Test İstemlerinin </a:t>
            </a:r>
            <a:r>
              <a:rPr lang="tr-TR" sz="1200" b="1" dirty="0" err="1">
                <a:solidFill>
                  <a:srgbClr val="FF0000"/>
                </a:solidFill>
              </a:rPr>
              <a:t>sPSA</a:t>
            </a:r>
            <a:r>
              <a:rPr lang="tr-TR" sz="1200" b="1" dirty="0">
                <a:solidFill>
                  <a:srgbClr val="FF0000"/>
                </a:solidFill>
              </a:rPr>
              <a:t> ve Serum </a:t>
            </a:r>
            <a:r>
              <a:rPr lang="tr-TR" sz="1200" b="1" dirty="0" err="1">
                <a:solidFill>
                  <a:srgbClr val="FF0000"/>
                </a:solidFill>
              </a:rPr>
              <a:t>Lipidleri</a:t>
            </a:r>
            <a:r>
              <a:rPr lang="tr-TR" sz="1200" b="1" dirty="0">
                <a:solidFill>
                  <a:srgbClr val="FF0000"/>
                </a:solidFill>
              </a:rPr>
              <a:t> Testleri Üzerinden İncelenmesi.</a:t>
            </a:r>
            <a:r>
              <a:rPr lang="tr-TR" sz="1200" dirty="0">
                <a:solidFill>
                  <a:srgbClr val="FF0000"/>
                </a:solidFill>
              </a:rPr>
              <a:t> E </a:t>
            </a:r>
            <a:r>
              <a:rPr lang="tr-TR" sz="1200" dirty="0" err="1">
                <a:solidFill>
                  <a:srgbClr val="FF0000"/>
                </a:solidFill>
              </a:rPr>
              <a:t>Kocatürk</a:t>
            </a:r>
            <a:r>
              <a:rPr lang="tr-TR" sz="1200" dirty="0">
                <a:solidFill>
                  <a:srgbClr val="FF0000"/>
                </a:solidFill>
              </a:rPr>
              <a:t>, A </a:t>
            </a:r>
            <a:r>
              <a:rPr lang="tr-TR" sz="1200" dirty="0" err="1">
                <a:solidFill>
                  <a:srgbClr val="FF0000"/>
                </a:solidFill>
              </a:rPr>
              <a:t>Canik</a:t>
            </a:r>
            <a:r>
              <a:rPr lang="tr-TR" sz="1200" dirty="0">
                <a:solidFill>
                  <a:srgbClr val="FF0000"/>
                </a:solidFill>
              </a:rPr>
              <a:t>, Ö </a:t>
            </a:r>
            <a:r>
              <a:rPr lang="tr-TR" sz="1200" dirty="0" err="1">
                <a:solidFill>
                  <a:srgbClr val="FF0000"/>
                </a:solidFill>
              </a:rPr>
              <a:t>Alataş</a:t>
            </a:r>
            <a:r>
              <a:rPr lang="tr-TR" sz="1200" dirty="0">
                <a:solidFill>
                  <a:srgbClr val="FF0000"/>
                </a:solidFill>
              </a:rPr>
              <a:t>. Gereksiz Test İstemlerinin </a:t>
            </a:r>
            <a:r>
              <a:rPr lang="tr-TR" sz="1200" dirty="0" err="1">
                <a:solidFill>
                  <a:srgbClr val="FF0000"/>
                </a:solidFill>
              </a:rPr>
              <a:t>sPSA</a:t>
            </a:r>
            <a:r>
              <a:rPr lang="tr-TR" sz="1200" dirty="0">
                <a:solidFill>
                  <a:srgbClr val="FF0000"/>
                </a:solidFill>
              </a:rPr>
              <a:t> ve Serum </a:t>
            </a:r>
            <a:r>
              <a:rPr lang="tr-TR" sz="1200" dirty="0" err="1">
                <a:solidFill>
                  <a:srgbClr val="FF0000"/>
                </a:solidFill>
              </a:rPr>
              <a:t>Lipidleri</a:t>
            </a:r>
            <a:r>
              <a:rPr lang="tr-TR" sz="1200" dirty="0">
                <a:solidFill>
                  <a:srgbClr val="FF0000"/>
                </a:solidFill>
              </a:rPr>
              <a:t> Testleri Üzerinden İncelenmesi.T</a:t>
            </a:r>
            <a:r>
              <a:rPr lang="de-DE" sz="1200" dirty="0" err="1">
                <a:solidFill>
                  <a:srgbClr val="FF0000"/>
                </a:solidFill>
              </a:rPr>
              <a:t>ürk</a:t>
            </a:r>
            <a:r>
              <a:rPr lang="de-DE" sz="1200" dirty="0">
                <a:solidFill>
                  <a:srgbClr val="FF0000"/>
                </a:solidFill>
              </a:rPr>
              <a:t> </a:t>
            </a:r>
            <a:r>
              <a:rPr lang="de-DE" sz="1200" dirty="0" err="1">
                <a:solidFill>
                  <a:srgbClr val="FF0000"/>
                </a:solidFill>
              </a:rPr>
              <a:t>klinik</a:t>
            </a:r>
            <a:r>
              <a:rPr lang="de-DE" sz="1200" dirty="0">
                <a:solidFill>
                  <a:srgbClr val="FF0000"/>
                </a:solidFill>
              </a:rPr>
              <a:t> </a:t>
            </a:r>
            <a:r>
              <a:rPr lang="de-DE" sz="1200" dirty="0" err="1">
                <a:solidFill>
                  <a:srgbClr val="FF0000"/>
                </a:solidFill>
              </a:rPr>
              <a:t>biyokimya</a:t>
            </a:r>
            <a:r>
              <a:rPr lang="de-DE" sz="1200" dirty="0">
                <a:solidFill>
                  <a:srgbClr val="FF0000"/>
                </a:solidFill>
              </a:rPr>
              <a:t> </a:t>
            </a:r>
            <a:r>
              <a:rPr lang="de-DE" sz="1200" dirty="0" err="1">
                <a:solidFill>
                  <a:srgbClr val="FF0000"/>
                </a:solidFill>
              </a:rPr>
              <a:t>derg</a:t>
            </a:r>
            <a:r>
              <a:rPr lang="de-DE" sz="1200" dirty="0">
                <a:solidFill>
                  <a:srgbClr val="FF0000"/>
                </a:solidFill>
              </a:rPr>
              <a:t> 2015; 13(3): 101-106</a:t>
            </a:r>
            <a:endParaRPr lang="tr-TR" sz="1200" dirty="0">
              <a:solidFill>
                <a:srgbClr val="FF0000"/>
              </a:solidFill>
            </a:endParaRPr>
          </a:p>
          <a:p>
            <a:endParaRPr lang="tr-TR" dirty="0"/>
          </a:p>
        </p:txBody>
      </p:sp>
    </p:spTree>
    <p:extLst>
      <p:ext uri="{BB962C8B-B14F-4D97-AF65-F5344CB8AC3E}">
        <p14:creationId xmlns:p14="http://schemas.microsoft.com/office/powerpoint/2010/main" val="2808442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00108"/>
            <a:ext cx="8229600" cy="846980"/>
          </a:xfrm>
        </p:spPr>
        <p:txBody>
          <a:bodyPr>
            <a:normAutofit/>
          </a:bodyPr>
          <a:lstStyle/>
          <a:p>
            <a:r>
              <a:rPr lang="tr-TR" sz="2000" dirty="0"/>
              <a:t>Gereksiz test tekrarlarını inceleyen bir çalışma:</a:t>
            </a:r>
            <a:br>
              <a:rPr lang="tr-TR" sz="2000" dirty="0"/>
            </a:br>
            <a:r>
              <a:rPr lang="tr-TR" sz="2000" dirty="0">
                <a:solidFill>
                  <a:srgbClr val="FF0000"/>
                </a:solidFill>
              </a:rPr>
              <a:t>(AFP-</a:t>
            </a:r>
            <a:r>
              <a:rPr lang="tr-TR" sz="2000" dirty="0" err="1">
                <a:solidFill>
                  <a:srgbClr val="FF0000"/>
                </a:solidFill>
              </a:rPr>
              <a:t>hepatosellüler</a:t>
            </a:r>
            <a:r>
              <a:rPr lang="tr-TR" sz="2000" dirty="0">
                <a:solidFill>
                  <a:srgbClr val="FF0000"/>
                </a:solidFill>
              </a:rPr>
              <a:t> </a:t>
            </a:r>
            <a:r>
              <a:rPr lang="tr-TR" sz="2000" dirty="0" err="1">
                <a:solidFill>
                  <a:srgbClr val="FF0000"/>
                </a:solidFill>
              </a:rPr>
              <a:t>karsinoma</a:t>
            </a:r>
            <a:r>
              <a:rPr lang="tr-TR" sz="2000" dirty="0">
                <a:solidFill>
                  <a:srgbClr val="FF0000"/>
                </a:solidFill>
              </a:rPr>
              <a:t>, </a:t>
            </a:r>
            <a:r>
              <a:rPr lang="tr-TR" sz="2000" dirty="0" err="1">
                <a:solidFill>
                  <a:srgbClr val="FF0000"/>
                </a:solidFill>
              </a:rPr>
              <a:t>İmmunglobulinler</a:t>
            </a:r>
            <a:r>
              <a:rPr lang="tr-TR" sz="2000" dirty="0">
                <a:solidFill>
                  <a:srgbClr val="FF0000"/>
                </a:solidFill>
              </a:rPr>
              <a:t>-</a:t>
            </a:r>
            <a:r>
              <a:rPr lang="tr-TR" sz="2000" dirty="0" err="1">
                <a:solidFill>
                  <a:srgbClr val="FF0000"/>
                </a:solidFill>
              </a:rPr>
              <a:t>Myeloma</a:t>
            </a:r>
            <a:r>
              <a:rPr lang="tr-TR" sz="2000" dirty="0">
                <a:solidFill>
                  <a:srgbClr val="FF0000"/>
                </a:solidFill>
              </a:rPr>
              <a:t> hariç tutularak)</a:t>
            </a:r>
          </a:p>
        </p:txBody>
      </p:sp>
      <p:pic>
        <p:nvPicPr>
          <p:cNvPr id="1026" name="Picture 2" descr="C:\Users\user\Desktop\Ekran Alıntısı.PNG"/>
          <p:cNvPicPr>
            <a:picLocks noGrp="1" noChangeAspect="1" noChangeArrowheads="1"/>
          </p:cNvPicPr>
          <p:nvPr>
            <p:ph idx="1"/>
          </p:nvPr>
        </p:nvPicPr>
        <p:blipFill>
          <a:blip r:embed="rId2"/>
          <a:stretch>
            <a:fillRect/>
          </a:stretch>
        </p:blipFill>
        <p:spPr bwMode="auto">
          <a:xfrm>
            <a:off x="457200" y="2413383"/>
            <a:ext cx="8229600" cy="3432997"/>
          </a:xfrm>
          <a:prstGeom prst="rect">
            <a:avLst/>
          </a:prstGeom>
          <a:noFill/>
        </p:spPr>
      </p:pic>
      <p:sp>
        <p:nvSpPr>
          <p:cNvPr id="5" name="4 Dikdörtgen"/>
          <p:cNvSpPr/>
          <p:nvPr/>
        </p:nvSpPr>
        <p:spPr>
          <a:xfrm>
            <a:off x="500034" y="5929330"/>
            <a:ext cx="8143932" cy="523220"/>
          </a:xfrm>
          <a:prstGeom prst="rect">
            <a:avLst/>
          </a:prstGeom>
        </p:spPr>
        <p:txBody>
          <a:bodyPr wrap="square">
            <a:spAutoFit/>
          </a:bodyPr>
          <a:lstStyle/>
          <a:p>
            <a:pPr algn="just"/>
            <a:r>
              <a:rPr lang="en-US" sz="1000" dirty="0">
                <a:solidFill>
                  <a:srgbClr val="FF0000"/>
                </a:solidFill>
                <a:hlinkClick r:id="rId3"/>
              </a:rPr>
              <a:t>Kwok J</a:t>
            </a:r>
            <a:r>
              <a:rPr lang="en-US" sz="1000" baseline="30000" dirty="0">
                <a:solidFill>
                  <a:srgbClr val="FF0000"/>
                </a:solidFill>
              </a:rPr>
              <a:t>1</a:t>
            </a:r>
            <a:r>
              <a:rPr lang="en-US" sz="1000" dirty="0">
                <a:solidFill>
                  <a:srgbClr val="FF0000"/>
                </a:solidFill>
              </a:rPr>
              <a:t>, </a:t>
            </a:r>
            <a:r>
              <a:rPr lang="en-US" sz="1000" dirty="0">
                <a:solidFill>
                  <a:srgbClr val="FF0000"/>
                </a:solidFill>
                <a:hlinkClick r:id="rId4"/>
              </a:rPr>
              <a:t>Jones B</a:t>
            </a:r>
            <a:r>
              <a:rPr lang="en-US" sz="1000" dirty="0">
                <a:solidFill>
                  <a:srgbClr val="FF0000"/>
                </a:solidFill>
              </a:rPr>
              <a:t>.</a:t>
            </a:r>
            <a:r>
              <a:rPr lang="tr-TR" sz="1000" dirty="0">
                <a:solidFill>
                  <a:srgbClr val="FF0000"/>
                </a:solidFill>
              </a:rPr>
              <a:t> </a:t>
            </a:r>
            <a:r>
              <a:rPr lang="en-US" sz="1000" dirty="0">
                <a:solidFill>
                  <a:srgbClr val="FF0000"/>
                </a:solidFill>
              </a:rPr>
              <a:t>Unnecessary repeat requesting of tests: an audit in a government hospital </a:t>
            </a:r>
            <a:r>
              <a:rPr lang="en-US" sz="1000" dirty="0" err="1">
                <a:solidFill>
                  <a:srgbClr val="FF0000"/>
                </a:solidFill>
              </a:rPr>
              <a:t>immunologylaboratory</a:t>
            </a:r>
            <a:r>
              <a:rPr lang="en-US" sz="1000" dirty="0">
                <a:solidFill>
                  <a:srgbClr val="FF0000"/>
                </a:solidFill>
              </a:rPr>
              <a:t>.</a:t>
            </a:r>
            <a:r>
              <a:rPr lang="en-US" sz="1000" dirty="0">
                <a:solidFill>
                  <a:srgbClr val="FF0000"/>
                </a:solidFill>
                <a:hlinkClick r:id="rId5" tooltip="Journal of clinical pathology."/>
              </a:rPr>
              <a:t> J </a:t>
            </a:r>
            <a:r>
              <a:rPr lang="en-US" sz="1000" dirty="0" err="1">
                <a:solidFill>
                  <a:srgbClr val="FF0000"/>
                </a:solidFill>
                <a:hlinkClick r:id="rId5" tooltip="Journal of clinical pathology."/>
              </a:rPr>
              <a:t>Clin</a:t>
            </a:r>
            <a:r>
              <a:rPr lang="en-US" sz="1000" dirty="0">
                <a:solidFill>
                  <a:srgbClr val="FF0000"/>
                </a:solidFill>
                <a:hlinkClick r:id="rId5" tooltip="Journal of clinical pathology."/>
              </a:rPr>
              <a:t> </a:t>
            </a:r>
            <a:r>
              <a:rPr lang="en-US" sz="1000" dirty="0" err="1">
                <a:solidFill>
                  <a:srgbClr val="FF0000"/>
                </a:solidFill>
                <a:hlinkClick r:id="rId5" tooltip="Journal of clinical pathology."/>
              </a:rPr>
              <a:t>Pathol</a:t>
            </a:r>
            <a:r>
              <a:rPr lang="en-US" sz="1000" dirty="0">
                <a:solidFill>
                  <a:srgbClr val="FF0000"/>
                </a:solidFill>
                <a:hlinkClick r:id="rId5" tooltip="Journal of clinical pathology."/>
              </a:rPr>
              <a:t>.</a:t>
            </a:r>
            <a:r>
              <a:rPr lang="en-US" sz="1000" dirty="0">
                <a:solidFill>
                  <a:srgbClr val="FF0000"/>
                </a:solidFill>
              </a:rPr>
              <a:t> 2005 May;58(5):457-62.</a:t>
            </a:r>
          </a:p>
          <a:p>
            <a:pPr algn="just"/>
            <a:endParaRPr lang="en-US" b="1" dirty="0"/>
          </a:p>
        </p:txBody>
      </p:sp>
    </p:spTree>
    <p:extLst>
      <p:ext uri="{BB962C8B-B14F-4D97-AF65-F5344CB8AC3E}">
        <p14:creationId xmlns:p14="http://schemas.microsoft.com/office/powerpoint/2010/main" val="108783511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nSpc>
                <a:spcPct val="150000"/>
              </a:lnSpc>
            </a:pPr>
            <a:r>
              <a:rPr lang="tr-TR" dirty="0"/>
              <a:t>Literatür taraması, farklı kuruluşların </a:t>
            </a:r>
            <a:r>
              <a:rPr lang="tr-TR" dirty="0" err="1"/>
              <a:t>klavuzları</a:t>
            </a:r>
            <a:r>
              <a:rPr lang="tr-TR" dirty="0"/>
              <a:t> incelenerek, </a:t>
            </a:r>
          </a:p>
          <a:p>
            <a:pPr>
              <a:lnSpc>
                <a:spcPct val="150000"/>
              </a:lnSpc>
            </a:pPr>
            <a:r>
              <a:rPr lang="tr-TR" dirty="0"/>
              <a:t>Test tekrarının klinik anlamlılık ifade ihtimalinin düşük olduğu belirli zaman aralıkları belirlenmiş.</a:t>
            </a:r>
          </a:p>
          <a:p>
            <a:pPr>
              <a:lnSpc>
                <a:spcPct val="150000"/>
              </a:lnSpc>
            </a:pPr>
            <a:r>
              <a:rPr lang="tr-TR" dirty="0"/>
              <a:t>Bu yolla gereksiz istem oranları çıkarılmaya çalışılmış.</a:t>
            </a:r>
          </a:p>
        </p:txBody>
      </p:sp>
      <p:sp>
        <p:nvSpPr>
          <p:cNvPr id="4" name="3 Dikdörtgen"/>
          <p:cNvSpPr/>
          <p:nvPr/>
        </p:nvSpPr>
        <p:spPr>
          <a:xfrm>
            <a:off x="500034" y="5929330"/>
            <a:ext cx="8143932" cy="523220"/>
          </a:xfrm>
          <a:prstGeom prst="rect">
            <a:avLst/>
          </a:prstGeom>
        </p:spPr>
        <p:txBody>
          <a:bodyPr wrap="square">
            <a:spAutoFit/>
          </a:bodyPr>
          <a:lstStyle/>
          <a:p>
            <a:pPr algn="just"/>
            <a:r>
              <a:rPr lang="en-US" sz="1000" dirty="0">
                <a:solidFill>
                  <a:srgbClr val="FF0000"/>
                </a:solidFill>
                <a:hlinkClick r:id="rId2"/>
              </a:rPr>
              <a:t>Kwok J</a:t>
            </a:r>
            <a:r>
              <a:rPr lang="en-US" sz="1000" baseline="30000" dirty="0">
                <a:solidFill>
                  <a:srgbClr val="FF0000"/>
                </a:solidFill>
              </a:rPr>
              <a:t>1</a:t>
            </a:r>
            <a:r>
              <a:rPr lang="en-US" sz="1000" dirty="0">
                <a:solidFill>
                  <a:srgbClr val="FF0000"/>
                </a:solidFill>
              </a:rPr>
              <a:t>, </a:t>
            </a:r>
            <a:r>
              <a:rPr lang="en-US" sz="1000" dirty="0">
                <a:solidFill>
                  <a:srgbClr val="FF0000"/>
                </a:solidFill>
                <a:hlinkClick r:id="rId3"/>
              </a:rPr>
              <a:t>Jones B</a:t>
            </a:r>
            <a:r>
              <a:rPr lang="en-US" sz="1000" dirty="0">
                <a:solidFill>
                  <a:srgbClr val="FF0000"/>
                </a:solidFill>
              </a:rPr>
              <a:t>.</a:t>
            </a:r>
            <a:r>
              <a:rPr lang="tr-TR" sz="1000" dirty="0">
                <a:solidFill>
                  <a:srgbClr val="FF0000"/>
                </a:solidFill>
              </a:rPr>
              <a:t> </a:t>
            </a:r>
            <a:r>
              <a:rPr lang="en-US" sz="1000" dirty="0">
                <a:solidFill>
                  <a:srgbClr val="FF0000"/>
                </a:solidFill>
              </a:rPr>
              <a:t>Unnecessary repeat requesting of tests: an audit in a government hospital </a:t>
            </a:r>
            <a:r>
              <a:rPr lang="en-US" sz="1000" dirty="0" err="1">
                <a:solidFill>
                  <a:srgbClr val="FF0000"/>
                </a:solidFill>
              </a:rPr>
              <a:t>immunologylaboratory</a:t>
            </a:r>
            <a:r>
              <a:rPr lang="en-US" sz="1000" dirty="0">
                <a:solidFill>
                  <a:srgbClr val="FF0000"/>
                </a:solidFill>
              </a:rPr>
              <a:t>.</a:t>
            </a:r>
            <a:r>
              <a:rPr lang="en-US" sz="1000" dirty="0">
                <a:solidFill>
                  <a:srgbClr val="FF0000"/>
                </a:solidFill>
                <a:hlinkClick r:id="rId4" tooltip="Journal of clinical pathology."/>
              </a:rPr>
              <a:t> J </a:t>
            </a:r>
            <a:r>
              <a:rPr lang="en-US" sz="1000" dirty="0" err="1">
                <a:solidFill>
                  <a:srgbClr val="FF0000"/>
                </a:solidFill>
                <a:hlinkClick r:id="rId4" tooltip="Journal of clinical pathology."/>
              </a:rPr>
              <a:t>Clin</a:t>
            </a:r>
            <a:r>
              <a:rPr lang="en-US" sz="1000" dirty="0">
                <a:solidFill>
                  <a:srgbClr val="FF0000"/>
                </a:solidFill>
                <a:hlinkClick r:id="rId4" tooltip="Journal of clinical pathology."/>
              </a:rPr>
              <a:t> </a:t>
            </a:r>
            <a:r>
              <a:rPr lang="en-US" sz="1000" dirty="0" err="1">
                <a:solidFill>
                  <a:srgbClr val="FF0000"/>
                </a:solidFill>
                <a:hlinkClick r:id="rId4" tooltip="Journal of clinical pathology."/>
              </a:rPr>
              <a:t>Pathol</a:t>
            </a:r>
            <a:r>
              <a:rPr lang="en-US" sz="1000" dirty="0">
                <a:solidFill>
                  <a:srgbClr val="FF0000"/>
                </a:solidFill>
                <a:hlinkClick r:id="rId4" tooltip="Journal of clinical pathology."/>
              </a:rPr>
              <a:t>.</a:t>
            </a:r>
            <a:r>
              <a:rPr lang="en-US" sz="1000" dirty="0">
                <a:solidFill>
                  <a:srgbClr val="FF0000"/>
                </a:solidFill>
              </a:rPr>
              <a:t> 2005 May;58(5):457-62.</a:t>
            </a:r>
          </a:p>
          <a:p>
            <a:pPr algn="just"/>
            <a:endParaRPr lang="en-US" b="1" dirty="0"/>
          </a:p>
        </p:txBody>
      </p:sp>
    </p:spTree>
    <p:extLst>
      <p:ext uri="{BB962C8B-B14F-4D97-AF65-F5344CB8AC3E}">
        <p14:creationId xmlns:p14="http://schemas.microsoft.com/office/powerpoint/2010/main" val="280128211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Test tekrarlarının olası sebepleri:</a:t>
            </a:r>
          </a:p>
        </p:txBody>
      </p:sp>
      <p:sp>
        <p:nvSpPr>
          <p:cNvPr id="3" name="2 İçerik Yer Tutucusu"/>
          <p:cNvSpPr>
            <a:spLocks noGrp="1"/>
          </p:cNvSpPr>
          <p:nvPr>
            <p:ph idx="1"/>
          </p:nvPr>
        </p:nvSpPr>
        <p:spPr/>
        <p:txBody>
          <a:bodyPr>
            <a:normAutofit fontScale="92500"/>
          </a:bodyPr>
          <a:lstStyle/>
          <a:p>
            <a:r>
              <a:rPr lang="tr-TR" dirty="0">
                <a:solidFill>
                  <a:srgbClr val="FF0000"/>
                </a:solidFill>
              </a:rPr>
              <a:t>Testin zaten yapıldığının farkında olunmaması</a:t>
            </a:r>
          </a:p>
          <a:p>
            <a:r>
              <a:rPr lang="tr-TR" dirty="0">
                <a:solidFill>
                  <a:srgbClr val="FF0000"/>
                </a:solidFill>
              </a:rPr>
              <a:t>Tümör belirteçlerinin yarı ömrünün bilinmemesi</a:t>
            </a:r>
          </a:p>
          <a:p>
            <a:r>
              <a:rPr lang="tr-TR" dirty="0"/>
              <a:t>Tekrarlanan </a:t>
            </a:r>
            <a:r>
              <a:rPr lang="tr-TR" dirty="0" err="1"/>
              <a:t>otoantikor</a:t>
            </a:r>
            <a:r>
              <a:rPr lang="tr-TR" dirty="0"/>
              <a:t> testleri değerlendirme eksiklikleri</a:t>
            </a:r>
          </a:p>
          <a:p>
            <a:r>
              <a:rPr lang="tr-TR" dirty="0"/>
              <a:t>Testlerin uygun kullanımı konusunda deneyimsizlik veya bilgi eksikliği</a:t>
            </a:r>
          </a:p>
          <a:p>
            <a:r>
              <a:rPr lang="tr-TR" dirty="0">
                <a:solidFill>
                  <a:srgbClr val="FF0000"/>
                </a:solidFill>
              </a:rPr>
              <a:t>Önceki sonuçların kontrol edilememesi</a:t>
            </a:r>
          </a:p>
          <a:p>
            <a:r>
              <a:rPr lang="tr-TR" dirty="0"/>
              <a:t>Değiştirilmesi zor olan test panelleri oluşturulmuş olması</a:t>
            </a:r>
          </a:p>
          <a:p>
            <a:r>
              <a:rPr lang="tr-TR" dirty="0">
                <a:solidFill>
                  <a:srgbClr val="FF0000"/>
                </a:solidFill>
              </a:rPr>
              <a:t>İhmal ve tıbbi hata davaları olabilir tedirginliği</a:t>
            </a:r>
          </a:p>
          <a:p>
            <a:r>
              <a:rPr lang="tr-TR" dirty="0">
                <a:solidFill>
                  <a:srgbClr val="FF0000"/>
                </a:solidFill>
              </a:rPr>
              <a:t>Hastaların talebi üzerine test istemi yapılması</a:t>
            </a:r>
          </a:p>
        </p:txBody>
      </p:sp>
      <p:sp>
        <p:nvSpPr>
          <p:cNvPr id="4" name="3 Dikdörtgen"/>
          <p:cNvSpPr/>
          <p:nvPr/>
        </p:nvSpPr>
        <p:spPr>
          <a:xfrm>
            <a:off x="500034" y="6000768"/>
            <a:ext cx="8143932" cy="677108"/>
          </a:xfrm>
          <a:prstGeom prst="rect">
            <a:avLst/>
          </a:prstGeom>
        </p:spPr>
        <p:txBody>
          <a:bodyPr wrap="square">
            <a:spAutoFit/>
          </a:bodyPr>
          <a:lstStyle/>
          <a:p>
            <a:pPr algn="just"/>
            <a:r>
              <a:rPr lang="tr-TR" sz="1000" dirty="0">
                <a:solidFill>
                  <a:srgbClr val="FF0000"/>
                </a:solidFill>
                <a:hlinkClick r:id="rId2"/>
              </a:rPr>
              <a:t>(</a:t>
            </a:r>
            <a:r>
              <a:rPr lang="tr-TR" sz="1000" dirty="0" err="1">
                <a:solidFill>
                  <a:srgbClr val="FF0000"/>
                </a:solidFill>
                <a:hlinkClick r:id="rId2"/>
              </a:rPr>
              <a:t>Table</a:t>
            </a:r>
            <a:r>
              <a:rPr lang="tr-TR" sz="1000" dirty="0">
                <a:solidFill>
                  <a:srgbClr val="FF0000"/>
                </a:solidFill>
                <a:hlinkClick r:id="rId2"/>
              </a:rPr>
              <a:t> 6) </a:t>
            </a:r>
            <a:r>
              <a:rPr lang="en-US" sz="1000" dirty="0">
                <a:solidFill>
                  <a:srgbClr val="FF0000"/>
                </a:solidFill>
                <a:hlinkClick r:id="rId2"/>
              </a:rPr>
              <a:t>Kwok J</a:t>
            </a:r>
            <a:r>
              <a:rPr lang="en-US" sz="1000" baseline="30000" dirty="0">
                <a:solidFill>
                  <a:srgbClr val="FF0000"/>
                </a:solidFill>
              </a:rPr>
              <a:t>1</a:t>
            </a:r>
            <a:r>
              <a:rPr lang="en-US" sz="1000" dirty="0">
                <a:solidFill>
                  <a:srgbClr val="FF0000"/>
                </a:solidFill>
              </a:rPr>
              <a:t>, </a:t>
            </a:r>
            <a:r>
              <a:rPr lang="en-US" sz="1000" dirty="0">
                <a:solidFill>
                  <a:srgbClr val="FF0000"/>
                </a:solidFill>
                <a:hlinkClick r:id="rId3"/>
              </a:rPr>
              <a:t>Jones B</a:t>
            </a:r>
            <a:r>
              <a:rPr lang="en-US" sz="1000" dirty="0">
                <a:solidFill>
                  <a:srgbClr val="FF0000"/>
                </a:solidFill>
              </a:rPr>
              <a:t>.</a:t>
            </a:r>
            <a:r>
              <a:rPr lang="tr-TR" sz="1000" dirty="0">
                <a:solidFill>
                  <a:srgbClr val="FF0000"/>
                </a:solidFill>
              </a:rPr>
              <a:t> </a:t>
            </a:r>
            <a:r>
              <a:rPr lang="en-US" sz="1000" dirty="0">
                <a:solidFill>
                  <a:srgbClr val="FF0000"/>
                </a:solidFill>
              </a:rPr>
              <a:t>Unnecessary repeat requesting of tests: an audit in a government hospital </a:t>
            </a:r>
            <a:r>
              <a:rPr lang="en-US" sz="1000" dirty="0" err="1">
                <a:solidFill>
                  <a:srgbClr val="FF0000"/>
                </a:solidFill>
              </a:rPr>
              <a:t>immunologylaboratory</a:t>
            </a:r>
            <a:r>
              <a:rPr lang="en-US" sz="1000" dirty="0">
                <a:solidFill>
                  <a:srgbClr val="FF0000"/>
                </a:solidFill>
              </a:rPr>
              <a:t>.</a:t>
            </a:r>
            <a:r>
              <a:rPr lang="en-US" sz="1000" dirty="0">
                <a:solidFill>
                  <a:srgbClr val="FF0000"/>
                </a:solidFill>
                <a:hlinkClick r:id="rId4" tooltip="Journal of clinical pathology."/>
              </a:rPr>
              <a:t> J </a:t>
            </a:r>
            <a:r>
              <a:rPr lang="en-US" sz="1000" dirty="0" err="1">
                <a:solidFill>
                  <a:srgbClr val="FF0000"/>
                </a:solidFill>
                <a:hlinkClick r:id="rId4" tooltip="Journal of clinical pathology."/>
              </a:rPr>
              <a:t>Clin</a:t>
            </a:r>
            <a:r>
              <a:rPr lang="en-US" sz="1000" dirty="0">
                <a:solidFill>
                  <a:srgbClr val="FF0000"/>
                </a:solidFill>
                <a:hlinkClick r:id="rId4" tooltip="Journal of clinical pathology."/>
              </a:rPr>
              <a:t> </a:t>
            </a:r>
            <a:r>
              <a:rPr lang="en-US" sz="1000" dirty="0" err="1">
                <a:solidFill>
                  <a:srgbClr val="FF0000"/>
                </a:solidFill>
                <a:hlinkClick r:id="rId4" tooltip="Journal of clinical pathology."/>
              </a:rPr>
              <a:t>Pathol</a:t>
            </a:r>
            <a:r>
              <a:rPr lang="en-US" sz="1000" dirty="0">
                <a:solidFill>
                  <a:srgbClr val="FF0000"/>
                </a:solidFill>
                <a:hlinkClick r:id="rId4" tooltip="Journal of clinical pathology."/>
              </a:rPr>
              <a:t>.</a:t>
            </a:r>
            <a:r>
              <a:rPr lang="en-US" sz="1000" dirty="0">
                <a:solidFill>
                  <a:srgbClr val="FF0000"/>
                </a:solidFill>
              </a:rPr>
              <a:t> 2005 May;58(5):457-62.</a:t>
            </a:r>
          </a:p>
          <a:p>
            <a:pPr algn="just"/>
            <a:endParaRPr lang="en-US" b="1" dirty="0"/>
          </a:p>
        </p:txBody>
      </p:sp>
    </p:spTree>
    <p:extLst>
      <p:ext uri="{BB962C8B-B14F-4D97-AF65-F5344CB8AC3E}">
        <p14:creationId xmlns:p14="http://schemas.microsoft.com/office/powerpoint/2010/main" val="56392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985F-0900-47F1-A867-658D030B95BA}"/>
              </a:ext>
            </a:extLst>
          </p:cNvPr>
          <p:cNvSpPr>
            <a:spLocks noGrp="1"/>
          </p:cNvSpPr>
          <p:nvPr>
            <p:ph type="title"/>
          </p:nvPr>
        </p:nvSpPr>
        <p:spPr/>
        <p:txBody>
          <a:bodyPr>
            <a:normAutofit/>
          </a:bodyPr>
          <a:lstStyle/>
          <a:p>
            <a:pPr algn="just"/>
            <a:r>
              <a:rPr lang="tr-TR" sz="4000" dirty="0">
                <a:solidFill>
                  <a:srgbClr val="FF0000"/>
                </a:solidFill>
              </a:rPr>
              <a:t>Başka bir çalışma;</a:t>
            </a:r>
          </a:p>
        </p:txBody>
      </p:sp>
      <p:sp>
        <p:nvSpPr>
          <p:cNvPr id="3" name="Content Placeholder 2">
            <a:extLst>
              <a:ext uri="{FF2B5EF4-FFF2-40B4-BE49-F238E27FC236}">
                <a16:creationId xmlns:a16="http://schemas.microsoft.com/office/drawing/2014/main" id="{D17CEAC6-BCA5-4632-B284-8B25E7CD155C}"/>
              </a:ext>
            </a:extLst>
          </p:cNvPr>
          <p:cNvSpPr>
            <a:spLocks noGrp="1"/>
          </p:cNvSpPr>
          <p:nvPr>
            <p:ph idx="1"/>
          </p:nvPr>
        </p:nvSpPr>
        <p:spPr/>
        <p:txBody>
          <a:bodyPr>
            <a:normAutofit/>
          </a:bodyPr>
          <a:lstStyle/>
          <a:p>
            <a:pPr>
              <a:lnSpc>
                <a:spcPct val="150000"/>
              </a:lnSpc>
            </a:pPr>
            <a:r>
              <a:rPr lang="tr-TR" dirty="0"/>
              <a:t>3. basamak bir hastanede yapılan bir çalışma</a:t>
            </a:r>
          </a:p>
          <a:p>
            <a:pPr>
              <a:lnSpc>
                <a:spcPct val="150000"/>
              </a:lnSpc>
            </a:pPr>
            <a:r>
              <a:rPr lang="tr-TR" dirty="0"/>
              <a:t>%11 den fazla gereksiz istem olduğu tesbit edilmiştir</a:t>
            </a:r>
          </a:p>
          <a:p>
            <a:pPr>
              <a:lnSpc>
                <a:spcPct val="150000"/>
              </a:lnSpc>
            </a:pPr>
            <a:r>
              <a:rPr lang="tr-TR" dirty="0"/>
              <a:t>Tavsiye ; eğitim ve sistemde algoritmalar üzerinden uyarı ve hatırlatmalarla kullanıcı uyarısı ile istemlerin yapılabilmesi önerilmiştir.</a:t>
            </a:r>
          </a:p>
        </p:txBody>
      </p:sp>
      <p:sp>
        <p:nvSpPr>
          <p:cNvPr id="5" name="4 Metin kutusu"/>
          <p:cNvSpPr txBox="1"/>
          <p:nvPr/>
        </p:nvSpPr>
        <p:spPr>
          <a:xfrm>
            <a:off x="571472" y="6396335"/>
            <a:ext cx="7853368" cy="461665"/>
          </a:xfrm>
          <a:prstGeom prst="rect">
            <a:avLst/>
          </a:prstGeom>
          <a:noFill/>
        </p:spPr>
        <p:txBody>
          <a:bodyPr wrap="none" rtlCol="0">
            <a:spAutoFit/>
          </a:bodyPr>
          <a:lstStyle/>
          <a:p>
            <a:r>
              <a:rPr lang="tr-TR" sz="1200" dirty="0" err="1">
                <a:solidFill>
                  <a:srgbClr val="FF0000"/>
                </a:solidFill>
              </a:rPr>
              <a:t>Mohamed</a:t>
            </a:r>
            <a:r>
              <a:rPr lang="tr-TR" sz="1200" dirty="0">
                <a:solidFill>
                  <a:srgbClr val="FF0000"/>
                </a:solidFill>
              </a:rPr>
              <a:t> </a:t>
            </a:r>
            <a:r>
              <a:rPr lang="tr-TR" sz="1200" dirty="0" err="1">
                <a:solidFill>
                  <a:srgbClr val="FF0000"/>
                </a:solidFill>
              </a:rPr>
              <a:t>Khalifa</a:t>
            </a:r>
            <a:r>
              <a:rPr lang="tr-TR" sz="1200" dirty="0">
                <a:solidFill>
                  <a:srgbClr val="FF0000"/>
                </a:solidFill>
              </a:rPr>
              <a:t>, </a:t>
            </a:r>
            <a:r>
              <a:rPr lang="tr-TR" sz="1200" dirty="0" err="1">
                <a:solidFill>
                  <a:srgbClr val="FF0000"/>
                </a:solidFill>
              </a:rPr>
              <a:t>Parwaiz</a:t>
            </a:r>
            <a:r>
              <a:rPr lang="tr-TR" sz="1200" dirty="0">
                <a:solidFill>
                  <a:srgbClr val="FF0000"/>
                </a:solidFill>
              </a:rPr>
              <a:t> </a:t>
            </a:r>
            <a:r>
              <a:rPr lang="tr-TR" sz="1200" dirty="0" err="1">
                <a:solidFill>
                  <a:srgbClr val="FF0000"/>
                </a:solidFill>
              </a:rPr>
              <a:t>Khalid</a:t>
            </a:r>
            <a:r>
              <a:rPr lang="tr-TR" sz="1200" dirty="0">
                <a:solidFill>
                  <a:srgbClr val="FF0000"/>
                </a:solidFill>
              </a:rPr>
              <a:t>. </a:t>
            </a:r>
            <a:r>
              <a:rPr lang="en-US" sz="1200" dirty="0">
                <a:solidFill>
                  <a:srgbClr val="FF0000"/>
                </a:solidFill>
              </a:rPr>
              <a:t>Reducing Unnecessary Laboratory Testing Using Health</a:t>
            </a:r>
            <a:br>
              <a:rPr lang="en-US" sz="1200" dirty="0">
                <a:solidFill>
                  <a:srgbClr val="FF0000"/>
                </a:solidFill>
              </a:rPr>
            </a:br>
            <a:r>
              <a:rPr lang="en-US" sz="1200" dirty="0">
                <a:solidFill>
                  <a:srgbClr val="FF0000"/>
                </a:solidFill>
              </a:rPr>
              <a:t>Informatics Applications: A Case Study on a Tertiary Care Hospital</a:t>
            </a:r>
            <a:r>
              <a:rPr lang="tr-TR" sz="1200" dirty="0">
                <a:solidFill>
                  <a:srgbClr val="FF0000"/>
                </a:solidFill>
              </a:rPr>
              <a:t>. </a:t>
            </a:r>
            <a:r>
              <a:rPr lang="it-IT" sz="1200" dirty="0">
                <a:solidFill>
                  <a:srgbClr val="FF0000"/>
                </a:solidFill>
              </a:rPr>
              <a:t>Procedia Computer Science 37 ( 2014 ) 253 – 260</a:t>
            </a:r>
            <a:r>
              <a:rPr lang="tr-TR" sz="1200" dirty="0">
                <a:solidFill>
                  <a:srgbClr val="FF0000"/>
                </a:solidFill>
              </a:rPr>
              <a:t>.</a:t>
            </a:r>
            <a:endParaRPr lang="tr-TR" sz="1200" dirty="0"/>
          </a:p>
        </p:txBody>
      </p:sp>
    </p:spTree>
    <p:extLst>
      <p:ext uri="{BB962C8B-B14F-4D97-AF65-F5344CB8AC3E}">
        <p14:creationId xmlns:p14="http://schemas.microsoft.com/office/powerpoint/2010/main" val="2863719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Bakanlık Sistem hazırlık çalışma süreci;</a:t>
            </a:r>
          </a:p>
        </p:txBody>
      </p:sp>
      <p:sp>
        <p:nvSpPr>
          <p:cNvPr id="3" name="2 İçerik Yer Tutucusu"/>
          <p:cNvSpPr>
            <a:spLocks noGrp="1"/>
          </p:cNvSpPr>
          <p:nvPr>
            <p:ph idx="1"/>
          </p:nvPr>
        </p:nvSpPr>
        <p:spPr>
          <a:xfrm>
            <a:off x="609108" y="2081946"/>
            <a:ext cx="8072494" cy="4071966"/>
          </a:xfrm>
        </p:spPr>
        <p:txBody>
          <a:bodyPr>
            <a:normAutofit fontScale="25000" lnSpcReduction="20000"/>
          </a:bodyPr>
          <a:lstStyle/>
          <a:p>
            <a:pPr>
              <a:lnSpc>
                <a:spcPct val="170000"/>
              </a:lnSpc>
            </a:pPr>
            <a:r>
              <a:rPr lang="tr-TR" sz="6400" b="1" dirty="0"/>
              <a:t>Tıbbi laboratuvar uzmanları ve STK dan  1 50 kişinin </a:t>
            </a:r>
            <a:r>
              <a:rPr lang="tr-TR" sz="6400" dirty="0"/>
              <a:t>katılımı ile gerçekleşen </a:t>
            </a:r>
            <a:r>
              <a:rPr lang="tr-TR" sz="6400" b="1" dirty="0"/>
              <a:t>Çalıştaylar</a:t>
            </a:r>
            <a:r>
              <a:rPr lang="tr-TR" sz="6400" dirty="0"/>
              <a:t>da her bir basamak için yuvarlak masa </a:t>
            </a:r>
            <a:r>
              <a:rPr lang="tr-TR" sz="6400" b="1" dirty="0"/>
              <a:t>çalışma grupları düzenlenmesi</a:t>
            </a:r>
          </a:p>
          <a:p>
            <a:pPr>
              <a:lnSpc>
                <a:spcPct val="170000"/>
              </a:lnSpc>
            </a:pPr>
            <a:r>
              <a:rPr lang="tr-TR" sz="6400" b="1" dirty="0"/>
              <a:t>Mail grupları </a:t>
            </a:r>
            <a:r>
              <a:rPr lang="tr-TR" sz="6400" dirty="0"/>
              <a:t>oluşturulması ve çalışma gruplarından çıkan </a:t>
            </a:r>
            <a:r>
              <a:rPr lang="tr-TR" sz="6400" b="1" dirty="0"/>
              <a:t>sonuçlar 150 kişilik gruba mail atılması</a:t>
            </a:r>
          </a:p>
          <a:p>
            <a:pPr>
              <a:lnSpc>
                <a:spcPct val="170000"/>
              </a:lnSpc>
            </a:pPr>
            <a:r>
              <a:rPr lang="tr-TR" sz="6400" dirty="0"/>
              <a:t>Gelen görüşler doğrultusunda </a:t>
            </a:r>
            <a:r>
              <a:rPr lang="tr-TR" sz="6400" b="1" dirty="0"/>
              <a:t>taslaklar</a:t>
            </a:r>
            <a:r>
              <a:rPr lang="tr-TR" sz="6400" dirty="0"/>
              <a:t> hazırlanması</a:t>
            </a:r>
          </a:p>
          <a:p>
            <a:pPr>
              <a:lnSpc>
                <a:spcPct val="170000"/>
              </a:lnSpc>
            </a:pPr>
            <a:r>
              <a:rPr lang="tr-TR" sz="6400" dirty="0"/>
              <a:t>Taslakların bakanlık Tetkik ve Teşhis hizmetleri Dairesi </a:t>
            </a:r>
            <a:r>
              <a:rPr lang="tr-TR" sz="6400" b="1" dirty="0"/>
              <a:t>web sayfasından </a:t>
            </a:r>
            <a:r>
              <a:rPr lang="tr-TR" sz="6400" dirty="0"/>
              <a:t>görüşe sunulması</a:t>
            </a:r>
          </a:p>
          <a:p>
            <a:pPr>
              <a:lnSpc>
                <a:spcPct val="170000"/>
              </a:lnSpc>
            </a:pPr>
            <a:r>
              <a:rPr lang="tr-TR" sz="6400" dirty="0"/>
              <a:t>Görüşler ile birlikte </a:t>
            </a:r>
            <a:r>
              <a:rPr lang="tr-TR" sz="6400" b="1" dirty="0"/>
              <a:t>Bilimsel Komisyona sunularak onay </a:t>
            </a:r>
            <a:r>
              <a:rPr lang="tr-TR" sz="6400" dirty="0" err="1"/>
              <a:t>alıması</a:t>
            </a:r>
            <a:endParaRPr lang="tr-TR" sz="6400" dirty="0"/>
          </a:p>
          <a:p>
            <a:pPr>
              <a:lnSpc>
                <a:spcPct val="170000"/>
              </a:lnSpc>
            </a:pPr>
            <a:r>
              <a:rPr lang="tr-TR" sz="6400" dirty="0"/>
              <a:t>Onaylanan taslak ilgili </a:t>
            </a:r>
            <a:r>
              <a:rPr lang="tr-TR" sz="6400" b="1" dirty="0"/>
              <a:t>klinik derneklerle görüşülmesi</a:t>
            </a:r>
          </a:p>
          <a:p>
            <a:pPr>
              <a:lnSpc>
                <a:spcPct val="170000"/>
              </a:lnSpc>
            </a:pPr>
            <a:r>
              <a:rPr lang="tr-TR" sz="6400" dirty="0"/>
              <a:t>Son taslak ise Sağlık Bilgileri Sistemleri Genel Müdürlüğü (</a:t>
            </a:r>
            <a:r>
              <a:rPr lang="tr-TR" sz="6400" b="1" dirty="0"/>
              <a:t>SBSGM</a:t>
            </a:r>
            <a:r>
              <a:rPr lang="tr-TR" sz="6400" dirty="0"/>
              <a:t> ) ile çalışılarak yazılım firmalarına görüşe sunularak hazırlandığı belirtilmektedir</a:t>
            </a:r>
          </a:p>
          <a:p>
            <a:endParaRPr lang="tr-TR" sz="2000" b="1" dirty="0"/>
          </a:p>
          <a:p>
            <a:endParaRPr lang="tr-TR" sz="2000" dirty="0"/>
          </a:p>
          <a:p>
            <a:endParaRPr lang="tr-TR" sz="2000" dirty="0"/>
          </a:p>
          <a:p>
            <a:endParaRPr lang="tr-TR" sz="3600" b="1" dirty="0"/>
          </a:p>
          <a:p>
            <a:endParaRPr lang="tr-TR" b="1" dirty="0"/>
          </a:p>
          <a:p>
            <a:endParaRPr lang="tr-TR" dirty="0"/>
          </a:p>
        </p:txBody>
      </p:sp>
    </p:spTree>
    <p:extLst>
      <p:ext uri="{BB962C8B-B14F-4D97-AF65-F5344CB8AC3E}">
        <p14:creationId xmlns:p14="http://schemas.microsoft.com/office/powerpoint/2010/main" val="2843822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DAE3-46AC-445A-80B8-F1B1D34A8CB1}"/>
              </a:ext>
            </a:extLst>
          </p:cNvPr>
          <p:cNvSpPr>
            <a:spLocks noGrp="1"/>
          </p:cNvSpPr>
          <p:nvPr>
            <p:ph type="title"/>
          </p:nvPr>
        </p:nvSpPr>
        <p:spPr/>
        <p:txBody>
          <a:bodyPr/>
          <a:lstStyle/>
          <a:p>
            <a:r>
              <a:rPr lang="tr-TR" dirty="0"/>
              <a:t>Başka bir çalışma;</a:t>
            </a:r>
          </a:p>
        </p:txBody>
      </p:sp>
      <p:sp>
        <p:nvSpPr>
          <p:cNvPr id="3" name="Content Placeholder 2">
            <a:extLst>
              <a:ext uri="{FF2B5EF4-FFF2-40B4-BE49-F238E27FC236}">
                <a16:creationId xmlns:a16="http://schemas.microsoft.com/office/drawing/2014/main" id="{B08009AD-9364-4505-96D1-E4D0F3E89BFA}"/>
              </a:ext>
            </a:extLst>
          </p:cNvPr>
          <p:cNvSpPr>
            <a:spLocks noGrp="1"/>
          </p:cNvSpPr>
          <p:nvPr>
            <p:ph idx="1"/>
          </p:nvPr>
        </p:nvSpPr>
        <p:spPr/>
        <p:txBody>
          <a:bodyPr/>
          <a:lstStyle/>
          <a:p>
            <a:pPr>
              <a:lnSpc>
                <a:spcPct val="150000"/>
              </a:lnSpc>
            </a:pPr>
            <a:r>
              <a:rPr lang="tr-TR" dirty="0"/>
              <a:t>7 günden küçük yenidoğanlar dışlanarak, tüm hastalara CRP istemi 48 saatten erken olamaz kuralı uygulanarak maliyetler düşürülmüştür.</a:t>
            </a:r>
          </a:p>
        </p:txBody>
      </p:sp>
      <p:sp>
        <p:nvSpPr>
          <p:cNvPr id="4" name="3 Metin kutusu"/>
          <p:cNvSpPr txBox="1"/>
          <p:nvPr/>
        </p:nvSpPr>
        <p:spPr>
          <a:xfrm>
            <a:off x="1" y="6119336"/>
            <a:ext cx="9144000" cy="738664"/>
          </a:xfrm>
          <a:prstGeom prst="rect">
            <a:avLst/>
          </a:prstGeom>
          <a:noFill/>
        </p:spPr>
        <p:txBody>
          <a:bodyPr wrap="square" rtlCol="0">
            <a:spAutoFit/>
          </a:bodyPr>
          <a:lstStyle/>
          <a:p>
            <a:r>
              <a:rPr lang="tr-TR" sz="1000" dirty="0" err="1">
                <a:solidFill>
                  <a:srgbClr val="FF0000"/>
                </a:solidFill>
              </a:rPr>
              <a:t>Jenna</a:t>
            </a:r>
            <a:r>
              <a:rPr lang="tr-TR" sz="1000" dirty="0">
                <a:solidFill>
                  <a:srgbClr val="FF0000"/>
                </a:solidFill>
              </a:rPr>
              <a:t> L </a:t>
            </a:r>
            <a:r>
              <a:rPr lang="tr-TR" sz="1000" dirty="0" err="1">
                <a:solidFill>
                  <a:srgbClr val="FF0000"/>
                </a:solidFill>
              </a:rPr>
              <a:t>Waldron</a:t>
            </a:r>
            <a:r>
              <a:rPr lang="tr-TR" sz="1000" dirty="0">
                <a:solidFill>
                  <a:srgbClr val="FF0000"/>
                </a:solidFill>
              </a:rPr>
              <a:t>,1 </a:t>
            </a:r>
            <a:r>
              <a:rPr lang="tr-TR" sz="1000" dirty="0" err="1">
                <a:solidFill>
                  <a:srgbClr val="FF0000"/>
                </a:solidFill>
              </a:rPr>
              <a:t>Clare</a:t>
            </a:r>
            <a:r>
              <a:rPr lang="tr-TR" sz="1000" dirty="0">
                <a:solidFill>
                  <a:srgbClr val="FF0000"/>
                </a:solidFill>
              </a:rPr>
              <a:t> Ford,1 Donald </a:t>
            </a:r>
            <a:r>
              <a:rPr lang="tr-TR" sz="1000" dirty="0" err="1">
                <a:solidFill>
                  <a:srgbClr val="FF0000"/>
                </a:solidFill>
              </a:rPr>
              <a:t>Dobie</a:t>
            </a:r>
            <a:r>
              <a:rPr lang="tr-TR" sz="1000" dirty="0">
                <a:solidFill>
                  <a:srgbClr val="FF0000"/>
                </a:solidFill>
              </a:rPr>
              <a:t>,1 </a:t>
            </a:r>
            <a:r>
              <a:rPr lang="tr-TR" sz="1000" dirty="0" err="1">
                <a:solidFill>
                  <a:srgbClr val="FF0000"/>
                </a:solidFill>
              </a:rPr>
              <a:t>Graham</a:t>
            </a:r>
            <a:r>
              <a:rPr lang="tr-TR" sz="1000" dirty="0">
                <a:solidFill>
                  <a:srgbClr val="FF0000"/>
                </a:solidFill>
              </a:rPr>
              <a:t> </a:t>
            </a:r>
            <a:r>
              <a:rPr lang="tr-TR" sz="1000" dirty="0" err="1">
                <a:solidFill>
                  <a:srgbClr val="FF0000"/>
                </a:solidFill>
              </a:rPr>
              <a:t>Danks</a:t>
            </a:r>
            <a:r>
              <a:rPr lang="tr-TR" sz="1000" dirty="0">
                <a:solidFill>
                  <a:srgbClr val="FF0000"/>
                </a:solidFill>
              </a:rPr>
              <a:t>,1 Richard </a:t>
            </a:r>
            <a:r>
              <a:rPr lang="tr-TR" sz="1000" dirty="0" err="1">
                <a:solidFill>
                  <a:srgbClr val="FF0000"/>
                </a:solidFill>
              </a:rPr>
              <a:t>Humphrey</a:t>
            </a:r>
            <a:r>
              <a:rPr lang="tr-TR" sz="1000" dirty="0">
                <a:solidFill>
                  <a:srgbClr val="FF0000"/>
                </a:solidFill>
              </a:rPr>
              <a:t>,2 </a:t>
            </a:r>
            <a:r>
              <a:rPr lang="tr-TR" sz="1000" dirty="0" err="1">
                <a:solidFill>
                  <a:srgbClr val="FF0000"/>
                </a:solidFill>
              </a:rPr>
              <a:t>Alain</a:t>
            </a:r>
            <a:r>
              <a:rPr lang="tr-TR" sz="1000" dirty="0">
                <a:solidFill>
                  <a:srgbClr val="FF0000"/>
                </a:solidFill>
              </a:rPr>
              <a:t> </a:t>
            </a:r>
            <a:r>
              <a:rPr lang="tr-TR" sz="1000" dirty="0" err="1">
                <a:solidFill>
                  <a:srgbClr val="FF0000"/>
                </a:solidFill>
              </a:rPr>
              <a:t>Rolli</a:t>
            </a:r>
            <a:r>
              <a:rPr lang="tr-TR" sz="1000" dirty="0">
                <a:solidFill>
                  <a:srgbClr val="FF0000"/>
                </a:solidFill>
              </a:rPr>
              <a:t>,1 Rousseau Gama1,3An </a:t>
            </a:r>
            <a:r>
              <a:rPr lang="tr-TR" sz="1000" dirty="0" err="1">
                <a:solidFill>
                  <a:srgbClr val="FF0000"/>
                </a:solidFill>
              </a:rPr>
              <a:t>automated</a:t>
            </a:r>
            <a:r>
              <a:rPr lang="tr-TR" sz="1000" dirty="0">
                <a:solidFill>
                  <a:srgbClr val="FF0000"/>
                </a:solidFill>
              </a:rPr>
              <a:t> minimum </a:t>
            </a:r>
            <a:r>
              <a:rPr lang="tr-TR" sz="1000" dirty="0" err="1">
                <a:solidFill>
                  <a:srgbClr val="FF0000"/>
                </a:solidFill>
              </a:rPr>
              <a:t>retest</a:t>
            </a:r>
            <a:r>
              <a:rPr lang="tr-TR" sz="1000" dirty="0">
                <a:solidFill>
                  <a:srgbClr val="FF0000"/>
                </a:solidFill>
              </a:rPr>
              <a:t> </a:t>
            </a:r>
            <a:r>
              <a:rPr lang="tr-TR" sz="1000" dirty="0" err="1">
                <a:solidFill>
                  <a:srgbClr val="FF0000"/>
                </a:solidFill>
              </a:rPr>
              <a:t>interval</a:t>
            </a:r>
            <a:r>
              <a:rPr lang="tr-TR" sz="1000" dirty="0">
                <a:solidFill>
                  <a:srgbClr val="FF0000"/>
                </a:solidFill>
              </a:rPr>
              <a:t> </a:t>
            </a:r>
            <a:r>
              <a:rPr lang="tr-TR" sz="1000" dirty="0" err="1">
                <a:solidFill>
                  <a:srgbClr val="FF0000"/>
                </a:solidFill>
              </a:rPr>
              <a:t>rejection</a:t>
            </a:r>
            <a:r>
              <a:rPr lang="tr-TR" sz="1000" dirty="0">
                <a:solidFill>
                  <a:srgbClr val="FF0000"/>
                </a:solidFill>
              </a:rPr>
              <a:t> </a:t>
            </a:r>
            <a:r>
              <a:rPr lang="tr-TR" sz="1000" dirty="0" err="1">
                <a:solidFill>
                  <a:srgbClr val="FF0000"/>
                </a:solidFill>
              </a:rPr>
              <a:t>rule</a:t>
            </a:r>
            <a:r>
              <a:rPr lang="tr-TR" sz="1000" dirty="0">
                <a:solidFill>
                  <a:srgbClr val="FF0000"/>
                </a:solidFill>
              </a:rPr>
              <a:t> </a:t>
            </a:r>
            <a:r>
              <a:rPr lang="tr-TR" sz="1000" dirty="0" err="1">
                <a:solidFill>
                  <a:srgbClr val="FF0000"/>
                </a:solidFill>
              </a:rPr>
              <a:t>reduces</a:t>
            </a:r>
            <a:r>
              <a:rPr lang="tr-TR" sz="1000" dirty="0">
                <a:solidFill>
                  <a:srgbClr val="FF0000"/>
                </a:solidFill>
              </a:rPr>
              <a:t> </a:t>
            </a:r>
            <a:r>
              <a:rPr lang="tr-TR" sz="1000" dirty="0" err="1">
                <a:solidFill>
                  <a:srgbClr val="FF0000"/>
                </a:solidFill>
              </a:rPr>
              <a:t>repeat</a:t>
            </a:r>
            <a:r>
              <a:rPr lang="tr-TR" sz="1000" dirty="0">
                <a:solidFill>
                  <a:srgbClr val="FF0000"/>
                </a:solidFill>
              </a:rPr>
              <a:t> CRP </a:t>
            </a:r>
            <a:r>
              <a:rPr lang="tr-TR" sz="1000" dirty="0" err="1">
                <a:solidFill>
                  <a:srgbClr val="FF0000"/>
                </a:solidFill>
              </a:rPr>
              <a:t>workload</a:t>
            </a:r>
            <a:r>
              <a:rPr lang="tr-TR" sz="1000" dirty="0">
                <a:solidFill>
                  <a:srgbClr val="FF0000"/>
                </a:solidFill>
              </a:rPr>
              <a:t> </a:t>
            </a:r>
            <a:r>
              <a:rPr lang="tr-TR" sz="1000" dirty="0" err="1">
                <a:solidFill>
                  <a:srgbClr val="FF0000"/>
                </a:solidFill>
              </a:rPr>
              <a:t>and</a:t>
            </a:r>
            <a:r>
              <a:rPr lang="tr-TR" sz="1000" dirty="0">
                <a:solidFill>
                  <a:srgbClr val="FF0000"/>
                </a:solidFill>
              </a:rPr>
              <a:t> </a:t>
            </a:r>
            <a:r>
              <a:rPr lang="tr-TR" sz="1000" dirty="0" err="1">
                <a:solidFill>
                  <a:srgbClr val="FF0000"/>
                </a:solidFill>
              </a:rPr>
              <a:t>expenditure</a:t>
            </a:r>
            <a:r>
              <a:rPr lang="tr-TR" sz="1000" dirty="0">
                <a:solidFill>
                  <a:srgbClr val="FF0000"/>
                </a:solidFill>
              </a:rPr>
              <a:t>, </a:t>
            </a:r>
            <a:r>
              <a:rPr lang="tr-TR" sz="1000" dirty="0" err="1">
                <a:solidFill>
                  <a:srgbClr val="FF0000"/>
                </a:solidFill>
              </a:rPr>
              <a:t>and</a:t>
            </a:r>
            <a:r>
              <a:rPr lang="tr-TR" sz="1000" dirty="0">
                <a:solidFill>
                  <a:srgbClr val="FF0000"/>
                </a:solidFill>
              </a:rPr>
              <a:t> </a:t>
            </a:r>
            <a:r>
              <a:rPr lang="tr-TR" sz="1000" dirty="0" err="1">
                <a:solidFill>
                  <a:srgbClr val="FF0000"/>
                </a:solidFill>
              </a:rPr>
              <a:t>influences</a:t>
            </a:r>
            <a:r>
              <a:rPr lang="tr-TR" sz="1000" dirty="0">
                <a:solidFill>
                  <a:srgbClr val="FF0000"/>
                </a:solidFill>
              </a:rPr>
              <a:t> </a:t>
            </a:r>
            <a:r>
              <a:rPr lang="tr-TR" sz="1000" dirty="0" err="1">
                <a:solidFill>
                  <a:srgbClr val="FF0000"/>
                </a:solidFill>
              </a:rPr>
              <a:t>clinician</a:t>
            </a:r>
            <a:r>
              <a:rPr lang="tr-TR" sz="1000" dirty="0">
                <a:solidFill>
                  <a:srgbClr val="FF0000"/>
                </a:solidFill>
              </a:rPr>
              <a:t>-</a:t>
            </a:r>
            <a:r>
              <a:rPr lang="tr-TR" sz="1000" dirty="0" err="1">
                <a:solidFill>
                  <a:srgbClr val="FF0000"/>
                </a:solidFill>
              </a:rPr>
              <a:t>requesting</a:t>
            </a:r>
            <a:r>
              <a:rPr lang="tr-TR" sz="1000" dirty="0">
                <a:solidFill>
                  <a:srgbClr val="FF0000"/>
                </a:solidFill>
              </a:rPr>
              <a:t> </a:t>
            </a:r>
            <a:r>
              <a:rPr lang="tr-TR" sz="1000" dirty="0" err="1">
                <a:solidFill>
                  <a:srgbClr val="FF0000"/>
                </a:solidFill>
              </a:rPr>
              <a:t>behaviour</a:t>
            </a:r>
            <a:r>
              <a:rPr lang="tr-TR" sz="1000" dirty="0">
                <a:solidFill>
                  <a:srgbClr val="FF0000"/>
                </a:solidFill>
              </a:rPr>
              <a:t>.</a:t>
            </a:r>
            <a:r>
              <a:rPr lang="tr-TR" sz="1000" b="1" dirty="0">
                <a:solidFill>
                  <a:srgbClr val="FF0000"/>
                </a:solidFill>
              </a:rPr>
              <a:t> JCP Online </a:t>
            </a:r>
            <a:r>
              <a:rPr lang="tr-TR" sz="1000" b="1" dirty="0" err="1">
                <a:solidFill>
                  <a:srgbClr val="FF0000"/>
                </a:solidFill>
              </a:rPr>
              <a:t>First</a:t>
            </a:r>
            <a:r>
              <a:rPr lang="tr-TR" sz="1000" b="1" dirty="0">
                <a:solidFill>
                  <a:srgbClr val="FF0000"/>
                </a:solidFill>
              </a:rPr>
              <a:t>, </a:t>
            </a:r>
            <a:r>
              <a:rPr lang="tr-TR" sz="1000" b="1" dirty="0" err="1">
                <a:solidFill>
                  <a:srgbClr val="FF0000"/>
                </a:solidFill>
              </a:rPr>
              <a:t>published</a:t>
            </a:r>
            <a:r>
              <a:rPr lang="tr-TR" sz="1000" b="1" dirty="0">
                <a:solidFill>
                  <a:srgbClr val="FF0000"/>
                </a:solidFill>
              </a:rPr>
              <a:t> on </a:t>
            </a:r>
            <a:r>
              <a:rPr lang="tr-TR" sz="1000" b="1" dirty="0" err="1">
                <a:solidFill>
                  <a:srgbClr val="FF0000"/>
                </a:solidFill>
              </a:rPr>
              <a:t>June</a:t>
            </a:r>
            <a:r>
              <a:rPr lang="tr-TR" sz="1000" b="1" dirty="0">
                <a:solidFill>
                  <a:srgbClr val="FF0000"/>
                </a:solidFill>
              </a:rPr>
              <a:t> 4, 2014 as 10.1136/</a:t>
            </a:r>
            <a:r>
              <a:rPr lang="tr-TR" sz="1000" b="1" dirty="0" err="1">
                <a:solidFill>
                  <a:srgbClr val="FF0000"/>
                </a:solidFill>
              </a:rPr>
              <a:t>jclinpath</a:t>
            </a:r>
            <a:r>
              <a:rPr lang="tr-TR" sz="1000" b="1" dirty="0">
                <a:solidFill>
                  <a:srgbClr val="FF0000"/>
                </a:solidFill>
              </a:rPr>
              <a:t>-2014-202256</a:t>
            </a:r>
            <a:r>
              <a:rPr lang="tr-TR" sz="1000" dirty="0">
                <a:solidFill>
                  <a:srgbClr val="FF0000"/>
                </a:solidFill>
              </a:rPr>
              <a:t> </a:t>
            </a:r>
          </a:p>
          <a:p>
            <a:endParaRPr lang="tr-TR" sz="1200" dirty="0"/>
          </a:p>
        </p:txBody>
      </p:sp>
    </p:spTree>
    <p:extLst>
      <p:ext uri="{BB962C8B-B14F-4D97-AF65-F5344CB8AC3E}">
        <p14:creationId xmlns:p14="http://schemas.microsoft.com/office/powerpoint/2010/main" val="227190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3B21-ABB2-44F8-BCCE-54FEFF0BA425}"/>
              </a:ext>
            </a:extLst>
          </p:cNvPr>
          <p:cNvSpPr>
            <a:spLocks noGrp="1"/>
          </p:cNvSpPr>
          <p:nvPr>
            <p:ph type="title"/>
          </p:nvPr>
        </p:nvSpPr>
        <p:spPr/>
        <p:txBody>
          <a:bodyPr>
            <a:normAutofit fontScale="90000"/>
          </a:bodyPr>
          <a:lstStyle/>
          <a:p>
            <a:br>
              <a:rPr lang="tr-TR" sz="1300" dirty="0">
                <a:solidFill>
                  <a:srgbClr val="FF0000"/>
                </a:solidFill>
              </a:rPr>
            </a:br>
            <a:br>
              <a:rPr lang="tr-TR" sz="1300" b="1" dirty="0">
                <a:solidFill>
                  <a:srgbClr val="FF0000"/>
                </a:solidFill>
              </a:rPr>
            </a:br>
            <a:br>
              <a:rPr lang="tr-TR" dirty="0"/>
            </a:br>
            <a:r>
              <a:rPr lang="tr-TR" dirty="0"/>
              <a:t>Başka bir çalışma;</a:t>
            </a:r>
            <a:br>
              <a:rPr lang="tr-TR" dirty="0"/>
            </a:br>
            <a:r>
              <a:rPr lang="tr-TR" sz="1600" dirty="0">
                <a:solidFill>
                  <a:srgbClr val="FF0000"/>
                </a:solidFill>
              </a:rPr>
              <a:t> (</a:t>
            </a:r>
            <a:r>
              <a:rPr lang="en-US" sz="1600" dirty="0">
                <a:solidFill>
                  <a:srgbClr val="FF0000"/>
                </a:solidFill>
              </a:rPr>
              <a:t>Massachusetts </a:t>
            </a:r>
            <a:r>
              <a:rPr lang="tr-TR" sz="1600" dirty="0">
                <a:solidFill>
                  <a:srgbClr val="FF0000"/>
                </a:solidFill>
              </a:rPr>
              <a:t>-</a:t>
            </a:r>
            <a:r>
              <a:rPr lang="en-US" sz="1600" dirty="0">
                <a:solidFill>
                  <a:srgbClr val="FF0000"/>
                </a:solidFill>
              </a:rPr>
              <a:t>999</a:t>
            </a:r>
            <a:r>
              <a:rPr lang="tr-TR" sz="1600" dirty="0">
                <a:solidFill>
                  <a:srgbClr val="FF0000"/>
                </a:solidFill>
              </a:rPr>
              <a:t> yataklı 3. basamak eğitim hastanesi)</a:t>
            </a:r>
            <a:endParaRPr lang="tr-TR" sz="1600" dirty="0"/>
          </a:p>
        </p:txBody>
      </p:sp>
      <p:sp>
        <p:nvSpPr>
          <p:cNvPr id="3" name="Content Placeholder 2">
            <a:extLst>
              <a:ext uri="{FF2B5EF4-FFF2-40B4-BE49-F238E27FC236}">
                <a16:creationId xmlns:a16="http://schemas.microsoft.com/office/drawing/2014/main" id="{F28189EA-AD32-4584-BC80-7892C16264EB}"/>
              </a:ext>
            </a:extLst>
          </p:cNvPr>
          <p:cNvSpPr>
            <a:spLocks noGrp="1"/>
          </p:cNvSpPr>
          <p:nvPr>
            <p:ph idx="1"/>
          </p:nvPr>
        </p:nvSpPr>
        <p:spPr/>
        <p:txBody>
          <a:bodyPr>
            <a:normAutofit/>
          </a:bodyPr>
          <a:lstStyle/>
          <a:p>
            <a:r>
              <a:rPr lang="tr-TR" dirty="0"/>
              <a:t>Test istem sayılarını güvenli şekilde azaltabilmek için algoritmalara dayanan kurallar geliştirilmiş</a:t>
            </a:r>
          </a:p>
          <a:p>
            <a:r>
              <a:rPr lang="tr-TR" dirty="0"/>
              <a:t>Yatan hastalar ve en az 5 gün yatışı olan hastalarda, test sonucu normal, anormal veya kritik sonuçları olanlarda test isteminin nasıl uygulanacağı (K,Ca, hematokrit) belirlenmiş,</a:t>
            </a:r>
          </a:p>
          <a:p>
            <a:r>
              <a:rPr lang="tr-TR" dirty="0"/>
              <a:t>Algoritmaları uygulayarak test isteminde %34 azalma sağlamışlar</a:t>
            </a:r>
          </a:p>
          <a:p>
            <a:r>
              <a:rPr lang="tr-TR" dirty="0"/>
              <a:t>İlk 2 gün sonuçlar normal ise 5. gün tekrar kontrol istemi yapılsın demişler</a:t>
            </a:r>
          </a:p>
          <a:p>
            <a:endParaRPr lang="tr-TR" dirty="0"/>
          </a:p>
        </p:txBody>
      </p:sp>
      <p:sp>
        <p:nvSpPr>
          <p:cNvPr id="5" name="TextBox 3">
            <a:extLst>
              <a:ext uri="{FF2B5EF4-FFF2-40B4-BE49-F238E27FC236}">
                <a16:creationId xmlns:a16="http://schemas.microsoft.com/office/drawing/2014/main" id="{F93FB303-EBE6-4707-90A9-FB935F092103}"/>
              </a:ext>
            </a:extLst>
          </p:cNvPr>
          <p:cNvSpPr txBox="1"/>
          <p:nvPr/>
        </p:nvSpPr>
        <p:spPr>
          <a:xfrm>
            <a:off x="0" y="6165502"/>
            <a:ext cx="9144000" cy="1200329"/>
          </a:xfrm>
          <a:prstGeom prst="rect">
            <a:avLst/>
          </a:prstGeom>
          <a:noFill/>
        </p:spPr>
        <p:txBody>
          <a:bodyPr wrap="square" rtlCol="0">
            <a:spAutoFit/>
          </a:bodyPr>
          <a:lstStyle/>
          <a:p>
            <a:r>
              <a:rPr lang="tr-TR" sz="1200" dirty="0">
                <a:solidFill>
                  <a:srgbClr val="FF0000"/>
                </a:solidFill>
                <a:hlinkClick r:id="rId2">
                  <a:extLst>
                    <a:ext uri="{A12FA001-AC4F-418D-AE19-62706E023703}">
                      <ahyp:hlinkClr xmlns:ahyp="http://schemas.microsoft.com/office/drawing/2018/hyperlinkcolor" val="tx"/>
                    </a:ext>
                  </a:extLst>
                </a:hlinkClick>
              </a:rPr>
              <a:t>Wertheim BM</a:t>
            </a:r>
            <a:r>
              <a:rPr lang="tr-TR" sz="1200" baseline="30000" dirty="0">
                <a:solidFill>
                  <a:srgbClr val="FF0000"/>
                </a:solidFill>
              </a:rPr>
              <a:t>1</a:t>
            </a:r>
            <a:r>
              <a:rPr lang="tr-TR" sz="1200" dirty="0">
                <a:solidFill>
                  <a:srgbClr val="FF0000"/>
                </a:solidFill>
              </a:rPr>
              <a:t>, </a:t>
            </a:r>
            <a:r>
              <a:rPr lang="tr-TR" sz="1200" dirty="0">
                <a:solidFill>
                  <a:srgbClr val="FF0000"/>
                </a:solidFill>
                <a:hlinkClick r:id="rId3">
                  <a:extLst>
                    <a:ext uri="{A12FA001-AC4F-418D-AE19-62706E023703}">
                      <ahyp:hlinkClr xmlns:ahyp="http://schemas.microsoft.com/office/drawing/2018/hyperlinkcolor" val="tx"/>
                    </a:ext>
                  </a:extLst>
                </a:hlinkClick>
              </a:rPr>
              <a:t>Aguirre AJ</a:t>
            </a:r>
            <a:r>
              <a:rPr lang="tr-TR" sz="1200" baseline="30000" dirty="0">
                <a:solidFill>
                  <a:srgbClr val="FF0000"/>
                </a:solidFill>
              </a:rPr>
              <a:t>2</a:t>
            </a:r>
            <a:r>
              <a:rPr lang="tr-TR" sz="1200" dirty="0">
                <a:solidFill>
                  <a:srgbClr val="FF0000"/>
                </a:solidFill>
              </a:rPr>
              <a:t>, </a:t>
            </a:r>
            <a:r>
              <a:rPr lang="tr-TR" sz="1200" dirty="0">
                <a:solidFill>
                  <a:srgbClr val="FF0000"/>
                </a:solidFill>
                <a:hlinkClick r:id="rId4">
                  <a:extLst>
                    <a:ext uri="{A12FA001-AC4F-418D-AE19-62706E023703}">
                      <ahyp:hlinkClr xmlns:ahyp="http://schemas.microsoft.com/office/drawing/2018/hyperlinkcolor" val="tx"/>
                    </a:ext>
                  </a:extLst>
                </a:hlinkClick>
              </a:rPr>
              <a:t>Bhattacharyya RP</a:t>
            </a:r>
            <a:r>
              <a:rPr lang="tr-TR" sz="1200" baseline="30000" dirty="0">
                <a:solidFill>
                  <a:srgbClr val="FF0000"/>
                </a:solidFill>
              </a:rPr>
              <a:t>3</a:t>
            </a:r>
            <a:r>
              <a:rPr lang="tr-TR" sz="1200" dirty="0">
                <a:solidFill>
                  <a:srgbClr val="FF0000"/>
                </a:solidFill>
              </a:rPr>
              <a:t>, </a:t>
            </a:r>
            <a:r>
              <a:rPr lang="tr-TR" sz="1200" dirty="0">
                <a:solidFill>
                  <a:srgbClr val="FF0000"/>
                </a:solidFill>
                <a:hlinkClick r:id="rId5">
                  <a:extLst>
                    <a:ext uri="{A12FA001-AC4F-418D-AE19-62706E023703}">
                      <ahyp:hlinkClr xmlns:ahyp="http://schemas.microsoft.com/office/drawing/2018/hyperlinkcolor" val="tx"/>
                    </a:ext>
                  </a:extLst>
                </a:hlinkClick>
              </a:rPr>
              <a:t>Chorba J</a:t>
            </a:r>
            <a:r>
              <a:rPr lang="tr-TR" sz="1200" baseline="30000" dirty="0">
                <a:solidFill>
                  <a:srgbClr val="FF0000"/>
                </a:solidFill>
              </a:rPr>
              <a:t>4</a:t>
            </a:r>
            <a:r>
              <a:rPr lang="tr-TR" sz="1200" dirty="0">
                <a:solidFill>
                  <a:srgbClr val="FF0000"/>
                </a:solidFill>
              </a:rPr>
              <a:t>, </a:t>
            </a:r>
            <a:r>
              <a:rPr lang="tr-TR" sz="1200" dirty="0">
                <a:solidFill>
                  <a:srgbClr val="FF0000"/>
                </a:solidFill>
                <a:hlinkClick r:id="rId6">
                  <a:extLst>
                    <a:ext uri="{A12FA001-AC4F-418D-AE19-62706E023703}">
                      <ahyp:hlinkClr xmlns:ahyp="http://schemas.microsoft.com/office/drawing/2018/hyperlinkcolor" val="tx"/>
                    </a:ext>
                  </a:extLst>
                </a:hlinkClick>
              </a:rPr>
              <a:t>Jadhav AP</a:t>
            </a:r>
            <a:r>
              <a:rPr lang="tr-TR" sz="1200" baseline="30000" dirty="0">
                <a:solidFill>
                  <a:srgbClr val="FF0000"/>
                </a:solidFill>
              </a:rPr>
              <a:t>4</a:t>
            </a:r>
            <a:r>
              <a:rPr lang="tr-TR" sz="1200" dirty="0">
                <a:solidFill>
                  <a:srgbClr val="FF0000"/>
                </a:solidFill>
              </a:rPr>
              <a:t>, </a:t>
            </a:r>
            <a:r>
              <a:rPr lang="tr-TR" sz="1200" dirty="0">
                <a:solidFill>
                  <a:srgbClr val="FF0000"/>
                </a:solidFill>
                <a:hlinkClick r:id="rId7">
                  <a:extLst>
                    <a:ext uri="{A12FA001-AC4F-418D-AE19-62706E023703}">
                      <ahyp:hlinkClr xmlns:ahyp="http://schemas.microsoft.com/office/drawing/2018/hyperlinkcolor" val="tx"/>
                    </a:ext>
                  </a:extLst>
                </a:hlinkClick>
              </a:rPr>
              <a:t>Kerry VB</a:t>
            </a:r>
            <a:r>
              <a:rPr lang="tr-TR" sz="1200" baseline="30000" dirty="0">
                <a:solidFill>
                  <a:srgbClr val="FF0000"/>
                </a:solidFill>
              </a:rPr>
              <a:t>5</a:t>
            </a:r>
            <a:r>
              <a:rPr lang="tr-TR" sz="1200" dirty="0">
                <a:solidFill>
                  <a:srgbClr val="FF0000"/>
                </a:solidFill>
              </a:rPr>
              <a:t>, </a:t>
            </a:r>
            <a:r>
              <a:rPr lang="tr-TR" sz="1200" dirty="0">
                <a:solidFill>
                  <a:srgbClr val="FF0000"/>
                </a:solidFill>
                <a:hlinkClick r:id="rId8">
                  <a:extLst>
                    <a:ext uri="{A12FA001-AC4F-418D-AE19-62706E023703}">
                      <ahyp:hlinkClr xmlns:ahyp="http://schemas.microsoft.com/office/drawing/2018/hyperlinkcolor" val="tx"/>
                    </a:ext>
                  </a:extLst>
                </a:hlinkClick>
              </a:rPr>
              <a:t>Macklin EA</a:t>
            </a:r>
            <a:r>
              <a:rPr lang="tr-TR" sz="1200" baseline="30000" dirty="0">
                <a:solidFill>
                  <a:srgbClr val="FF0000"/>
                </a:solidFill>
              </a:rPr>
              <a:t>6</a:t>
            </a:r>
            <a:r>
              <a:rPr lang="tr-TR" sz="1200" dirty="0">
                <a:solidFill>
                  <a:srgbClr val="FF0000"/>
                </a:solidFill>
              </a:rPr>
              <a:t>, </a:t>
            </a:r>
            <a:r>
              <a:rPr lang="tr-TR" sz="1200" dirty="0">
                <a:solidFill>
                  <a:srgbClr val="FF0000"/>
                </a:solidFill>
                <a:hlinkClick r:id="rId9">
                  <a:extLst>
                    <a:ext uri="{A12FA001-AC4F-418D-AE19-62706E023703}">
                      <ahyp:hlinkClr xmlns:ahyp="http://schemas.microsoft.com/office/drawing/2018/hyperlinkcolor" val="tx"/>
                    </a:ext>
                  </a:extLst>
                </a:hlinkClick>
              </a:rPr>
              <a:t>Motyckova G</a:t>
            </a:r>
            <a:r>
              <a:rPr lang="tr-TR" sz="1200" baseline="30000" dirty="0">
                <a:solidFill>
                  <a:srgbClr val="FF0000"/>
                </a:solidFill>
              </a:rPr>
              <a:t>4</a:t>
            </a:r>
            <a:r>
              <a:rPr lang="tr-TR" sz="1200" dirty="0">
                <a:solidFill>
                  <a:srgbClr val="FF0000"/>
                </a:solidFill>
              </a:rPr>
              <a:t>, </a:t>
            </a:r>
            <a:r>
              <a:rPr lang="tr-TR" sz="1200" dirty="0">
                <a:solidFill>
                  <a:srgbClr val="FF0000"/>
                </a:solidFill>
                <a:hlinkClick r:id="rId10">
                  <a:extLst>
                    <a:ext uri="{A12FA001-AC4F-418D-AE19-62706E023703}">
                      <ahyp:hlinkClr xmlns:ahyp="http://schemas.microsoft.com/office/drawing/2018/hyperlinkcolor" val="tx"/>
                    </a:ext>
                  </a:extLst>
                </a:hlinkClick>
              </a:rPr>
              <a:t>Raju S</a:t>
            </a:r>
            <a:r>
              <a:rPr lang="tr-TR" sz="1200" baseline="30000" dirty="0">
                <a:solidFill>
                  <a:srgbClr val="FF0000"/>
                </a:solidFill>
              </a:rPr>
              <a:t>7</a:t>
            </a:r>
            <a:r>
              <a:rPr lang="tr-TR" sz="1200" dirty="0">
                <a:solidFill>
                  <a:srgbClr val="FF0000"/>
                </a:solidFill>
              </a:rPr>
              <a:t>, </a:t>
            </a:r>
            <a:r>
              <a:rPr lang="tr-TR" sz="1200" dirty="0">
                <a:solidFill>
                  <a:srgbClr val="FF0000"/>
                </a:solidFill>
                <a:hlinkClick r:id="rId11">
                  <a:extLst>
                    <a:ext uri="{A12FA001-AC4F-418D-AE19-62706E023703}">
                      <ahyp:hlinkClr xmlns:ahyp="http://schemas.microsoft.com/office/drawing/2018/hyperlinkcolor" val="tx"/>
                    </a:ext>
                  </a:extLst>
                </a:hlinkClick>
              </a:rPr>
              <a:t>Lewandrowski K</a:t>
            </a:r>
            <a:r>
              <a:rPr lang="tr-TR" sz="1200" baseline="30000" dirty="0">
                <a:solidFill>
                  <a:srgbClr val="FF0000"/>
                </a:solidFill>
              </a:rPr>
              <a:t>8</a:t>
            </a:r>
            <a:r>
              <a:rPr lang="tr-TR" sz="1200" dirty="0">
                <a:solidFill>
                  <a:srgbClr val="FF0000"/>
                </a:solidFill>
              </a:rPr>
              <a:t>, </a:t>
            </a:r>
            <a:r>
              <a:rPr lang="tr-TR" sz="1200" dirty="0">
                <a:solidFill>
                  <a:srgbClr val="FF0000"/>
                </a:solidFill>
                <a:hlinkClick r:id="rId12">
                  <a:extLst>
                    <a:ext uri="{A12FA001-AC4F-418D-AE19-62706E023703}">
                      <ahyp:hlinkClr xmlns:ahyp="http://schemas.microsoft.com/office/drawing/2018/hyperlinkcolor" val="tx"/>
                    </a:ext>
                  </a:extLst>
                </a:hlinkClick>
              </a:rPr>
              <a:t>Hunt DP</a:t>
            </a:r>
            <a:r>
              <a:rPr lang="tr-TR" sz="1200" baseline="30000" dirty="0">
                <a:solidFill>
                  <a:srgbClr val="FF0000"/>
                </a:solidFill>
              </a:rPr>
              <a:t>9</a:t>
            </a:r>
            <a:r>
              <a:rPr lang="tr-TR" sz="1200" dirty="0">
                <a:solidFill>
                  <a:srgbClr val="FF0000"/>
                </a:solidFill>
              </a:rPr>
              <a:t>, </a:t>
            </a:r>
            <a:r>
              <a:rPr lang="tr-TR" sz="1200" dirty="0">
                <a:solidFill>
                  <a:srgbClr val="FF0000"/>
                </a:solidFill>
                <a:hlinkClick r:id="rId13">
                  <a:extLst>
                    <a:ext uri="{A12FA001-AC4F-418D-AE19-62706E023703}">
                      <ahyp:hlinkClr xmlns:ahyp="http://schemas.microsoft.com/office/drawing/2018/hyperlinkcolor" val="tx"/>
                    </a:ext>
                  </a:extLst>
                </a:hlinkClick>
              </a:rPr>
              <a:t>Wright DE</a:t>
            </a:r>
            <a:r>
              <a:rPr lang="tr-TR" sz="1200" baseline="30000" dirty="0">
                <a:solidFill>
                  <a:srgbClr val="FF0000"/>
                </a:solidFill>
              </a:rPr>
              <a:t>2 </a:t>
            </a:r>
            <a:r>
              <a:rPr lang="tr-TR" sz="1200" dirty="0">
                <a:solidFill>
                  <a:srgbClr val="FF0000"/>
                </a:solidFill>
              </a:rPr>
              <a:t>An Educational and Administrative Intervention to Promote Rational Laboratory Test Ordering on an Academic General Medicine Service.</a:t>
            </a:r>
            <a:r>
              <a:rPr lang="tr-TR" sz="1200" dirty="0">
                <a:solidFill>
                  <a:srgbClr val="FF0000"/>
                </a:solidFill>
                <a:hlinkClick r:id="rId14" tooltip="The American journal of medicine.">
                  <a:extLst>
                    <a:ext uri="{A12FA001-AC4F-418D-AE19-62706E023703}">
                      <ahyp:hlinkClr xmlns:ahyp="http://schemas.microsoft.com/office/drawing/2018/hyperlinkcolor" val="tx"/>
                    </a:ext>
                  </a:extLst>
                </a:hlinkClick>
              </a:rPr>
              <a:t> Am J Med.</a:t>
            </a:r>
            <a:r>
              <a:rPr lang="tr-TR" sz="1200" dirty="0">
                <a:solidFill>
                  <a:srgbClr val="FF0000"/>
                </a:solidFill>
              </a:rPr>
              <a:t> 2017 Jan;130(1):47-53. doi: 10.1016/j.amjmed.2016.08.021. Epub 2016 Sep 9.</a:t>
            </a:r>
          </a:p>
          <a:p>
            <a:endParaRPr lang="tr-TR" b="1" dirty="0"/>
          </a:p>
          <a:p>
            <a:r>
              <a:rPr lang="tr-TR" dirty="0"/>
              <a:t>.</a:t>
            </a:r>
            <a:r>
              <a:rPr lang="tr-TR" u="sng" dirty="0">
                <a:hlinkClick r:id="rId2"/>
              </a:rPr>
              <a:t> </a:t>
            </a:r>
            <a:endParaRPr lang="tr-TR" dirty="0"/>
          </a:p>
        </p:txBody>
      </p:sp>
    </p:spTree>
    <p:extLst>
      <p:ext uri="{BB962C8B-B14F-4D97-AF65-F5344CB8AC3E}">
        <p14:creationId xmlns:p14="http://schemas.microsoft.com/office/powerpoint/2010/main" val="298061174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r>
              <a:rPr lang="tr-TR" dirty="0"/>
              <a:t>Bildirilen </a:t>
            </a:r>
            <a:r>
              <a:rPr lang="tr-TR" dirty="0" err="1"/>
              <a:t>advers</a:t>
            </a:r>
            <a:r>
              <a:rPr lang="tr-TR" dirty="0"/>
              <a:t> olaylar;</a:t>
            </a:r>
          </a:p>
        </p:txBody>
      </p:sp>
      <p:sp>
        <p:nvSpPr>
          <p:cNvPr id="3" name="Content Placeholder 2">
            <a:extLst>
              <a:ext uri="{FF2B5EF4-FFF2-40B4-BE49-F238E27FC236}">
                <a16:creationId xmlns:a16="http://schemas.microsoft.com/office/drawing/2014/main" id="{AD7D3E9A-AB44-4D4F-A3F9-F17BF8C9A6D1}"/>
              </a:ext>
            </a:extLst>
          </p:cNvPr>
          <p:cNvSpPr>
            <a:spLocks noGrp="1"/>
          </p:cNvSpPr>
          <p:nvPr>
            <p:ph idx="1"/>
          </p:nvPr>
        </p:nvSpPr>
        <p:spPr/>
        <p:txBody>
          <a:bodyPr>
            <a:normAutofit/>
          </a:bodyPr>
          <a:lstStyle/>
          <a:p>
            <a:pPr>
              <a:lnSpc>
                <a:spcPct val="150000"/>
              </a:lnSpc>
            </a:pPr>
            <a:r>
              <a:rPr lang="tr-TR" dirty="0"/>
              <a:t>Akut böbrek yetmezlikli hasta tanısında gecikme</a:t>
            </a:r>
          </a:p>
          <a:p>
            <a:pPr>
              <a:lnSpc>
                <a:spcPct val="150000"/>
              </a:lnSpc>
            </a:pPr>
            <a:r>
              <a:rPr lang="tr-TR" dirty="0"/>
              <a:t>Vitamin D eksikliği nedeniyle IV bifosfonat tedavisi alan  hastada Ca ve fosfor ölçümünde gecikme </a:t>
            </a:r>
          </a:p>
          <a:p>
            <a:pPr>
              <a:lnSpc>
                <a:spcPct val="150000"/>
              </a:lnSpc>
            </a:pPr>
            <a:r>
              <a:rPr lang="tr-TR" dirty="0"/>
              <a:t>Karaciğer yetersizliği olan hastada INR yüksekliğini tesbitte gecikme</a:t>
            </a:r>
          </a:p>
          <a:p>
            <a:endParaRPr lang="tr-TR" dirty="0"/>
          </a:p>
          <a:p>
            <a:endParaRPr lang="tr-TR" dirty="0"/>
          </a:p>
        </p:txBody>
      </p:sp>
      <p:sp>
        <p:nvSpPr>
          <p:cNvPr id="4" name="TextBox 3">
            <a:extLst>
              <a:ext uri="{FF2B5EF4-FFF2-40B4-BE49-F238E27FC236}">
                <a16:creationId xmlns:a16="http://schemas.microsoft.com/office/drawing/2014/main" id="{F93FB303-EBE6-4707-90A9-FB935F092103}"/>
              </a:ext>
            </a:extLst>
          </p:cNvPr>
          <p:cNvSpPr txBox="1"/>
          <p:nvPr/>
        </p:nvSpPr>
        <p:spPr>
          <a:xfrm>
            <a:off x="285720" y="5929330"/>
            <a:ext cx="8686800" cy="1200329"/>
          </a:xfrm>
          <a:prstGeom prst="rect">
            <a:avLst/>
          </a:prstGeom>
          <a:noFill/>
        </p:spPr>
        <p:txBody>
          <a:bodyPr wrap="square" rtlCol="0">
            <a:spAutoFit/>
          </a:bodyPr>
          <a:lstStyle/>
          <a:p>
            <a:r>
              <a:rPr lang="tr-TR" sz="1200" dirty="0">
                <a:solidFill>
                  <a:srgbClr val="FF0000"/>
                </a:solidFill>
                <a:hlinkClick r:id="rId2">
                  <a:extLst>
                    <a:ext uri="{A12FA001-AC4F-418D-AE19-62706E023703}">
                      <ahyp:hlinkClr xmlns:ahyp="http://schemas.microsoft.com/office/drawing/2018/hyperlinkcolor" val="tx"/>
                    </a:ext>
                  </a:extLst>
                </a:hlinkClick>
              </a:rPr>
              <a:t>Wertheim BM</a:t>
            </a:r>
            <a:r>
              <a:rPr lang="tr-TR" sz="1200" baseline="30000" dirty="0">
                <a:solidFill>
                  <a:srgbClr val="FF0000"/>
                </a:solidFill>
              </a:rPr>
              <a:t>1</a:t>
            </a:r>
            <a:r>
              <a:rPr lang="tr-TR" sz="1200" dirty="0">
                <a:solidFill>
                  <a:srgbClr val="FF0000"/>
                </a:solidFill>
              </a:rPr>
              <a:t>, </a:t>
            </a:r>
            <a:r>
              <a:rPr lang="tr-TR" sz="1200" dirty="0">
                <a:solidFill>
                  <a:srgbClr val="FF0000"/>
                </a:solidFill>
                <a:hlinkClick r:id="rId3">
                  <a:extLst>
                    <a:ext uri="{A12FA001-AC4F-418D-AE19-62706E023703}">
                      <ahyp:hlinkClr xmlns:ahyp="http://schemas.microsoft.com/office/drawing/2018/hyperlinkcolor" val="tx"/>
                    </a:ext>
                  </a:extLst>
                </a:hlinkClick>
              </a:rPr>
              <a:t>Aguirre AJ</a:t>
            </a:r>
            <a:r>
              <a:rPr lang="tr-TR" sz="1200" baseline="30000" dirty="0">
                <a:solidFill>
                  <a:srgbClr val="FF0000"/>
                </a:solidFill>
              </a:rPr>
              <a:t>2</a:t>
            </a:r>
            <a:r>
              <a:rPr lang="tr-TR" sz="1200" dirty="0">
                <a:solidFill>
                  <a:srgbClr val="FF0000"/>
                </a:solidFill>
              </a:rPr>
              <a:t>, </a:t>
            </a:r>
            <a:r>
              <a:rPr lang="tr-TR" sz="1200" dirty="0">
                <a:solidFill>
                  <a:srgbClr val="FF0000"/>
                </a:solidFill>
                <a:hlinkClick r:id="rId4">
                  <a:extLst>
                    <a:ext uri="{A12FA001-AC4F-418D-AE19-62706E023703}">
                      <ahyp:hlinkClr xmlns:ahyp="http://schemas.microsoft.com/office/drawing/2018/hyperlinkcolor" val="tx"/>
                    </a:ext>
                  </a:extLst>
                </a:hlinkClick>
              </a:rPr>
              <a:t>Bhattacharyya RP</a:t>
            </a:r>
            <a:r>
              <a:rPr lang="tr-TR" sz="1200" baseline="30000" dirty="0">
                <a:solidFill>
                  <a:srgbClr val="FF0000"/>
                </a:solidFill>
              </a:rPr>
              <a:t>3</a:t>
            </a:r>
            <a:r>
              <a:rPr lang="tr-TR" sz="1200" dirty="0">
                <a:solidFill>
                  <a:srgbClr val="FF0000"/>
                </a:solidFill>
              </a:rPr>
              <a:t>, </a:t>
            </a:r>
            <a:r>
              <a:rPr lang="tr-TR" sz="1200" dirty="0">
                <a:solidFill>
                  <a:srgbClr val="FF0000"/>
                </a:solidFill>
                <a:hlinkClick r:id="rId5">
                  <a:extLst>
                    <a:ext uri="{A12FA001-AC4F-418D-AE19-62706E023703}">
                      <ahyp:hlinkClr xmlns:ahyp="http://schemas.microsoft.com/office/drawing/2018/hyperlinkcolor" val="tx"/>
                    </a:ext>
                  </a:extLst>
                </a:hlinkClick>
              </a:rPr>
              <a:t>Chorba J</a:t>
            </a:r>
            <a:r>
              <a:rPr lang="tr-TR" sz="1200" baseline="30000" dirty="0">
                <a:solidFill>
                  <a:srgbClr val="FF0000"/>
                </a:solidFill>
              </a:rPr>
              <a:t>4</a:t>
            </a:r>
            <a:r>
              <a:rPr lang="tr-TR" sz="1200" dirty="0">
                <a:solidFill>
                  <a:srgbClr val="FF0000"/>
                </a:solidFill>
              </a:rPr>
              <a:t>, </a:t>
            </a:r>
            <a:r>
              <a:rPr lang="tr-TR" sz="1200" dirty="0">
                <a:solidFill>
                  <a:srgbClr val="FF0000"/>
                </a:solidFill>
                <a:hlinkClick r:id="rId6">
                  <a:extLst>
                    <a:ext uri="{A12FA001-AC4F-418D-AE19-62706E023703}">
                      <ahyp:hlinkClr xmlns:ahyp="http://schemas.microsoft.com/office/drawing/2018/hyperlinkcolor" val="tx"/>
                    </a:ext>
                  </a:extLst>
                </a:hlinkClick>
              </a:rPr>
              <a:t>Jadhav AP</a:t>
            </a:r>
            <a:r>
              <a:rPr lang="tr-TR" sz="1200" baseline="30000" dirty="0">
                <a:solidFill>
                  <a:srgbClr val="FF0000"/>
                </a:solidFill>
              </a:rPr>
              <a:t>4</a:t>
            </a:r>
            <a:r>
              <a:rPr lang="tr-TR" sz="1200" dirty="0">
                <a:solidFill>
                  <a:srgbClr val="FF0000"/>
                </a:solidFill>
              </a:rPr>
              <a:t>, </a:t>
            </a:r>
            <a:r>
              <a:rPr lang="tr-TR" sz="1200" dirty="0">
                <a:solidFill>
                  <a:srgbClr val="FF0000"/>
                </a:solidFill>
                <a:hlinkClick r:id="rId7">
                  <a:extLst>
                    <a:ext uri="{A12FA001-AC4F-418D-AE19-62706E023703}">
                      <ahyp:hlinkClr xmlns:ahyp="http://schemas.microsoft.com/office/drawing/2018/hyperlinkcolor" val="tx"/>
                    </a:ext>
                  </a:extLst>
                </a:hlinkClick>
              </a:rPr>
              <a:t>Kerry VB</a:t>
            </a:r>
            <a:r>
              <a:rPr lang="tr-TR" sz="1200" baseline="30000" dirty="0">
                <a:solidFill>
                  <a:srgbClr val="FF0000"/>
                </a:solidFill>
              </a:rPr>
              <a:t>5</a:t>
            </a:r>
            <a:r>
              <a:rPr lang="tr-TR" sz="1200" dirty="0">
                <a:solidFill>
                  <a:srgbClr val="FF0000"/>
                </a:solidFill>
              </a:rPr>
              <a:t>, </a:t>
            </a:r>
            <a:r>
              <a:rPr lang="tr-TR" sz="1200" dirty="0">
                <a:solidFill>
                  <a:srgbClr val="FF0000"/>
                </a:solidFill>
                <a:hlinkClick r:id="rId8">
                  <a:extLst>
                    <a:ext uri="{A12FA001-AC4F-418D-AE19-62706E023703}">
                      <ahyp:hlinkClr xmlns:ahyp="http://schemas.microsoft.com/office/drawing/2018/hyperlinkcolor" val="tx"/>
                    </a:ext>
                  </a:extLst>
                </a:hlinkClick>
              </a:rPr>
              <a:t>Macklin EA</a:t>
            </a:r>
            <a:r>
              <a:rPr lang="tr-TR" sz="1200" baseline="30000" dirty="0">
                <a:solidFill>
                  <a:srgbClr val="FF0000"/>
                </a:solidFill>
              </a:rPr>
              <a:t>6</a:t>
            </a:r>
            <a:r>
              <a:rPr lang="tr-TR" sz="1200" dirty="0">
                <a:solidFill>
                  <a:srgbClr val="FF0000"/>
                </a:solidFill>
              </a:rPr>
              <a:t>, </a:t>
            </a:r>
            <a:r>
              <a:rPr lang="tr-TR" sz="1200" dirty="0">
                <a:solidFill>
                  <a:srgbClr val="FF0000"/>
                </a:solidFill>
                <a:hlinkClick r:id="rId9">
                  <a:extLst>
                    <a:ext uri="{A12FA001-AC4F-418D-AE19-62706E023703}">
                      <ahyp:hlinkClr xmlns:ahyp="http://schemas.microsoft.com/office/drawing/2018/hyperlinkcolor" val="tx"/>
                    </a:ext>
                  </a:extLst>
                </a:hlinkClick>
              </a:rPr>
              <a:t>Motyckova G</a:t>
            </a:r>
            <a:r>
              <a:rPr lang="tr-TR" sz="1200" baseline="30000" dirty="0">
                <a:solidFill>
                  <a:srgbClr val="FF0000"/>
                </a:solidFill>
              </a:rPr>
              <a:t>4</a:t>
            </a:r>
            <a:r>
              <a:rPr lang="tr-TR" sz="1200" dirty="0">
                <a:solidFill>
                  <a:srgbClr val="FF0000"/>
                </a:solidFill>
              </a:rPr>
              <a:t>, </a:t>
            </a:r>
            <a:r>
              <a:rPr lang="tr-TR" sz="1200" dirty="0">
                <a:solidFill>
                  <a:srgbClr val="FF0000"/>
                </a:solidFill>
                <a:hlinkClick r:id="rId10">
                  <a:extLst>
                    <a:ext uri="{A12FA001-AC4F-418D-AE19-62706E023703}">
                      <ahyp:hlinkClr xmlns:ahyp="http://schemas.microsoft.com/office/drawing/2018/hyperlinkcolor" val="tx"/>
                    </a:ext>
                  </a:extLst>
                </a:hlinkClick>
              </a:rPr>
              <a:t>Raju S</a:t>
            </a:r>
            <a:r>
              <a:rPr lang="tr-TR" sz="1200" baseline="30000" dirty="0">
                <a:solidFill>
                  <a:srgbClr val="FF0000"/>
                </a:solidFill>
              </a:rPr>
              <a:t>7</a:t>
            </a:r>
            <a:r>
              <a:rPr lang="tr-TR" sz="1200" dirty="0">
                <a:solidFill>
                  <a:srgbClr val="FF0000"/>
                </a:solidFill>
              </a:rPr>
              <a:t>, </a:t>
            </a:r>
            <a:r>
              <a:rPr lang="tr-TR" sz="1200" dirty="0">
                <a:solidFill>
                  <a:srgbClr val="FF0000"/>
                </a:solidFill>
                <a:hlinkClick r:id="rId11">
                  <a:extLst>
                    <a:ext uri="{A12FA001-AC4F-418D-AE19-62706E023703}">
                      <ahyp:hlinkClr xmlns:ahyp="http://schemas.microsoft.com/office/drawing/2018/hyperlinkcolor" val="tx"/>
                    </a:ext>
                  </a:extLst>
                </a:hlinkClick>
              </a:rPr>
              <a:t>Lewandrowski K</a:t>
            </a:r>
            <a:r>
              <a:rPr lang="tr-TR" sz="1200" baseline="30000" dirty="0">
                <a:solidFill>
                  <a:srgbClr val="FF0000"/>
                </a:solidFill>
              </a:rPr>
              <a:t>8</a:t>
            </a:r>
            <a:r>
              <a:rPr lang="tr-TR" sz="1200" dirty="0">
                <a:solidFill>
                  <a:srgbClr val="FF0000"/>
                </a:solidFill>
              </a:rPr>
              <a:t>, </a:t>
            </a:r>
            <a:r>
              <a:rPr lang="tr-TR" sz="1200" dirty="0">
                <a:solidFill>
                  <a:srgbClr val="FF0000"/>
                </a:solidFill>
                <a:hlinkClick r:id="rId12">
                  <a:extLst>
                    <a:ext uri="{A12FA001-AC4F-418D-AE19-62706E023703}">
                      <ahyp:hlinkClr xmlns:ahyp="http://schemas.microsoft.com/office/drawing/2018/hyperlinkcolor" val="tx"/>
                    </a:ext>
                  </a:extLst>
                </a:hlinkClick>
              </a:rPr>
              <a:t>Hunt DP</a:t>
            </a:r>
            <a:r>
              <a:rPr lang="tr-TR" sz="1200" baseline="30000" dirty="0">
                <a:solidFill>
                  <a:srgbClr val="FF0000"/>
                </a:solidFill>
              </a:rPr>
              <a:t>9</a:t>
            </a:r>
            <a:r>
              <a:rPr lang="tr-TR" sz="1200" dirty="0">
                <a:solidFill>
                  <a:srgbClr val="FF0000"/>
                </a:solidFill>
              </a:rPr>
              <a:t>, </a:t>
            </a:r>
            <a:r>
              <a:rPr lang="tr-TR" sz="1200" dirty="0">
                <a:solidFill>
                  <a:srgbClr val="FF0000"/>
                </a:solidFill>
                <a:hlinkClick r:id="rId13">
                  <a:extLst>
                    <a:ext uri="{A12FA001-AC4F-418D-AE19-62706E023703}">
                      <ahyp:hlinkClr xmlns:ahyp="http://schemas.microsoft.com/office/drawing/2018/hyperlinkcolor" val="tx"/>
                    </a:ext>
                  </a:extLst>
                </a:hlinkClick>
              </a:rPr>
              <a:t>Wright DE</a:t>
            </a:r>
            <a:r>
              <a:rPr lang="tr-TR" sz="1200" baseline="30000" dirty="0">
                <a:solidFill>
                  <a:srgbClr val="FF0000"/>
                </a:solidFill>
              </a:rPr>
              <a:t>2 </a:t>
            </a:r>
            <a:r>
              <a:rPr lang="tr-TR" sz="1200" dirty="0">
                <a:solidFill>
                  <a:srgbClr val="FF0000"/>
                </a:solidFill>
              </a:rPr>
              <a:t>An Educational and Administrative Intervention to Promote Rational Laboratory Test Ordering on an Academic General Medicine Service.</a:t>
            </a:r>
            <a:r>
              <a:rPr lang="tr-TR" sz="1200" dirty="0">
                <a:solidFill>
                  <a:srgbClr val="FF0000"/>
                </a:solidFill>
                <a:hlinkClick r:id="rId14" tooltip="The American journal of medicine.">
                  <a:extLst>
                    <a:ext uri="{A12FA001-AC4F-418D-AE19-62706E023703}">
                      <ahyp:hlinkClr xmlns:ahyp="http://schemas.microsoft.com/office/drawing/2018/hyperlinkcolor" val="tx"/>
                    </a:ext>
                  </a:extLst>
                </a:hlinkClick>
              </a:rPr>
              <a:t> Am J Med.</a:t>
            </a:r>
            <a:r>
              <a:rPr lang="tr-TR" sz="1200" dirty="0">
                <a:solidFill>
                  <a:srgbClr val="FF0000"/>
                </a:solidFill>
              </a:rPr>
              <a:t> 2017 Jan;130(1):47-53. doi: 10.1016/j.amjmed.2016.08.021. Epub 2016 Sep 9.</a:t>
            </a:r>
          </a:p>
          <a:p>
            <a:endParaRPr lang="tr-TR" b="1" dirty="0"/>
          </a:p>
          <a:p>
            <a:r>
              <a:rPr lang="tr-TR" dirty="0"/>
              <a:t>.</a:t>
            </a:r>
            <a:r>
              <a:rPr lang="tr-TR" u="sng" dirty="0">
                <a:hlinkClick r:id="rId2"/>
              </a:rPr>
              <a:t> </a:t>
            </a:r>
            <a:endParaRPr lang="tr-TR" dirty="0"/>
          </a:p>
        </p:txBody>
      </p:sp>
    </p:spTree>
    <p:extLst>
      <p:ext uri="{BB962C8B-B14F-4D97-AF65-F5344CB8AC3E}">
        <p14:creationId xmlns:p14="http://schemas.microsoft.com/office/powerpoint/2010/main" val="3164025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5DFF-12B2-42D2-BC6D-F9C7FC2E25CC}"/>
              </a:ext>
            </a:extLst>
          </p:cNvPr>
          <p:cNvSpPr>
            <a:spLocks noGrp="1"/>
          </p:cNvSpPr>
          <p:nvPr>
            <p:ph type="title"/>
          </p:nvPr>
        </p:nvSpPr>
        <p:spPr/>
        <p:txBody>
          <a:bodyPr/>
          <a:lstStyle/>
          <a:p>
            <a:r>
              <a:rPr lang="tr-TR" b="1" dirty="0"/>
              <a:t>2.REFLEKS VE REFLEKTİF TEST</a:t>
            </a:r>
          </a:p>
        </p:txBody>
      </p:sp>
      <p:sp>
        <p:nvSpPr>
          <p:cNvPr id="4" name="Text Placeholder 3">
            <a:extLst>
              <a:ext uri="{FF2B5EF4-FFF2-40B4-BE49-F238E27FC236}">
                <a16:creationId xmlns:a16="http://schemas.microsoft.com/office/drawing/2014/main" id="{0CE56A5D-6FC5-4106-A03A-BD308DAC4B2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82842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50789" y="1268760"/>
            <a:ext cx="8365569" cy="3622327"/>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BEBBC79B-4824-4C62-8296-B66D7D4A53C6}"/>
              </a:ext>
            </a:extLst>
          </p:cNvPr>
          <p:cNvSpPr/>
          <p:nvPr/>
        </p:nvSpPr>
        <p:spPr>
          <a:xfrm>
            <a:off x="899591" y="1844824"/>
            <a:ext cx="7693619" cy="1728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doktor bilgisay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538" y="1971902"/>
            <a:ext cx="1156841" cy="87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Dikdörtgen 2"/>
          <p:cNvSpPr/>
          <p:nvPr/>
        </p:nvSpPr>
        <p:spPr>
          <a:xfrm>
            <a:off x="1936376" y="1230079"/>
            <a:ext cx="5768789" cy="300082"/>
          </a:xfrm>
          <a:prstGeom prst="rect">
            <a:avLst/>
          </a:prstGeom>
        </p:spPr>
        <p:txBody>
          <a:bodyPr wrap="square">
            <a:spAutoFit/>
          </a:bodyPr>
          <a:lstStyle/>
          <a:p>
            <a:pPr>
              <a:spcBef>
                <a:spcPct val="0"/>
              </a:spcBef>
              <a:buFontTx/>
              <a:buNone/>
            </a:pPr>
            <a:r>
              <a:rPr lang="tr-TR" sz="1350" b="1" u="sng" dirty="0">
                <a:solidFill>
                  <a:srgbClr val="FF0000"/>
                </a:solidFill>
                <a:latin typeface="Arial" panose="020B0604020202020204" pitchFamily="34" charset="0"/>
              </a:rPr>
              <a:t>Refleks Test ve Reflektif Test Uygulaması</a:t>
            </a:r>
            <a:endParaRPr lang="tr-TR" sz="1350" dirty="0">
              <a:latin typeface="Arial" panose="020B0604020202020204" pitchFamily="34" charset="0"/>
            </a:endParaRPr>
          </a:p>
        </p:txBody>
      </p:sp>
      <p:sp>
        <p:nvSpPr>
          <p:cNvPr id="4" name="Dikdörtgen 3"/>
          <p:cNvSpPr/>
          <p:nvPr/>
        </p:nvSpPr>
        <p:spPr>
          <a:xfrm>
            <a:off x="103667" y="936994"/>
            <a:ext cx="8947297" cy="5039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5" name="Sağ Ok 4"/>
          <p:cNvSpPr/>
          <p:nvPr/>
        </p:nvSpPr>
        <p:spPr>
          <a:xfrm>
            <a:off x="1413863" y="2317590"/>
            <a:ext cx="374116" cy="2041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350"/>
          </a:p>
        </p:txBody>
      </p:sp>
      <p:pic>
        <p:nvPicPr>
          <p:cNvPr id="6" name="Picture 4" descr="yeni tetkiklerin eklenmesi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864" y="1866078"/>
            <a:ext cx="1506071" cy="720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8" descr="laboratuvara kan vermek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1623" y="2640508"/>
            <a:ext cx="1537655" cy="751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Sağ Ok 7"/>
          <p:cNvSpPr/>
          <p:nvPr/>
        </p:nvSpPr>
        <p:spPr>
          <a:xfrm>
            <a:off x="3458843" y="2358411"/>
            <a:ext cx="337550" cy="2041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350"/>
          </a:p>
        </p:txBody>
      </p:sp>
      <p:pic>
        <p:nvPicPr>
          <p:cNvPr id="3074" name="Picture 2" descr="laboratuvara kan vermek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451" y="1581925"/>
            <a:ext cx="1490822" cy="992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Dikdörtgen 8"/>
          <p:cNvSpPr/>
          <p:nvPr/>
        </p:nvSpPr>
        <p:spPr>
          <a:xfrm>
            <a:off x="5486400" y="1500174"/>
            <a:ext cx="3334072" cy="133283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500" b="1" dirty="0">
                <a:solidFill>
                  <a:srgbClr val="FF0000"/>
                </a:solidFill>
              </a:rPr>
              <a:t>                             Refleks test:</a:t>
            </a:r>
          </a:p>
          <a:p>
            <a:r>
              <a:rPr lang="tr-TR" sz="1500" b="1" dirty="0">
                <a:solidFill>
                  <a:schemeClr val="tx1"/>
                </a:solidFill>
              </a:rPr>
              <a:t>belli algoritmalar kapsamında yeni</a:t>
            </a:r>
          </a:p>
          <a:p>
            <a:r>
              <a:rPr lang="tr-TR" sz="1500" b="1" dirty="0">
                <a:solidFill>
                  <a:schemeClr val="tx1"/>
                </a:solidFill>
              </a:rPr>
              <a:t>test(</a:t>
            </a:r>
            <a:r>
              <a:rPr lang="tr-TR" sz="1500" b="1" dirty="0" err="1">
                <a:solidFill>
                  <a:schemeClr val="tx1"/>
                </a:solidFill>
              </a:rPr>
              <a:t>ler</a:t>
            </a:r>
            <a:r>
              <a:rPr lang="tr-TR" sz="1500" b="1" dirty="0">
                <a:solidFill>
                  <a:schemeClr val="tx1"/>
                </a:solidFill>
              </a:rPr>
              <a:t>)in </a:t>
            </a:r>
            <a:r>
              <a:rPr lang="tr-TR" sz="1500" b="1" dirty="0">
                <a:solidFill>
                  <a:srgbClr val="FF0000"/>
                </a:solidFill>
              </a:rPr>
              <a:t>otomatik olarak eklenmesi </a:t>
            </a:r>
            <a:r>
              <a:rPr lang="tr-TR" sz="1500" b="1" dirty="0">
                <a:solidFill>
                  <a:schemeClr val="tx1"/>
                </a:solidFill>
              </a:rPr>
              <a:t>işlemi refleks test uygulamasıdır.</a:t>
            </a:r>
          </a:p>
          <a:p>
            <a:r>
              <a:rPr lang="tr-TR" sz="1500" b="1" dirty="0">
                <a:solidFill>
                  <a:srgbClr val="7030A0"/>
                </a:solidFill>
              </a:rPr>
              <a:t>yönetiminin bilgisi dâhilinde uygulanır.</a:t>
            </a:r>
          </a:p>
          <a:p>
            <a:endParaRPr lang="tr-TR" sz="825" b="1" dirty="0">
              <a:solidFill>
                <a:schemeClr val="tx1"/>
              </a:solidFill>
            </a:endParaRPr>
          </a:p>
        </p:txBody>
      </p:sp>
      <p:pic>
        <p:nvPicPr>
          <p:cNvPr id="3076" name="Picture 4" descr="doktor bilgisayar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2959" y="2636047"/>
            <a:ext cx="1490823" cy="95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Dikdörtgen 11"/>
          <p:cNvSpPr/>
          <p:nvPr/>
        </p:nvSpPr>
        <p:spPr>
          <a:xfrm>
            <a:off x="5500694" y="3000372"/>
            <a:ext cx="3517135" cy="1259882"/>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rgbClr val="FF0000"/>
                </a:solidFill>
              </a:rPr>
              <a:t>Reflektif  test:</a:t>
            </a:r>
          </a:p>
          <a:p>
            <a:r>
              <a:rPr lang="tr-TR" sz="1350" b="1" dirty="0">
                <a:solidFill>
                  <a:schemeClr val="tx1"/>
                </a:solidFill>
              </a:rPr>
              <a:t>Hasta numunesindeki sonuçlara göre, </a:t>
            </a:r>
            <a:r>
              <a:rPr lang="tr-TR" sz="1350" b="1" dirty="0">
                <a:solidFill>
                  <a:srgbClr val="FF0000"/>
                </a:solidFill>
              </a:rPr>
              <a:t>hastanın diğer klinik ve </a:t>
            </a:r>
            <a:r>
              <a:rPr lang="tr-TR" sz="1350" b="1" dirty="0" err="1">
                <a:solidFill>
                  <a:srgbClr val="FF0000"/>
                </a:solidFill>
              </a:rPr>
              <a:t>laboratuvar</a:t>
            </a:r>
            <a:r>
              <a:rPr lang="tr-TR" sz="1350" b="1" dirty="0">
                <a:solidFill>
                  <a:srgbClr val="FF0000"/>
                </a:solidFill>
              </a:rPr>
              <a:t> bilgilerinin</a:t>
            </a:r>
          </a:p>
          <a:p>
            <a:r>
              <a:rPr lang="tr-TR" sz="1350" b="1" dirty="0">
                <a:solidFill>
                  <a:srgbClr val="FF0000"/>
                </a:solidFill>
              </a:rPr>
              <a:t>de değerlendirilerek,</a:t>
            </a:r>
            <a:r>
              <a:rPr lang="tr-TR" sz="1350" b="1" dirty="0">
                <a:solidFill>
                  <a:schemeClr val="tx1"/>
                </a:solidFill>
              </a:rPr>
              <a:t> aynı hasta numunesinde yeni testlerin çalışılması işlemi</a:t>
            </a:r>
          </a:p>
          <a:p>
            <a:r>
              <a:rPr lang="tr-TR" sz="1350" b="1" dirty="0" err="1">
                <a:solidFill>
                  <a:srgbClr val="7030A0"/>
                </a:solidFill>
              </a:rPr>
              <a:t>Klinisyenlerin</a:t>
            </a:r>
            <a:r>
              <a:rPr lang="tr-TR" sz="1350" b="1" dirty="0">
                <a:solidFill>
                  <a:srgbClr val="7030A0"/>
                </a:solidFill>
              </a:rPr>
              <a:t> bilgisi dahilinde</a:t>
            </a:r>
          </a:p>
        </p:txBody>
      </p:sp>
      <p:sp>
        <p:nvSpPr>
          <p:cNvPr id="13" name="Sağ Ok 12"/>
          <p:cNvSpPr/>
          <p:nvPr/>
        </p:nvSpPr>
        <p:spPr>
          <a:xfrm rot="5400000">
            <a:off x="7982316" y="4519278"/>
            <a:ext cx="384445" cy="2041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350"/>
          </a:p>
        </p:txBody>
      </p:sp>
      <p:pic>
        <p:nvPicPr>
          <p:cNvPr id="15" name="Resim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3305" y="4635428"/>
            <a:ext cx="945038" cy="80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ikdörtgen 15"/>
          <p:cNvSpPr/>
          <p:nvPr/>
        </p:nvSpPr>
        <p:spPr>
          <a:xfrm>
            <a:off x="2784514" y="5261243"/>
            <a:ext cx="1933460" cy="60317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a:solidFill>
                  <a:srgbClr val="FF0000"/>
                </a:solidFill>
              </a:rPr>
              <a:t>2.Tekrar numune almadan </a:t>
            </a:r>
          </a:p>
        </p:txBody>
      </p:sp>
      <p:sp>
        <p:nvSpPr>
          <p:cNvPr id="17" name="Dikdörtgen 16"/>
          <p:cNvSpPr/>
          <p:nvPr/>
        </p:nvSpPr>
        <p:spPr>
          <a:xfrm>
            <a:off x="6998464" y="5476689"/>
            <a:ext cx="2145535" cy="46793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a:solidFill>
                  <a:srgbClr val="FF0000"/>
                </a:solidFill>
              </a:rPr>
              <a:t>Yeni tetkiklerin eklenmesi</a:t>
            </a:r>
          </a:p>
        </p:txBody>
      </p:sp>
      <p:sp>
        <p:nvSpPr>
          <p:cNvPr id="18" name="Sağ Ok 17"/>
          <p:cNvSpPr/>
          <p:nvPr/>
        </p:nvSpPr>
        <p:spPr>
          <a:xfrm rot="10800000">
            <a:off x="1487789" y="4528116"/>
            <a:ext cx="332847" cy="2041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350"/>
          </a:p>
        </p:txBody>
      </p:sp>
      <p:pic>
        <p:nvPicPr>
          <p:cNvPr id="20" name="Picture 2" descr="yeni tetkiklerin eklenmesi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0189" y="4206921"/>
            <a:ext cx="1410737" cy="740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 name="Picture 16" descr="doktor bilgisay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7686" y="4286256"/>
            <a:ext cx="1063506" cy="808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 name="Dikdörtgen 21"/>
          <p:cNvSpPr/>
          <p:nvPr/>
        </p:nvSpPr>
        <p:spPr>
          <a:xfrm>
            <a:off x="4936512" y="5433367"/>
            <a:ext cx="1896700" cy="31537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b="1" dirty="0">
                <a:solidFill>
                  <a:srgbClr val="FF0000"/>
                </a:solidFill>
              </a:rPr>
              <a:t>1.Dr tekrar gitmeden</a:t>
            </a:r>
          </a:p>
        </p:txBody>
      </p:sp>
      <p:pic>
        <p:nvPicPr>
          <p:cNvPr id="3078" name="Picture 6" descr="memnun hasta ile ilgili gÃ¶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9411" y="4120086"/>
            <a:ext cx="1203893" cy="822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4" name="Dikdörtgen 23"/>
          <p:cNvSpPr/>
          <p:nvPr/>
        </p:nvSpPr>
        <p:spPr>
          <a:xfrm>
            <a:off x="247947" y="5037365"/>
            <a:ext cx="2456452" cy="907258"/>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b="1" dirty="0">
              <a:solidFill>
                <a:srgbClr val="FF0000"/>
              </a:solidFill>
            </a:endParaRPr>
          </a:p>
          <a:p>
            <a:pPr algn="ctr"/>
            <a:r>
              <a:rPr lang="tr-TR" sz="1350" b="1" dirty="0">
                <a:solidFill>
                  <a:srgbClr val="FF0000"/>
                </a:solidFill>
              </a:rPr>
              <a:t>1.Doğru sonuç </a:t>
            </a:r>
          </a:p>
          <a:p>
            <a:pPr algn="ctr"/>
            <a:r>
              <a:rPr lang="tr-TR" sz="1350" b="1" dirty="0">
                <a:solidFill>
                  <a:srgbClr val="FF0000"/>
                </a:solidFill>
              </a:rPr>
              <a:t>2.Hızlı sonuç </a:t>
            </a:r>
          </a:p>
          <a:p>
            <a:pPr algn="ctr"/>
            <a:r>
              <a:rPr lang="tr-TR" sz="1350" b="1" dirty="0">
                <a:solidFill>
                  <a:srgbClr val="FF0000"/>
                </a:solidFill>
              </a:rPr>
              <a:t>3.Hekim ve hasta memnuniyeti</a:t>
            </a:r>
          </a:p>
          <a:p>
            <a:pPr algn="ctr"/>
            <a:endParaRPr lang="tr-TR" sz="825" dirty="0">
              <a:solidFill>
                <a:srgbClr val="FF0000"/>
              </a:solidFill>
            </a:endParaRPr>
          </a:p>
          <a:p>
            <a:pPr algn="ctr"/>
            <a:endParaRPr lang="tr-TR" sz="825" dirty="0">
              <a:solidFill>
                <a:srgbClr val="FF0000"/>
              </a:solidFill>
            </a:endParaRPr>
          </a:p>
        </p:txBody>
      </p:sp>
    </p:spTree>
    <p:extLst>
      <p:ext uri="{BB962C8B-B14F-4D97-AF65-F5344CB8AC3E}">
        <p14:creationId xmlns:p14="http://schemas.microsoft.com/office/powerpoint/2010/main" val="132412880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Koagulometrik</a:t>
            </a:r>
            <a:r>
              <a:rPr lang="tr-TR" dirty="0"/>
              <a:t> tetkikler</a:t>
            </a:r>
          </a:p>
        </p:txBody>
      </p:sp>
      <p:sp>
        <p:nvSpPr>
          <p:cNvPr id="3" name="2 İçerik Yer Tutucusu"/>
          <p:cNvSpPr>
            <a:spLocks noGrp="1"/>
          </p:cNvSpPr>
          <p:nvPr>
            <p:ph idx="1"/>
          </p:nvPr>
        </p:nvSpPr>
        <p:spPr/>
        <p:txBody>
          <a:bodyPr>
            <a:normAutofit/>
          </a:bodyPr>
          <a:lstStyle/>
          <a:p>
            <a:pPr marL="0" indent="0">
              <a:buNone/>
            </a:pPr>
            <a:endParaRPr lang="tr-TR" dirty="0"/>
          </a:p>
          <a:p>
            <a:r>
              <a:rPr lang="tr-TR" dirty="0"/>
              <a:t>PT, APTT istemleri</a:t>
            </a:r>
          </a:p>
          <a:p>
            <a:r>
              <a:rPr lang="tr-TR" dirty="0"/>
              <a:t>Faktörler</a:t>
            </a:r>
          </a:p>
          <a:p>
            <a:r>
              <a:rPr lang="tr-TR" dirty="0"/>
              <a:t>Hepsi aynı anda yapılmakta, </a:t>
            </a:r>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TFT refleks test uygulaması;</a:t>
            </a:r>
          </a:p>
        </p:txBody>
      </p:sp>
      <p:sp>
        <p:nvSpPr>
          <p:cNvPr id="3" name="2 İçerik Yer Tutucusu"/>
          <p:cNvSpPr>
            <a:spLocks noGrp="1"/>
          </p:cNvSpPr>
          <p:nvPr>
            <p:ph idx="1"/>
          </p:nvPr>
        </p:nvSpPr>
        <p:spPr/>
        <p:txBody>
          <a:bodyPr>
            <a:normAutofit fontScale="92500" lnSpcReduction="10000"/>
          </a:bodyPr>
          <a:lstStyle/>
          <a:p>
            <a:pPr>
              <a:lnSpc>
                <a:spcPct val="150000"/>
              </a:lnSpc>
            </a:pPr>
            <a:r>
              <a:rPr lang="tr-TR" dirty="0" err="1"/>
              <a:t>Tiroid</a:t>
            </a:r>
            <a:r>
              <a:rPr lang="tr-TR" dirty="0"/>
              <a:t> fonksiyon testleri (TFT) klinik </a:t>
            </a:r>
            <a:r>
              <a:rPr lang="tr-TR" dirty="0" err="1"/>
              <a:t>laboratuvarlardan</a:t>
            </a:r>
            <a:r>
              <a:rPr lang="tr-TR" dirty="0"/>
              <a:t> en sık istenen endokrin testler</a:t>
            </a:r>
          </a:p>
          <a:p>
            <a:pPr>
              <a:lnSpc>
                <a:spcPct val="150000"/>
              </a:lnSpc>
            </a:pPr>
            <a:r>
              <a:rPr lang="tr-TR" dirty="0"/>
              <a:t>Amerikan ve İngiliz </a:t>
            </a:r>
            <a:r>
              <a:rPr lang="tr-TR" dirty="0" err="1"/>
              <a:t>Tiroid</a:t>
            </a:r>
            <a:r>
              <a:rPr lang="tr-TR" dirty="0"/>
              <a:t> Dernekleri tarafından yayınlanan kılavuzlar, </a:t>
            </a:r>
            <a:r>
              <a:rPr lang="tr-TR" dirty="0" err="1"/>
              <a:t>tiroid</a:t>
            </a:r>
            <a:r>
              <a:rPr lang="tr-TR" dirty="0"/>
              <a:t> uyarıcı hormonun (TSH)</a:t>
            </a:r>
          </a:p>
          <a:p>
            <a:pPr>
              <a:lnSpc>
                <a:spcPct val="150000"/>
              </a:lnSpc>
            </a:pPr>
            <a:r>
              <a:rPr lang="tr-TR" dirty="0" err="1"/>
              <a:t>tiroid</a:t>
            </a:r>
            <a:r>
              <a:rPr lang="tr-TR" dirty="0"/>
              <a:t> hastalıkları için ilk adım testi olarak kullanılmasını önerilmekte,</a:t>
            </a:r>
          </a:p>
          <a:p>
            <a:pPr>
              <a:lnSpc>
                <a:spcPct val="150000"/>
              </a:lnSpc>
            </a:pPr>
            <a:r>
              <a:rPr lang="tr-TR" dirty="0"/>
              <a:t>TFT refleks testi uygulamasının sağlık harcamasına etkisini araştırılmış.</a:t>
            </a:r>
          </a:p>
        </p:txBody>
      </p:sp>
      <p:sp>
        <p:nvSpPr>
          <p:cNvPr id="4" name="4 Alt Başlık"/>
          <p:cNvSpPr txBox="1">
            <a:spLocks/>
          </p:cNvSpPr>
          <p:nvPr/>
        </p:nvSpPr>
        <p:spPr>
          <a:xfrm>
            <a:off x="428596" y="6357934"/>
            <a:ext cx="8501122" cy="50006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r>
              <a:rPr kumimoji="0" lang="tr-TR" sz="1200" b="1" i="0" u="none" strike="noStrike" kern="1200" cap="none" spc="0" normalizeH="0" baseline="0" noProof="0" dirty="0">
                <a:ln>
                  <a:noFill/>
                </a:ln>
                <a:solidFill>
                  <a:srgbClr val="FF0000"/>
                </a:solidFill>
                <a:effectLst/>
                <a:uLnTx/>
                <a:uFillTx/>
                <a:latin typeface="+mn-lt"/>
                <a:ea typeface="+mn-ea"/>
                <a:cs typeface="+mn-cs"/>
              </a:rPr>
              <a:t>F Demirci, İ </a:t>
            </a:r>
            <a:r>
              <a:rPr kumimoji="0" lang="tr-TR" sz="1200" b="1" i="0" u="none" strike="noStrike" kern="1200" cap="none" spc="0" normalizeH="0" baseline="0" noProof="0" dirty="0" err="1">
                <a:ln>
                  <a:noFill/>
                </a:ln>
                <a:solidFill>
                  <a:srgbClr val="FF0000"/>
                </a:solidFill>
                <a:effectLst/>
                <a:uLnTx/>
                <a:uFillTx/>
                <a:latin typeface="+mn-lt"/>
                <a:ea typeface="+mn-ea"/>
                <a:cs typeface="+mn-cs"/>
              </a:rPr>
              <a:t>Karakoyun</a:t>
            </a:r>
            <a:r>
              <a:rPr kumimoji="0" lang="tr-TR" sz="1200" b="1" i="0" u="none" strike="noStrike" kern="1200" cap="none" spc="0" normalizeH="0" baseline="0" noProof="0" dirty="0">
                <a:ln>
                  <a:noFill/>
                </a:ln>
                <a:solidFill>
                  <a:srgbClr val="FF0000"/>
                </a:solidFill>
                <a:effectLst/>
                <a:uLnTx/>
                <a:uFillTx/>
                <a:latin typeface="+mn-lt"/>
                <a:ea typeface="+mn-ea"/>
                <a:cs typeface="+mn-cs"/>
              </a:rPr>
              <a:t>, C Duman, FD </a:t>
            </a:r>
            <a:r>
              <a:rPr kumimoji="0" lang="tr-TR" sz="1200" b="1" i="0" u="none" strike="noStrike" kern="1200" cap="none" spc="0" normalizeH="0" baseline="0" noProof="0" dirty="0" err="1">
                <a:ln>
                  <a:noFill/>
                </a:ln>
                <a:solidFill>
                  <a:srgbClr val="FF0000"/>
                </a:solidFill>
                <a:effectLst/>
                <a:uLnTx/>
                <a:uFillTx/>
                <a:latin typeface="+mn-lt"/>
                <a:ea typeface="+mn-ea"/>
                <a:cs typeface="+mn-cs"/>
              </a:rPr>
              <a:t>Arslan</a:t>
            </a:r>
            <a:r>
              <a:rPr kumimoji="0" lang="tr-TR" sz="1200" b="1" i="0" u="none" strike="noStrike" kern="1200" cap="none" spc="0" normalizeH="0" baseline="0" noProof="0" dirty="0">
                <a:ln>
                  <a:noFill/>
                </a:ln>
                <a:solidFill>
                  <a:srgbClr val="FF0000"/>
                </a:solidFill>
                <a:effectLst/>
                <a:uLnTx/>
                <a:uFillTx/>
                <a:latin typeface="+mn-lt"/>
                <a:ea typeface="+mn-ea"/>
                <a:cs typeface="+mn-cs"/>
              </a:rPr>
              <a:t>, D Özbek, D </a:t>
            </a:r>
            <a:r>
              <a:rPr kumimoji="0" lang="tr-TR" sz="1200" b="1" i="0" u="none" strike="noStrike" kern="1200" cap="none" spc="0" normalizeH="0" baseline="0" noProof="0" dirty="0" err="1">
                <a:ln>
                  <a:noFill/>
                </a:ln>
                <a:solidFill>
                  <a:srgbClr val="FF0000"/>
                </a:solidFill>
                <a:effectLst/>
                <a:uLnTx/>
                <a:uFillTx/>
                <a:latin typeface="+mn-lt"/>
                <a:ea typeface="+mn-ea"/>
                <a:cs typeface="+mn-cs"/>
              </a:rPr>
              <a:t>Kalenci</a:t>
            </a:r>
            <a:r>
              <a:rPr kumimoji="0" lang="tr-TR" sz="1200" b="1" i="0" u="none" strike="noStrike" kern="1200" cap="none" spc="0" normalizeH="0" baseline="0" noProof="0" dirty="0">
                <a:ln>
                  <a:noFill/>
                </a:ln>
                <a:solidFill>
                  <a:srgbClr val="FF0000"/>
                </a:solidFill>
                <a:effectLst/>
                <a:uLnTx/>
                <a:uFillTx/>
                <a:latin typeface="+mn-lt"/>
                <a:ea typeface="+mn-ea"/>
                <a:cs typeface="+mn-cs"/>
              </a:rPr>
              <a:t>. </a:t>
            </a:r>
            <a:r>
              <a:rPr kumimoji="0" lang="tr-TR" sz="1200" b="1" i="0" u="none" strike="noStrike" kern="1200" cap="none" spc="0" normalizeH="0" baseline="0" noProof="0" dirty="0" err="1">
                <a:ln>
                  <a:noFill/>
                </a:ln>
                <a:solidFill>
                  <a:srgbClr val="FF0000"/>
                </a:solidFill>
                <a:effectLst/>
                <a:uLnTx/>
                <a:uFillTx/>
                <a:latin typeface="+mn-lt"/>
                <a:ea typeface="+mn-ea"/>
                <a:cs typeface="+mn-cs"/>
              </a:rPr>
              <a:t>Tiroid</a:t>
            </a:r>
            <a:r>
              <a:rPr kumimoji="0" lang="tr-TR" sz="1200" b="1" i="0" u="none" strike="noStrike" kern="1200" cap="none" spc="0" normalizeH="0" baseline="0" noProof="0" dirty="0">
                <a:ln>
                  <a:noFill/>
                </a:ln>
                <a:solidFill>
                  <a:srgbClr val="FF0000"/>
                </a:solidFill>
                <a:effectLst/>
                <a:uLnTx/>
                <a:uFillTx/>
                <a:latin typeface="+mn-lt"/>
                <a:ea typeface="+mn-ea"/>
                <a:cs typeface="+mn-cs"/>
              </a:rPr>
              <a:t> Fonksiyon Test İstemlerinde “Refleks Test” Uygulaması ve Sağlık Harcamalarına Etkisinin İncelenmesi.</a:t>
            </a:r>
            <a:r>
              <a:rPr kumimoji="0" lang="de-DE" sz="1200" b="0" i="1" u="none" strike="noStrike" kern="1200" cap="none" spc="0" normalizeH="0" baseline="0" noProof="0" dirty="0">
                <a:ln>
                  <a:noFill/>
                </a:ln>
                <a:solidFill>
                  <a:srgbClr val="FF0000"/>
                </a:solidFill>
                <a:effectLst/>
                <a:uLnTx/>
                <a:uFillTx/>
                <a:latin typeface="+mn-lt"/>
                <a:ea typeface="+mn-ea"/>
                <a:cs typeface="+mn-cs"/>
              </a:rPr>
              <a:t>Türk Klinik </a:t>
            </a:r>
            <a:r>
              <a:rPr kumimoji="0" lang="de-DE" sz="1200" b="0" i="1" u="none" strike="noStrike" kern="1200" cap="none" spc="0" normalizeH="0" baseline="0" noProof="0" dirty="0" err="1">
                <a:ln>
                  <a:noFill/>
                </a:ln>
                <a:solidFill>
                  <a:srgbClr val="FF0000"/>
                </a:solidFill>
                <a:effectLst/>
                <a:uLnTx/>
                <a:uFillTx/>
                <a:latin typeface="+mn-lt"/>
                <a:ea typeface="+mn-ea"/>
                <a:cs typeface="+mn-cs"/>
              </a:rPr>
              <a:t>Biyokimya</a:t>
            </a:r>
            <a:r>
              <a:rPr kumimoji="0" lang="de-DE" sz="1200" b="0" i="1" u="none" strike="noStrike" kern="1200" cap="none" spc="0" normalizeH="0" baseline="0" noProof="0" dirty="0">
                <a:ln>
                  <a:noFill/>
                </a:ln>
                <a:solidFill>
                  <a:srgbClr val="FF0000"/>
                </a:solidFill>
                <a:effectLst/>
                <a:uLnTx/>
                <a:uFillTx/>
                <a:latin typeface="+mn-lt"/>
                <a:ea typeface="+mn-ea"/>
                <a:cs typeface="+mn-cs"/>
              </a:rPr>
              <a:t> </a:t>
            </a:r>
            <a:r>
              <a:rPr kumimoji="0" lang="de-DE" sz="1200" b="0" i="1" u="none" strike="noStrike" kern="1200" cap="none" spc="0" normalizeH="0" baseline="0" noProof="0" dirty="0" err="1">
                <a:ln>
                  <a:noFill/>
                </a:ln>
                <a:solidFill>
                  <a:srgbClr val="FF0000"/>
                </a:solidFill>
                <a:effectLst/>
                <a:uLnTx/>
                <a:uFillTx/>
                <a:latin typeface="+mn-lt"/>
                <a:ea typeface="+mn-ea"/>
                <a:cs typeface="+mn-cs"/>
              </a:rPr>
              <a:t>Derg</a:t>
            </a:r>
            <a:r>
              <a:rPr kumimoji="0" lang="de-DE" sz="1200" b="0" i="1" u="none" strike="noStrike" kern="1200" cap="none" spc="0" normalizeH="0" baseline="0" noProof="0" dirty="0">
                <a:ln>
                  <a:noFill/>
                </a:ln>
                <a:solidFill>
                  <a:srgbClr val="FF0000"/>
                </a:solidFill>
                <a:effectLst/>
                <a:uLnTx/>
                <a:uFillTx/>
                <a:latin typeface="+mn-lt"/>
                <a:ea typeface="+mn-ea"/>
                <a:cs typeface="+mn-cs"/>
              </a:rPr>
              <a:t> 2017; 15(2): 67-74</a:t>
            </a:r>
            <a:endParaRPr kumimoji="0" lang="tr-TR" sz="12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nSpc>
                <a:spcPct val="150000"/>
              </a:lnSpc>
            </a:pPr>
            <a:r>
              <a:rPr lang="tr-TR" dirty="0" err="1"/>
              <a:t>Klavuzlarda</a:t>
            </a:r>
            <a:r>
              <a:rPr lang="tr-TR" dirty="0"/>
              <a:t> TFT isteminde başlangıç olarak TSH testinin çalışılması tavsiye edilmektedir.</a:t>
            </a:r>
          </a:p>
          <a:p>
            <a:pPr>
              <a:lnSpc>
                <a:spcPct val="150000"/>
              </a:lnSpc>
            </a:pPr>
            <a:r>
              <a:rPr lang="tr-TR" dirty="0"/>
              <a:t>TSH test sonucunun referans aralık dışında kalması durumunda ilk olarak sT4 testi</a:t>
            </a:r>
          </a:p>
          <a:p>
            <a:pPr>
              <a:lnSpc>
                <a:spcPct val="150000"/>
              </a:lnSpc>
            </a:pPr>
            <a:r>
              <a:rPr lang="tr-TR" dirty="0"/>
              <a:t>Daha sonra ise sT3 testinin çalışılması uygun yöntem olarak bildirilmiştir</a:t>
            </a:r>
          </a:p>
        </p:txBody>
      </p:sp>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85000" lnSpcReduction="10000"/>
          </a:bodyPr>
          <a:lstStyle/>
          <a:p>
            <a:pPr>
              <a:lnSpc>
                <a:spcPct val="150000"/>
              </a:lnSpc>
            </a:pPr>
            <a:r>
              <a:rPr lang="tr-TR" dirty="0"/>
              <a:t>Hastanemizde refleks test uygulamalarına yönelik algoritmalar belirlenmek üzere çalışma grubu oluşturulmuştur.</a:t>
            </a:r>
          </a:p>
          <a:p>
            <a:pPr>
              <a:lnSpc>
                <a:spcPct val="150000"/>
              </a:lnSpc>
            </a:pPr>
            <a:r>
              <a:rPr lang="tr-TR" dirty="0"/>
              <a:t>Reflektif test uygulamaları bazı durumlarda zaten yapılmakta idi</a:t>
            </a:r>
          </a:p>
          <a:p>
            <a:pPr>
              <a:lnSpc>
                <a:spcPct val="150000"/>
              </a:lnSpc>
            </a:pPr>
            <a:r>
              <a:rPr lang="tr-TR" dirty="0"/>
              <a:t>(örn: serumu jelleşen ve otoanalizör pipetasyonu yapılamayan numunede;</a:t>
            </a:r>
          </a:p>
          <a:p>
            <a:pPr>
              <a:lnSpc>
                <a:spcPct val="150000"/>
              </a:lnSpc>
            </a:pPr>
            <a:r>
              <a:rPr lang="tr-TR" dirty="0"/>
              <a:t> immun fiksasyon elektroforezi yapılmasını önermek, </a:t>
            </a:r>
          </a:p>
          <a:p>
            <a:pPr>
              <a:lnSpc>
                <a:spcPct val="150000"/>
              </a:lnSpc>
            </a:pPr>
            <a:r>
              <a:rPr lang="tr-TR" dirty="0"/>
              <a:t>hekimi aranarak paraproteinemi açısından hematoloji konsültasyonu istemesi için yönlendirmek gibi.)</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l">
              <a:lnSpc>
                <a:spcPct val="150000"/>
              </a:lnSpc>
            </a:pPr>
            <a:r>
              <a:rPr lang="tr-TR" dirty="0"/>
              <a:t> </a:t>
            </a:r>
            <a:r>
              <a:rPr lang="tr-TR" sz="3200" dirty="0"/>
              <a:t>Bakanlıkça belirtilen </a:t>
            </a:r>
            <a:r>
              <a:rPr lang="tr-TR" b="1" dirty="0">
                <a:solidFill>
                  <a:srgbClr val="FF0000"/>
                </a:solidFill>
              </a:rPr>
              <a:t>AMAÇ</a:t>
            </a:r>
            <a:r>
              <a:rPr lang="tr-TR" dirty="0"/>
              <a:t> ;  </a:t>
            </a:r>
            <a:endParaRPr lang="tr-TR" b="1" dirty="0"/>
          </a:p>
        </p:txBody>
      </p:sp>
      <p:sp>
        <p:nvSpPr>
          <p:cNvPr id="3" name="İçerik Yer Tutucusu 2"/>
          <p:cNvSpPr>
            <a:spLocks noGrp="1"/>
          </p:cNvSpPr>
          <p:nvPr>
            <p:ph idx="1"/>
          </p:nvPr>
        </p:nvSpPr>
        <p:spPr/>
        <p:txBody>
          <a:bodyPr>
            <a:normAutofit fontScale="25000" lnSpcReduction="20000"/>
          </a:bodyPr>
          <a:lstStyle/>
          <a:p>
            <a:pPr>
              <a:lnSpc>
                <a:spcPct val="170000"/>
              </a:lnSpc>
            </a:pPr>
            <a:r>
              <a:rPr lang="tr-TR" sz="8000" dirty="0"/>
              <a:t>Hastaya doğru tanı konulmasını sağlamak</a:t>
            </a:r>
          </a:p>
          <a:p>
            <a:pPr>
              <a:lnSpc>
                <a:spcPct val="170000"/>
              </a:lnSpc>
            </a:pPr>
            <a:r>
              <a:rPr lang="tr-TR" sz="8000" dirty="0"/>
              <a:t>Test sonuçlarının klinik yararlılığını arttırmak</a:t>
            </a:r>
          </a:p>
          <a:p>
            <a:pPr>
              <a:lnSpc>
                <a:spcPct val="170000"/>
              </a:lnSpc>
            </a:pPr>
            <a:r>
              <a:rPr lang="tr-TR" sz="8000" dirty="0"/>
              <a:t>Tıbbi laboratuvar alanında üretilen hastaya verilecek olan tetkik sonuç raporlarının standardize etmek</a:t>
            </a:r>
          </a:p>
          <a:p>
            <a:pPr>
              <a:lnSpc>
                <a:spcPct val="170000"/>
              </a:lnSpc>
            </a:pPr>
            <a:r>
              <a:rPr lang="tr-TR" sz="8000" dirty="0"/>
              <a:t>Gereksiz test istemini önlemek</a:t>
            </a:r>
          </a:p>
          <a:p>
            <a:pPr>
              <a:lnSpc>
                <a:spcPct val="170000"/>
              </a:lnSpc>
            </a:pPr>
            <a:r>
              <a:rPr lang="tr-TR" sz="8000" dirty="0"/>
              <a:t>Klinisyen ile tıbbi laboratuvar uzmanı arasında iletişim, teknik danışmanlık ve bilgi alışverişini sağlamak </a:t>
            </a:r>
            <a:r>
              <a:rPr lang="tr-TR" sz="1800" dirty="0"/>
              <a:t> </a:t>
            </a:r>
          </a:p>
          <a:p>
            <a:endParaRPr lang="tr-TR" sz="1800" dirty="0"/>
          </a:p>
          <a:p>
            <a:pPr marL="0" indent="0" algn="just">
              <a:buNone/>
            </a:pPr>
            <a:r>
              <a:rPr lang="tr-TR" sz="1800" dirty="0"/>
              <a:t> </a:t>
            </a:r>
          </a:p>
        </p:txBody>
      </p:sp>
    </p:spTree>
    <p:extLst>
      <p:ext uri="{BB962C8B-B14F-4D97-AF65-F5344CB8AC3E}">
        <p14:creationId xmlns:p14="http://schemas.microsoft.com/office/powerpoint/2010/main" val="13694754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5DFF-12B2-42D2-BC6D-F9C7FC2E25CC}"/>
              </a:ext>
            </a:extLst>
          </p:cNvPr>
          <p:cNvSpPr>
            <a:spLocks noGrp="1"/>
          </p:cNvSpPr>
          <p:nvPr>
            <p:ph type="title"/>
          </p:nvPr>
        </p:nvSpPr>
        <p:spPr/>
        <p:txBody>
          <a:bodyPr/>
          <a:lstStyle/>
          <a:p>
            <a:r>
              <a:rPr lang="tr-TR" b="1" dirty="0"/>
              <a:t>3. BU TEST NEREDE YAPILIYOR?</a:t>
            </a:r>
          </a:p>
        </p:txBody>
      </p:sp>
      <p:sp>
        <p:nvSpPr>
          <p:cNvPr id="4" name="Text Placeholder 3">
            <a:extLst>
              <a:ext uri="{FF2B5EF4-FFF2-40B4-BE49-F238E27FC236}">
                <a16:creationId xmlns:a16="http://schemas.microsoft.com/office/drawing/2014/main" id="{0CE56A5D-6FC5-4106-A03A-BD308DAC4B2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01190870"/>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CA73-586A-4050-92EB-4F3A5CB0F437}"/>
              </a:ext>
            </a:extLst>
          </p:cNvPr>
          <p:cNvSpPr>
            <a:spLocks noGrp="1"/>
          </p:cNvSpPr>
          <p:nvPr>
            <p:ph type="title"/>
          </p:nvPr>
        </p:nvSpPr>
        <p:spPr/>
        <p:txBody>
          <a:bodyPr/>
          <a:lstStyle/>
          <a:p>
            <a:r>
              <a:rPr lang="tr-TR" dirty="0"/>
              <a:t>Bu Test Nerede Yapılıyor? </a:t>
            </a:r>
          </a:p>
        </p:txBody>
      </p:sp>
      <p:sp>
        <p:nvSpPr>
          <p:cNvPr id="3" name="Content Placeholder 2">
            <a:extLst>
              <a:ext uri="{FF2B5EF4-FFF2-40B4-BE49-F238E27FC236}">
                <a16:creationId xmlns:a16="http://schemas.microsoft.com/office/drawing/2014/main" id="{1E0D8C80-615C-4394-8D7C-120B1D966F95}"/>
              </a:ext>
            </a:extLst>
          </p:cNvPr>
          <p:cNvSpPr>
            <a:spLocks noGrp="1"/>
          </p:cNvSpPr>
          <p:nvPr>
            <p:ph idx="1"/>
          </p:nvPr>
        </p:nvSpPr>
        <p:spPr/>
        <p:txBody>
          <a:bodyPr>
            <a:normAutofit/>
          </a:bodyPr>
          <a:lstStyle/>
          <a:p>
            <a:r>
              <a:rPr lang="tr-TR" dirty="0">
                <a:hlinkClick r:id="rId2"/>
              </a:rPr>
              <a:t>http://ckysweb.saglik.gov.tr/labtestlerapp/testlabara.aspx</a:t>
            </a:r>
            <a:endParaRPr lang="tr-TR" dirty="0"/>
          </a:p>
          <a:p>
            <a:r>
              <a:rPr lang="tr-TR" dirty="0"/>
              <a:t>adresinden giriş yapılabildiği, </a:t>
            </a:r>
          </a:p>
          <a:p>
            <a:r>
              <a:rPr lang="tr-TR" dirty="0"/>
              <a:t>Aranmak istenen herhangi bir testin hangi ilde, </a:t>
            </a:r>
          </a:p>
          <a:p>
            <a:r>
              <a:rPr lang="tr-TR" dirty="0"/>
              <a:t>hangi kurumda, </a:t>
            </a:r>
          </a:p>
          <a:p>
            <a:r>
              <a:rPr lang="tr-TR" dirty="0"/>
              <a:t>hangi laboratuvarda, </a:t>
            </a:r>
          </a:p>
          <a:p>
            <a:r>
              <a:rPr lang="tr-TR" dirty="0"/>
              <a:t>nasıl (laboratuvarda bulunan cihazlarla/dış laboratuvar hizmet alımı yolu ile) yapıldığı</a:t>
            </a:r>
          </a:p>
        </p:txBody>
      </p:sp>
    </p:spTree>
    <p:extLst>
      <p:ext uri="{BB962C8B-B14F-4D97-AF65-F5344CB8AC3E}">
        <p14:creationId xmlns:p14="http://schemas.microsoft.com/office/powerpoint/2010/main" val="3246718882"/>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5 step diagram powerpoint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8821" t="12956" r="19623" b="10909"/>
          <a:stretch/>
        </p:blipFill>
        <p:spPr bwMode="auto">
          <a:xfrm>
            <a:off x="560439" y="1564849"/>
            <a:ext cx="8377084" cy="4435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137194" y="941602"/>
            <a:ext cx="4572000" cy="646331"/>
          </a:xfrm>
          <a:prstGeom prst="rect">
            <a:avLst/>
          </a:prstGeom>
        </p:spPr>
        <p:txBody>
          <a:bodyPr>
            <a:spAutoFit/>
          </a:bodyPr>
          <a:lstStyle/>
          <a:p>
            <a:pPr algn="ctr">
              <a:spcBef>
                <a:spcPct val="0"/>
              </a:spcBef>
            </a:pPr>
            <a:r>
              <a:rPr lang="tr-TR" altLang="tr-TR" dirty="0">
                <a:solidFill>
                  <a:srgbClr val="FF0000"/>
                </a:solidFill>
              </a:rPr>
              <a:t>BU TEST NERDE YAPILIYOR?</a:t>
            </a:r>
          </a:p>
          <a:p>
            <a:pPr algn="ctr">
              <a:spcBef>
                <a:spcPct val="0"/>
              </a:spcBef>
            </a:pPr>
            <a:r>
              <a:rPr lang="tr-TR" altLang="tr-TR" dirty="0">
                <a:solidFill>
                  <a:srgbClr val="FF0000"/>
                </a:solidFill>
              </a:rPr>
              <a:t>Avantajı </a:t>
            </a:r>
          </a:p>
        </p:txBody>
      </p:sp>
      <p:pic>
        <p:nvPicPr>
          <p:cNvPr id="5" name="Picture 4" descr="saÄlÄ±k bakanlÄ±ÄÄ±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945" y="2029332"/>
            <a:ext cx="790599" cy="703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2057869" y="2083763"/>
            <a:ext cx="3116294" cy="621102"/>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endParaRPr lang="tr-TR" sz="1050" dirty="0"/>
          </a:p>
          <a:p>
            <a:r>
              <a:rPr lang="tr-TR" sz="1050" dirty="0">
                <a:solidFill>
                  <a:schemeClr val="bg1"/>
                </a:solidFill>
              </a:rPr>
              <a:t>Yurtdışına numune transferinin engellenmesi</a:t>
            </a:r>
          </a:p>
        </p:txBody>
      </p:sp>
      <p:sp>
        <p:nvSpPr>
          <p:cNvPr id="7" name="Dikdörtgen 6"/>
          <p:cNvSpPr/>
          <p:nvPr/>
        </p:nvSpPr>
        <p:spPr>
          <a:xfrm>
            <a:off x="2037278" y="2871182"/>
            <a:ext cx="3274944" cy="621102"/>
          </a:xfrm>
          <a:prstGeom prst="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endParaRPr lang="tr-TR" sz="1350" dirty="0"/>
          </a:p>
          <a:p>
            <a:r>
              <a:rPr lang="tr-TR" sz="1350" dirty="0">
                <a:solidFill>
                  <a:schemeClr val="tx1"/>
                </a:solidFill>
              </a:rPr>
              <a:t>Özellerle anlaşma yapılması</a:t>
            </a:r>
          </a:p>
        </p:txBody>
      </p:sp>
      <p:sp>
        <p:nvSpPr>
          <p:cNvPr id="8" name="Dikdörtgen 7"/>
          <p:cNvSpPr/>
          <p:nvPr/>
        </p:nvSpPr>
        <p:spPr>
          <a:xfrm>
            <a:off x="1978544" y="3686171"/>
            <a:ext cx="3274944" cy="621102"/>
          </a:xfrm>
          <a:prstGeom prst="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r>
              <a:rPr lang="tr-TR" sz="1350" dirty="0">
                <a:solidFill>
                  <a:schemeClr val="tx1"/>
                </a:solidFill>
              </a:rPr>
              <a:t>Hastayı en yakın sağlık kuruluşuna yönlendirme</a:t>
            </a:r>
          </a:p>
        </p:txBody>
      </p:sp>
      <p:sp>
        <p:nvSpPr>
          <p:cNvPr id="9" name="Dikdörtgen 8"/>
          <p:cNvSpPr/>
          <p:nvPr/>
        </p:nvSpPr>
        <p:spPr>
          <a:xfrm>
            <a:off x="2084065" y="4442332"/>
            <a:ext cx="3169423" cy="621102"/>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r>
              <a:rPr lang="tr-TR" sz="1350" dirty="0">
                <a:solidFill>
                  <a:schemeClr val="tx1"/>
                </a:solidFill>
              </a:rPr>
              <a:t>En yakın laboratuvar seçme şansı</a:t>
            </a:r>
          </a:p>
          <a:p>
            <a:r>
              <a:rPr lang="tr-TR" sz="1350" dirty="0">
                <a:solidFill>
                  <a:schemeClr val="tx1"/>
                </a:solidFill>
              </a:rPr>
              <a:t>Ulaşım ve maliyet açısından hasta yakını memnuniyeti</a:t>
            </a:r>
          </a:p>
        </p:txBody>
      </p:sp>
      <p:sp>
        <p:nvSpPr>
          <p:cNvPr id="10" name="Dikdörtgen 9"/>
          <p:cNvSpPr/>
          <p:nvPr/>
        </p:nvSpPr>
        <p:spPr>
          <a:xfrm>
            <a:off x="2137194" y="5221541"/>
            <a:ext cx="3116294" cy="621102"/>
          </a:xfrm>
          <a:prstGeom prst="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r>
              <a:rPr lang="tr-TR" sz="1350" dirty="0">
                <a:solidFill>
                  <a:schemeClr val="tx1"/>
                </a:solidFill>
              </a:rPr>
              <a:t>Dış </a:t>
            </a:r>
            <a:r>
              <a:rPr lang="tr-TR" sz="1350" dirty="0" err="1">
                <a:solidFill>
                  <a:schemeClr val="tx1"/>
                </a:solidFill>
              </a:rPr>
              <a:t>lab</a:t>
            </a:r>
            <a:r>
              <a:rPr lang="tr-TR" sz="1350" dirty="0">
                <a:solidFill>
                  <a:schemeClr val="tx1"/>
                </a:solidFill>
              </a:rPr>
              <a:t>. hizmet alımının kamudan yapılması</a:t>
            </a:r>
          </a:p>
        </p:txBody>
      </p:sp>
      <p:pic>
        <p:nvPicPr>
          <p:cNvPr id="12294" name="Picture 6"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945" y="2830902"/>
            <a:ext cx="790599" cy="6741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EKİM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0429" y="3608893"/>
            <a:ext cx="790599" cy="75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Resim 3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7945" y="4439732"/>
            <a:ext cx="835889" cy="66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62989" y="5151994"/>
            <a:ext cx="790601" cy="70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ikdörtgen 16"/>
          <p:cNvSpPr/>
          <p:nvPr/>
        </p:nvSpPr>
        <p:spPr>
          <a:xfrm>
            <a:off x="1189164" y="3326814"/>
            <a:ext cx="685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50" dirty="0">
                <a:solidFill>
                  <a:srgbClr val="C00000"/>
                </a:solidFill>
              </a:rPr>
              <a:t>Hekim</a:t>
            </a:r>
          </a:p>
        </p:txBody>
      </p:sp>
      <p:sp>
        <p:nvSpPr>
          <p:cNvPr id="18" name="Dikdörtgen 17"/>
          <p:cNvSpPr/>
          <p:nvPr/>
        </p:nvSpPr>
        <p:spPr>
          <a:xfrm>
            <a:off x="1264347" y="4164329"/>
            <a:ext cx="685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50" dirty="0">
                <a:solidFill>
                  <a:srgbClr val="C00000"/>
                </a:solidFill>
              </a:rPr>
              <a:t>Hasta</a:t>
            </a:r>
          </a:p>
        </p:txBody>
      </p:sp>
      <p:sp>
        <p:nvSpPr>
          <p:cNvPr id="19" name="Dikdörtgen 18"/>
          <p:cNvSpPr/>
          <p:nvPr/>
        </p:nvSpPr>
        <p:spPr>
          <a:xfrm>
            <a:off x="1262990" y="5406742"/>
            <a:ext cx="685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50" dirty="0">
                <a:solidFill>
                  <a:srgbClr val="C00000"/>
                </a:solidFill>
              </a:rPr>
              <a:t>Yönetici</a:t>
            </a:r>
          </a:p>
        </p:txBody>
      </p:sp>
    </p:spTree>
    <p:extLst>
      <p:ext uri="{BB962C8B-B14F-4D97-AF65-F5344CB8AC3E}">
        <p14:creationId xmlns:p14="http://schemas.microsoft.com/office/powerpoint/2010/main" val="3700853488"/>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10149"/>
            <a:ext cx="8870870" cy="2465690"/>
          </a:xfrm>
        </p:spPr>
        <p:txBody>
          <a:bodyPr>
            <a:noAutofit/>
          </a:bodyPr>
          <a:lstStyle/>
          <a:p>
            <a:pPr marL="0" indent="0" algn="just">
              <a:lnSpc>
                <a:spcPct val="160000"/>
              </a:lnSpc>
              <a:buNone/>
            </a:pPr>
            <a:r>
              <a:rPr lang="tr-TR" sz="1200" b="1" dirty="0">
                <a:latin typeface="Arial" panose="020B0604020202020204" pitchFamily="34" charset="0"/>
                <a:cs typeface="Arial" panose="020B0604020202020204" pitchFamily="34" charset="0"/>
              </a:rPr>
              <a:t> Ülkemizde kamuda yapılmayan testler yurt dışına gönderildiğinde SGK tarafından ödemesi yapılmaktadır. Ancak kamuda yapılmayan bu testlerin birçoğu daha ucuz maliyetle özel sektörde yapılmaktadır. </a:t>
            </a:r>
          </a:p>
          <a:p>
            <a:pPr marL="0" indent="0" algn="just">
              <a:buNone/>
            </a:pPr>
            <a:r>
              <a:rPr lang="tr-TR" sz="1200" dirty="0">
                <a:latin typeface="Arial" panose="020B0604020202020204" pitchFamily="34" charset="0"/>
                <a:cs typeface="Arial" panose="020B0604020202020204" pitchFamily="34" charset="0"/>
              </a:rPr>
              <a:t>Örnek 1: GENDIA Laboratuvarı Avrupa’nın en ucuz genetik laboratuvarı olmasına rağmen fiyat farkı aşağıda belirtilmiştir.</a:t>
            </a:r>
          </a:p>
        </p:txBody>
      </p:sp>
      <p:graphicFrame>
        <p:nvGraphicFramePr>
          <p:cNvPr id="4" name="Nesne 3"/>
          <p:cNvGraphicFramePr>
            <a:graphicFrameLocks noChangeAspect="1"/>
          </p:cNvGraphicFramePr>
          <p:nvPr>
            <p:extLst/>
          </p:nvPr>
        </p:nvGraphicFramePr>
        <p:xfrm>
          <a:off x="251750" y="2855302"/>
          <a:ext cx="8029936" cy="2650631"/>
        </p:xfrm>
        <a:graphic>
          <a:graphicData uri="http://schemas.openxmlformats.org/presentationml/2006/ole">
            <mc:AlternateContent xmlns:mc="http://schemas.openxmlformats.org/markup-compatibility/2006">
              <mc:Choice xmlns:v="urn:schemas-microsoft-com:vml" Requires="v">
                <p:oleObj spid="_x0000_s1123" name="Çalışma Sayfası" r:id="rId3" imgW="7677123" imgH="3209930" progId="Excel.Sheet.12">
                  <p:embed/>
                </p:oleObj>
              </mc:Choice>
              <mc:Fallback>
                <p:oleObj name="Çalışma Sayfası" r:id="rId3" imgW="7677123" imgH="3209930" progId="Excel.Sheet.12">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50" y="2855302"/>
                        <a:ext cx="8029936" cy="26506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4"/>
          <p:cNvSpPr/>
          <p:nvPr/>
        </p:nvSpPr>
        <p:spPr>
          <a:xfrm>
            <a:off x="970804" y="1188613"/>
            <a:ext cx="9997754" cy="300082"/>
          </a:xfrm>
          <a:prstGeom prst="rect">
            <a:avLst/>
          </a:prstGeom>
        </p:spPr>
        <p:txBody>
          <a:bodyPr wrap="square">
            <a:spAutoFit/>
          </a:bodyPr>
          <a:lstStyle/>
          <a:p>
            <a:r>
              <a:rPr lang="tr-TR" sz="1350" b="1" dirty="0" err="1">
                <a:solidFill>
                  <a:srgbClr val="FF0000"/>
                </a:solidFill>
                <a:latin typeface="Arial" panose="020B0604020202020204" pitchFamily="34" charset="0"/>
                <a:cs typeface="Arial" panose="020B0604020202020204" pitchFamily="34" charset="0"/>
              </a:rPr>
              <a:t>SUTta</a:t>
            </a:r>
            <a:r>
              <a:rPr lang="tr-TR" sz="1350" b="1" dirty="0">
                <a:solidFill>
                  <a:srgbClr val="FF0000"/>
                </a:solidFill>
                <a:latin typeface="Arial" panose="020B0604020202020204" pitchFamily="34" charset="0"/>
                <a:cs typeface="Arial" panose="020B0604020202020204" pitchFamily="34" charset="0"/>
              </a:rPr>
              <a:t> Var Olan Yurtdışına Gönderilen Testlerin Daha Ucuza Ülkemizde Yapılması</a:t>
            </a:r>
          </a:p>
        </p:txBody>
      </p:sp>
      <p:sp>
        <p:nvSpPr>
          <p:cNvPr id="6" name="Dikdörtgen 5"/>
          <p:cNvSpPr/>
          <p:nvPr/>
        </p:nvSpPr>
        <p:spPr>
          <a:xfrm>
            <a:off x="103667" y="936994"/>
            <a:ext cx="8947297" cy="5039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375251788"/>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5309" y="1678615"/>
            <a:ext cx="2967839" cy="4322135"/>
          </a:xfrm>
          <a:prstGeom prst="rect">
            <a:avLst/>
          </a:prstGeom>
        </p:spPr>
      </p:pic>
      <p:sp>
        <p:nvSpPr>
          <p:cNvPr id="5" name="Dikdörtgen 4"/>
          <p:cNvSpPr/>
          <p:nvPr/>
        </p:nvSpPr>
        <p:spPr>
          <a:xfrm>
            <a:off x="103667" y="936994"/>
            <a:ext cx="8947297" cy="5039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6" name="Başlık 1"/>
          <p:cNvSpPr txBox="1">
            <a:spLocks/>
          </p:cNvSpPr>
          <p:nvPr/>
        </p:nvSpPr>
        <p:spPr>
          <a:xfrm>
            <a:off x="1390552" y="1064993"/>
            <a:ext cx="6373526" cy="48562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1500" b="1" u="sng" dirty="0">
                <a:solidFill>
                  <a:srgbClr val="C00000"/>
                </a:solidFill>
                <a:cs typeface="Arial" panose="020B0604020202020204" pitchFamily="34" charset="0"/>
              </a:rPr>
              <a:t>BU TEST NERDE YAPILIYOR?</a:t>
            </a:r>
            <a:br>
              <a:rPr lang="tr-TR" altLang="tr-TR" sz="1500" b="1" u="sng" dirty="0">
                <a:solidFill>
                  <a:srgbClr val="C00000"/>
                </a:solidFill>
                <a:cs typeface="Arial" panose="020B0604020202020204" pitchFamily="34" charset="0"/>
              </a:rPr>
            </a:br>
            <a:r>
              <a:rPr lang="tr-TR" altLang="tr-TR" sz="1500" b="1" dirty="0">
                <a:solidFill>
                  <a:srgbClr val="C00000"/>
                </a:solidFill>
                <a:cs typeface="Arial" panose="020B0604020202020204" pitchFamily="34" charset="0"/>
              </a:rPr>
              <a:t>SİSTEMİ AÇILDI</a:t>
            </a:r>
          </a:p>
        </p:txBody>
      </p:sp>
      <p:pic>
        <p:nvPicPr>
          <p:cNvPr id="8" name="Resim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7990" y="1678614"/>
            <a:ext cx="5758131" cy="422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4873422" y="3645426"/>
            <a:ext cx="702469" cy="216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
        <p:nvSpPr>
          <p:cNvPr id="10" name="Oval 9"/>
          <p:cNvSpPr/>
          <p:nvPr/>
        </p:nvSpPr>
        <p:spPr>
          <a:xfrm>
            <a:off x="6335598" y="3660612"/>
            <a:ext cx="702469" cy="216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
        <p:nvSpPr>
          <p:cNvPr id="11" name="Oval 10"/>
          <p:cNvSpPr/>
          <p:nvPr/>
        </p:nvSpPr>
        <p:spPr>
          <a:xfrm>
            <a:off x="7033326" y="3646032"/>
            <a:ext cx="1008650" cy="216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
        <p:nvSpPr>
          <p:cNvPr id="12" name="Oval 11"/>
          <p:cNvSpPr/>
          <p:nvPr/>
        </p:nvSpPr>
        <p:spPr>
          <a:xfrm>
            <a:off x="8067710" y="3656409"/>
            <a:ext cx="702469" cy="216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
        <p:nvSpPr>
          <p:cNvPr id="13" name="Oval 12"/>
          <p:cNvSpPr/>
          <p:nvPr/>
        </p:nvSpPr>
        <p:spPr>
          <a:xfrm>
            <a:off x="6330857" y="4207377"/>
            <a:ext cx="702469" cy="216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
        <p:nvSpPr>
          <p:cNvPr id="14" name="Oval 13"/>
          <p:cNvSpPr/>
          <p:nvPr/>
        </p:nvSpPr>
        <p:spPr>
          <a:xfrm>
            <a:off x="3411247" y="3656410"/>
            <a:ext cx="702469" cy="216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
        <p:nvSpPr>
          <p:cNvPr id="15" name="Oval 14"/>
          <p:cNvSpPr/>
          <p:nvPr/>
        </p:nvSpPr>
        <p:spPr>
          <a:xfrm>
            <a:off x="6329775" y="5165691"/>
            <a:ext cx="702469" cy="216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
        <p:nvSpPr>
          <p:cNvPr id="16" name="Oval 15"/>
          <p:cNvSpPr/>
          <p:nvPr/>
        </p:nvSpPr>
        <p:spPr>
          <a:xfrm>
            <a:off x="7038066" y="4079378"/>
            <a:ext cx="1029644" cy="212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
        <p:nvSpPr>
          <p:cNvPr id="17" name="Oval 16"/>
          <p:cNvSpPr/>
          <p:nvPr/>
        </p:nvSpPr>
        <p:spPr>
          <a:xfrm>
            <a:off x="7112345" y="5715595"/>
            <a:ext cx="955365" cy="216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
        <p:nvSpPr>
          <p:cNvPr id="18" name="Oval 17"/>
          <p:cNvSpPr/>
          <p:nvPr/>
        </p:nvSpPr>
        <p:spPr>
          <a:xfrm>
            <a:off x="5224656" y="2354713"/>
            <a:ext cx="1956835" cy="216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p>
        </p:txBody>
      </p:sp>
    </p:spTree>
    <p:extLst>
      <p:ext uri="{BB962C8B-B14F-4D97-AF65-F5344CB8AC3E}">
        <p14:creationId xmlns:p14="http://schemas.microsoft.com/office/powerpoint/2010/main" val="1305328620"/>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5DFF-12B2-42D2-BC6D-F9C7FC2E25CC}"/>
              </a:ext>
            </a:extLst>
          </p:cNvPr>
          <p:cNvSpPr>
            <a:spLocks noGrp="1"/>
          </p:cNvSpPr>
          <p:nvPr>
            <p:ph type="title"/>
          </p:nvPr>
        </p:nvSpPr>
        <p:spPr/>
        <p:txBody>
          <a:bodyPr/>
          <a:lstStyle/>
          <a:p>
            <a:r>
              <a:rPr lang="tr-TR" b="1" dirty="0"/>
              <a:t>4.KONSÜLTASYON İSTEM PROSEDÜRÜ </a:t>
            </a:r>
          </a:p>
        </p:txBody>
      </p:sp>
      <p:sp>
        <p:nvSpPr>
          <p:cNvPr id="4" name="Text Placeholder 3">
            <a:extLst>
              <a:ext uri="{FF2B5EF4-FFF2-40B4-BE49-F238E27FC236}">
                <a16:creationId xmlns:a16="http://schemas.microsoft.com/office/drawing/2014/main" id="{0CE56A5D-6FC5-4106-A03A-BD308DAC4B26}"/>
              </a:ext>
            </a:extLst>
          </p:cNvPr>
          <p:cNvSpPr>
            <a:spLocks noGrp="1"/>
          </p:cNvSpPr>
          <p:nvPr>
            <p:ph type="body" idx="1"/>
          </p:nvPr>
        </p:nvSpPr>
        <p:spPr/>
        <p:txBody>
          <a:bodyPr/>
          <a:lstStyle/>
          <a:p>
            <a:r>
              <a:rPr lang="tr-TR" dirty="0"/>
              <a:t>Aktif olarak kullanılmıyor</a:t>
            </a:r>
          </a:p>
        </p:txBody>
      </p:sp>
    </p:spTree>
    <p:extLst>
      <p:ext uri="{BB962C8B-B14F-4D97-AF65-F5344CB8AC3E}">
        <p14:creationId xmlns:p14="http://schemas.microsoft.com/office/powerpoint/2010/main" val="2322846621"/>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van 1"/>
          <p:cNvSpPr>
            <a:spLocks noGrp="1"/>
          </p:cNvSpPr>
          <p:nvPr>
            <p:ph type="title"/>
          </p:nvPr>
        </p:nvSpPr>
        <p:spPr>
          <a:xfrm>
            <a:off x="2600325" y="1465691"/>
            <a:ext cx="5257800" cy="475059"/>
          </a:xfrm>
        </p:spPr>
        <p:txBody>
          <a:bodyPr>
            <a:normAutofit/>
          </a:bodyPr>
          <a:lstStyle/>
          <a:p>
            <a:r>
              <a:rPr lang="tr-TR" sz="2100" b="1" u="sng" dirty="0">
                <a:solidFill>
                  <a:srgbClr val="FF0000"/>
                </a:solidFill>
              </a:rPr>
              <a:t>KONSÜLTASYON  SİSTEMİ  </a:t>
            </a:r>
            <a:r>
              <a:rPr lang="tr-TR" sz="2100" b="1" dirty="0">
                <a:solidFill>
                  <a:srgbClr val="FF0000"/>
                </a:solidFill>
              </a:rPr>
              <a:t>BAŞLATILDI</a:t>
            </a:r>
          </a:p>
        </p:txBody>
      </p:sp>
      <p:pic>
        <p:nvPicPr>
          <p:cNvPr id="9219" name="Picture 2" descr="powerpoint templates 2017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18" r="30693" b="24651"/>
          <a:stretch>
            <a:fillRect/>
          </a:stretch>
        </p:blipFill>
        <p:spPr>
          <a:xfrm>
            <a:off x="1796231" y="2856401"/>
            <a:ext cx="5400675" cy="2484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Dikdörtgen 8"/>
          <p:cNvSpPr/>
          <p:nvPr/>
        </p:nvSpPr>
        <p:spPr>
          <a:xfrm>
            <a:off x="2400300" y="3706638"/>
            <a:ext cx="1026319" cy="1516135"/>
          </a:xfrm>
          <a:prstGeom prst="rect">
            <a:avLst/>
          </a:prstGeom>
          <a:solidFill>
            <a:srgbClr val="FF5050"/>
          </a:solidFill>
        </p:spPr>
        <p:style>
          <a:lnRef idx="1">
            <a:schemeClr val="accent5"/>
          </a:lnRef>
          <a:fillRef idx="2">
            <a:schemeClr val="accent5"/>
          </a:fillRef>
          <a:effectRef idx="1">
            <a:schemeClr val="accent5"/>
          </a:effectRef>
          <a:fontRef idx="minor">
            <a:schemeClr val="dk1"/>
          </a:fontRef>
        </p:style>
        <p:txBody>
          <a:bodyPr lIns="51435" tIns="25718" rIns="51435" bIns="25718" anchor="ctr"/>
          <a:lstStyle/>
          <a:p>
            <a:pPr algn="ctr">
              <a:defRPr/>
            </a:pPr>
            <a:r>
              <a:rPr lang="tr-TR" sz="1350" b="1" dirty="0" err="1"/>
              <a:t>Klinisyen</a:t>
            </a:r>
            <a:r>
              <a:rPr lang="tr-TR" sz="1350" b="1" dirty="0"/>
              <a:t>/</a:t>
            </a:r>
          </a:p>
          <a:p>
            <a:pPr algn="ctr">
              <a:defRPr/>
            </a:pPr>
            <a:r>
              <a:rPr lang="tr-TR" sz="1350" b="1" dirty="0"/>
              <a:t>Laboratuvar Uzmanı</a:t>
            </a:r>
          </a:p>
        </p:txBody>
      </p:sp>
      <p:sp>
        <p:nvSpPr>
          <p:cNvPr id="10" name="Dikdörtgen 9"/>
          <p:cNvSpPr/>
          <p:nvPr/>
        </p:nvSpPr>
        <p:spPr>
          <a:xfrm>
            <a:off x="4064155" y="3706638"/>
            <a:ext cx="1026319" cy="1516135"/>
          </a:xfrm>
          <a:prstGeom prst="rect">
            <a:avLst/>
          </a:prstGeom>
          <a:solidFill>
            <a:srgbClr val="92D050"/>
          </a:solidFill>
          <a:ln>
            <a:solidFill>
              <a:schemeClr val="accent3">
                <a:lumMod val="40000"/>
                <a:lumOff val="60000"/>
              </a:schemeClr>
            </a:solidFill>
          </a:ln>
        </p:spPr>
        <p:style>
          <a:lnRef idx="1">
            <a:schemeClr val="accent6"/>
          </a:lnRef>
          <a:fillRef idx="2">
            <a:schemeClr val="accent6"/>
          </a:fillRef>
          <a:effectRef idx="1">
            <a:schemeClr val="accent6"/>
          </a:effectRef>
          <a:fontRef idx="minor">
            <a:schemeClr val="dk1"/>
          </a:fontRef>
        </p:style>
        <p:txBody>
          <a:bodyPr lIns="51435" tIns="25718" rIns="51435" bIns="25718" anchor="ctr"/>
          <a:lstStyle/>
          <a:p>
            <a:pPr algn="ctr">
              <a:defRPr/>
            </a:pPr>
            <a:r>
              <a:rPr lang="tr-TR" sz="1350" b="1" dirty="0"/>
              <a:t>Laboratuvar Uzmanı/ </a:t>
            </a:r>
            <a:r>
              <a:rPr lang="tr-TR" sz="1350" b="1" dirty="0" err="1"/>
              <a:t>Klinisyen</a:t>
            </a:r>
            <a:endParaRPr lang="tr-TR" sz="1350" b="1" dirty="0"/>
          </a:p>
        </p:txBody>
      </p:sp>
      <p:sp>
        <p:nvSpPr>
          <p:cNvPr id="11" name="Dikdörtgen 10"/>
          <p:cNvSpPr/>
          <p:nvPr/>
        </p:nvSpPr>
        <p:spPr>
          <a:xfrm>
            <a:off x="5811488" y="3706638"/>
            <a:ext cx="971550" cy="1516135"/>
          </a:xfrm>
          <a:prstGeom prst="rect">
            <a:avLst/>
          </a:prstGeom>
          <a:solidFill>
            <a:srgbClr val="2BDDF5"/>
          </a:solidFill>
        </p:spPr>
        <p:style>
          <a:lnRef idx="1">
            <a:schemeClr val="accent5"/>
          </a:lnRef>
          <a:fillRef idx="2">
            <a:schemeClr val="accent5"/>
          </a:fillRef>
          <a:effectRef idx="1">
            <a:schemeClr val="accent5"/>
          </a:effectRef>
          <a:fontRef idx="minor">
            <a:schemeClr val="dk1"/>
          </a:fontRef>
        </p:style>
        <p:txBody>
          <a:bodyPr lIns="51435" tIns="25718" rIns="51435" bIns="25718" anchor="ctr"/>
          <a:lstStyle/>
          <a:p>
            <a:pPr algn="ctr">
              <a:defRPr/>
            </a:pPr>
            <a:r>
              <a:rPr lang="tr-TR" sz="1200" b="1" dirty="0"/>
              <a:t>Laboratuvar Uzmanları Arasında</a:t>
            </a:r>
          </a:p>
        </p:txBody>
      </p:sp>
      <p:sp>
        <p:nvSpPr>
          <p:cNvPr id="12" name="Dikdörtgen 11"/>
          <p:cNvSpPr/>
          <p:nvPr/>
        </p:nvSpPr>
        <p:spPr>
          <a:xfrm>
            <a:off x="103667" y="936994"/>
            <a:ext cx="8947297" cy="5039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pic>
        <p:nvPicPr>
          <p:cNvPr id="13" name="Picture 8"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370366" y="1184481"/>
            <a:ext cx="2029934" cy="1356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6" descr="Ã¶fkeli telefon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3424" y="1053919"/>
            <a:ext cx="1949402" cy="1298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868079"/>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144" t="22955" b="8995"/>
          <a:stretch/>
        </p:blipFill>
        <p:spPr bwMode="auto">
          <a:xfrm>
            <a:off x="-13164" y="857250"/>
            <a:ext cx="9157164" cy="5085272"/>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319842" y="1167801"/>
            <a:ext cx="1856835" cy="1268083"/>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accent5">
                    <a:lumMod val="50000"/>
                  </a:schemeClr>
                </a:solidFill>
              </a:rPr>
              <a:t>HBYS/LBYS</a:t>
            </a:r>
          </a:p>
          <a:p>
            <a:pPr algn="ctr"/>
            <a:r>
              <a:rPr lang="tr-TR" sz="1200" dirty="0">
                <a:solidFill>
                  <a:schemeClr val="accent5">
                    <a:lumMod val="50000"/>
                  </a:schemeClr>
                </a:solidFill>
              </a:rPr>
              <a:t>KONSÜLTASYON BUTONU</a:t>
            </a:r>
          </a:p>
        </p:txBody>
      </p:sp>
      <p:sp>
        <p:nvSpPr>
          <p:cNvPr id="7" name="Dikdörtgen 6"/>
          <p:cNvSpPr/>
          <p:nvPr/>
        </p:nvSpPr>
        <p:spPr>
          <a:xfrm>
            <a:off x="4011284" y="1139227"/>
            <a:ext cx="1947412" cy="132523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solidFill>
                  <a:schemeClr val="accent2">
                    <a:lumMod val="50000"/>
                  </a:schemeClr>
                </a:solidFill>
              </a:rPr>
              <a:t>TIBBİ LABORATUVAR DALLARI (B, M, P, DTL)</a:t>
            </a:r>
          </a:p>
        </p:txBody>
      </p:sp>
      <p:sp>
        <p:nvSpPr>
          <p:cNvPr id="8" name="Dikdörtgen 7"/>
          <p:cNvSpPr/>
          <p:nvPr/>
        </p:nvSpPr>
        <p:spPr>
          <a:xfrm>
            <a:off x="6728605" y="1167801"/>
            <a:ext cx="1947413" cy="126808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chemeClr val="accent2">
                    <a:lumMod val="75000"/>
                  </a:schemeClr>
                </a:solidFill>
              </a:rPr>
              <a:t>TIBBİ LABORATUVAR UZMANI /</a:t>
            </a:r>
          </a:p>
          <a:p>
            <a:pPr algn="ctr"/>
            <a:r>
              <a:rPr lang="tr-TR" sz="900" dirty="0">
                <a:solidFill>
                  <a:schemeClr val="accent2">
                    <a:lumMod val="75000"/>
                  </a:schemeClr>
                </a:solidFill>
              </a:rPr>
              <a:t>OTOMATİK OLARAK DA TIBBİ LABORATUVAR ALT BİRİM SORUMLUSU SEÇİLİR</a:t>
            </a:r>
          </a:p>
        </p:txBody>
      </p:sp>
      <p:sp>
        <p:nvSpPr>
          <p:cNvPr id="9" name="Dikdörtgen 8"/>
          <p:cNvSpPr/>
          <p:nvPr/>
        </p:nvSpPr>
        <p:spPr>
          <a:xfrm>
            <a:off x="1319842" y="2903867"/>
            <a:ext cx="1856834" cy="1214168"/>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accent6">
                    <a:lumMod val="75000"/>
                  </a:schemeClr>
                </a:solidFill>
              </a:rPr>
              <a:t>EKRANA SESLİ/GÖRSEL UYARI GELİR</a:t>
            </a:r>
          </a:p>
        </p:txBody>
      </p:sp>
      <p:sp>
        <p:nvSpPr>
          <p:cNvPr id="10" name="Dikdörtgen 9"/>
          <p:cNvSpPr/>
          <p:nvPr/>
        </p:nvSpPr>
        <p:spPr>
          <a:xfrm>
            <a:off x="4028537" y="2903867"/>
            <a:ext cx="1912905" cy="1214168"/>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solidFill>
                  <a:schemeClr val="accent6">
                    <a:lumMod val="50000"/>
                  </a:schemeClr>
                </a:solidFill>
              </a:rPr>
              <a:t>KONSÜLTASYON KABUL</a:t>
            </a:r>
          </a:p>
          <a:p>
            <a:pPr algn="ctr"/>
            <a:r>
              <a:rPr lang="tr-TR" sz="1350" dirty="0">
                <a:solidFill>
                  <a:schemeClr val="accent6">
                    <a:lumMod val="50000"/>
                  </a:schemeClr>
                </a:solidFill>
              </a:rPr>
              <a:t>(48 Saat) </a:t>
            </a:r>
          </a:p>
        </p:txBody>
      </p:sp>
      <p:sp>
        <p:nvSpPr>
          <p:cNvPr id="11" name="Dikdörtgen 10"/>
          <p:cNvSpPr/>
          <p:nvPr/>
        </p:nvSpPr>
        <p:spPr>
          <a:xfrm>
            <a:off x="6728605" y="2903867"/>
            <a:ext cx="1912905" cy="1214168"/>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solidFill>
                  <a:schemeClr val="accent5">
                    <a:lumMod val="75000"/>
                  </a:schemeClr>
                </a:solidFill>
              </a:rPr>
              <a:t>KONSÜLTASYON CEVAP </a:t>
            </a:r>
          </a:p>
          <a:p>
            <a:pPr algn="ctr"/>
            <a:r>
              <a:rPr lang="tr-TR" sz="1350" dirty="0">
                <a:solidFill>
                  <a:schemeClr val="accent5">
                    <a:lumMod val="75000"/>
                  </a:schemeClr>
                </a:solidFill>
              </a:rPr>
              <a:t>(72 Saat)</a:t>
            </a:r>
          </a:p>
        </p:txBody>
      </p:sp>
      <p:sp>
        <p:nvSpPr>
          <p:cNvPr id="12" name="Dikdörtgen 11"/>
          <p:cNvSpPr/>
          <p:nvPr/>
        </p:nvSpPr>
        <p:spPr>
          <a:xfrm>
            <a:off x="1263772" y="4514850"/>
            <a:ext cx="1912904" cy="1291807"/>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1050" dirty="0">
                <a:solidFill>
                  <a:schemeClr val="tx1"/>
                </a:solidFill>
              </a:rPr>
              <a:t>TIBBİ LABORATUVAR UZMANI TARAFINDAN CEVAP VERİLEREK KLİNİSYENE GÖNDERİLİR</a:t>
            </a:r>
          </a:p>
        </p:txBody>
      </p:sp>
      <p:sp>
        <p:nvSpPr>
          <p:cNvPr id="13" name="Dikdörtgen 12"/>
          <p:cNvSpPr/>
          <p:nvPr/>
        </p:nvSpPr>
        <p:spPr>
          <a:xfrm>
            <a:off x="4045792" y="4534258"/>
            <a:ext cx="1912904" cy="1272398"/>
          </a:xfrm>
          <a:prstGeom prst="rect">
            <a:avLst/>
          </a:prstGeom>
          <a:solidFill>
            <a:schemeClr val="bg1"/>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030A0"/>
                </a:solidFill>
              </a:rPr>
              <a:t>KLİNİSYEN EKRANINA SESLİ/GÖRSEL UYARI GELİR</a:t>
            </a:r>
          </a:p>
        </p:txBody>
      </p:sp>
      <p:sp>
        <p:nvSpPr>
          <p:cNvPr id="14" name="Dikdörtgen 13"/>
          <p:cNvSpPr/>
          <p:nvPr/>
        </p:nvSpPr>
        <p:spPr>
          <a:xfrm>
            <a:off x="6728605" y="4534258"/>
            <a:ext cx="1880556" cy="1272398"/>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chemeClr val="accent6">
                    <a:lumMod val="50000"/>
                  </a:schemeClr>
                </a:solidFill>
              </a:rPr>
              <a:t>SORUMLULUK (TIBBİ LABORATUVAR BİRİM SORUMLUSU VE İLGİLİ TIBBİ LABORATUVAR UZMANI)</a:t>
            </a:r>
          </a:p>
        </p:txBody>
      </p:sp>
      <p:sp>
        <p:nvSpPr>
          <p:cNvPr id="15" name="Dikdörtgen 14"/>
          <p:cNvSpPr/>
          <p:nvPr/>
        </p:nvSpPr>
        <p:spPr>
          <a:xfrm>
            <a:off x="1500997" y="891756"/>
            <a:ext cx="5906938" cy="241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solidFill>
                  <a:srgbClr val="FF0000"/>
                </a:solidFill>
              </a:rPr>
              <a:t>KLİNİSYEN-LABORATUVAR UZMANI</a:t>
            </a:r>
          </a:p>
        </p:txBody>
      </p:sp>
    </p:spTree>
    <p:extLst>
      <p:ext uri="{BB962C8B-B14F-4D97-AF65-F5344CB8AC3E}">
        <p14:creationId xmlns:p14="http://schemas.microsoft.com/office/powerpoint/2010/main" val="457873525"/>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8707-8F06-4403-AEB6-45ADBEBA6BB1}"/>
              </a:ext>
            </a:extLst>
          </p:cNvPr>
          <p:cNvSpPr>
            <a:spLocks noGrp="1"/>
          </p:cNvSpPr>
          <p:nvPr>
            <p:ph type="title"/>
          </p:nvPr>
        </p:nvSpPr>
        <p:spPr/>
        <p:txBody>
          <a:bodyPr/>
          <a:lstStyle/>
          <a:p>
            <a:r>
              <a:rPr lang="tr-TR" b="1" dirty="0"/>
              <a:t>5.SONUÇ RAPORLARININ STANDARDİZASYONU</a:t>
            </a:r>
          </a:p>
        </p:txBody>
      </p:sp>
      <p:sp>
        <p:nvSpPr>
          <p:cNvPr id="3" name="Text Placeholder 2">
            <a:extLst>
              <a:ext uri="{FF2B5EF4-FFF2-40B4-BE49-F238E27FC236}">
                <a16:creationId xmlns:a16="http://schemas.microsoft.com/office/drawing/2014/main" id="{AD0F0BAC-0025-4761-8E99-9F67653B8330}"/>
              </a:ext>
            </a:extLst>
          </p:cNvPr>
          <p:cNvSpPr>
            <a:spLocks noGrp="1"/>
          </p:cNvSpPr>
          <p:nvPr>
            <p:ph type="body" idx="1"/>
          </p:nvPr>
        </p:nvSpPr>
        <p:spPr/>
        <p:txBody>
          <a:bodyPr/>
          <a:lstStyle/>
          <a:p>
            <a:r>
              <a:rPr lang="tr-TR" dirty="0"/>
              <a:t>Geliştirilmeye ihtiyacı var</a:t>
            </a:r>
          </a:p>
        </p:txBody>
      </p:sp>
    </p:spTree>
    <p:extLst>
      <p:ext uri="{BB962C8B-B14F-4D97-AF65-F5344CB8AC3E}">
        <p14:creationId xmlns:p14="http://schemas.microsoft.com/office/powerpoint/2010/main" val="2099450524"/>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33588" y="998935"/>
            <a:ext cx="5562600"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tr-TR" sz="2100" b="1" u="sng" dirty="0">
                <a:solidFill>
                  <a:srgbClr val="FF0000"/>
                </a:solidFill>
              </a:rPr>
              <a:t>Sonuç Raporlarının Standardizasyonu </a:t>
            </a:r>
            <a:r>
              <a:rPr lang="tr-TR" sz="2100" b="1" dirty="0">
                <a:solidFill>
                  <a:srgbClr val="FF0000"/>
                </a:solidFill>
              </a:rPr>
              <a:t>Başlamıştır</a:t>
            </a:r>
          </a:p>
        </p:txBody>
      </p:sp>
      <p:sp>
        <p:nvSpPr>
          <p:cNvPr id="6" name="Metin kutusu 5"/>
          <p:cNvSpPr txBox="1"/>
          <p:nvPr/>
        </p:nvSpPr>
        <p:spPr>
          <a:xfrm>
            <a:off x="3943612" y="4885608"/>
            <a:ext cx="4476489" cy="507831"/>
          </a:xfrm>
          <a:prstGeom prst="rect">
            <a:avLst/>
          </a:prstGeom>
          <a:noFill/>
          <a:ln>
            <a:solidFill>
              <a:schemeClr val="accent6">
                <a:lumMod val="75000"/>
              </a:schemeClr>
            </a:solidFill>
          </a:ln>
        </p:spPr>
        <p:txBody>
          <a:bodyPr wrap="square">
            <a:spAutoFit/>
          </a:bodyPr>
          <a:lstStyle/>
          <a:p>
            <a:pPr>
              <a:defRPr/>
            </a:pPr>
            <a:r>
              <a:rPr lang="tr-TR" sz="1350" b="1" dirty="0"/>
              <a:t>Standart raporlama ile hekimlerin daha hızlı ve doğru şekilde raporları yorumlamasını sağlamak.</a:t>
            </a:r>
          </a:p>
        </p:txBody>
      </p:sp>
      <p:sp>
        <p:nvSpPr>
          <p:cNvPr id="7" name="Bulut 6"/>
          <p:cNvSpPr/>
          <p:nvPr/>
        </p:nvSpPr>
        <p:spPr>
          <a:xfrm>
            <a:off x="1837396" y="1565740"/>
            <a:ext cx="2106215" cy="1134665"/>
          </a:xfrm>
          <a:prstGeom prst="cloud">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350" b="1" dirty="0"/>
              <a:t>Bu nasıl bir rapor? Hiç bir şey anlamadım!</a:t>
            </a:r>
          </a:p>
        </p:txBody>
      </p:sp>
      <p:pic>
        <p:nvPicPr>
          <p:cNvPr id="11270" name="Resim 3"/>
          <p:cNvPicPr>
            <a:picLocks noChangeAspect="1"/>
          </p:cNvPicPr>
          <p:nvPr/>
        </p:nvPicPr>
        <p:blipFill>
          <a:blip r:embed="rId2">
            <a:extLst>
              <a:ext uri="{28A0092B-C50C-407E-A947-70E740481C1C}">
                <a14:useLocalDpi xmlns:a14="http://schemas.microsoft.com/office/drawing/2010/main" val="0"/>
              </a:ext>
            </a:extLst>
          </a:blip>
          <a:srcRect b="28905"/>
          <a:stretch>
            <a:fillRect/>
          </a:stretch>
        </p:blipFill>
        <p:spPr bwMode="auto">
          <a:xfrm>
            <a:off x="7194720" y="1770147"/>
            <a:ext cx="1751526" cy="2554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71" name="Resim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556" y="1877242"/>
            <a:ext cx="2787220" cy="2551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2" descr="ÅaÅkÄ±n doktor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2" y="2798605"/>
            <a:ext cx="3283744" cy="3202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Oval 2"/>
          <p:cNvSpPr/>
          <p:nvPr/>
        </p:nvSpPr>
        <p:spPr>
          <a:xfrm>
            <a:off x="1505438" y="2341647"/>
            <a:ext cx="200025" cy="2205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4" name="Oval 13"/>
          <p:cNvSpPr/>
          <p:nvPr/>
        </p:nvSpPr>
        <p:spPr>
          <a:xfrm>
            <a:off x="1313259" y="2660425"/>
            <a:ext cx="200025" cy="2205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5" name="Oval 14"/>
          <p:cNvSpPr/>
          <p:nvPr/>
        </p:nvSpPr>
        <p:spPr>
          <a:xfrm>
            <a:off x="1526511" y="3042817"/>
            <a:ext cx="200025" cy="22057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684518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BB0A-6A77-494C-BB8B-7453820F68A6}"/>
              </a:ext>
            </a:extLst>
          </p:cNvPr>
          <p:cNvSpPr>
            <a:spLocks noGrp="1"/>
          </p:cNvSpPr>
          <p:nvPr>
            <p:ph type="title"/>
          </p:nvPr>
        </p:nvSpPr>
        <p:spPr/>
        <p:txBody>
          <a:bodyPr>
            <a:normAutofit fontScale="90000"/>
          </a:bodyPr>
          <a:lstStyle/>
          <a:p>
            <a:r>
              <a:rPr lang="tr-TR" dirty="0"/>
              <a:t>Yedi prosedür başlığı oluşturulmuş;</a:t>
            </a:r>
          </a:p>
        </p:txBody>
      </p:sp>
      <p:sp>
        <p:nvSpPr>
          <p:cNvPr id="3" name="2 İçerik Yer Tutucusu"/>
          <p:cNvSpPr>
            <a:spLocks noGrp="1"/>
          </p:cNvSpPr>
          <p:nvPr>
            <p:ph idx="1"/>
          </p:nvPr>
        </p:nvSpPr>
        <p:spPr/>
        <p:txBody>
          <a:bodyPr>
            <a:normAutofit fontScale="85000" lnSpcReduction="10000"/>
          </a:bodyPr>
          <a:lstStyle/>
          <a:p>
            <a:pPr>
              <a:lnSpc>
                <a:spcPct val="150000"/>
              </a:lnSpc>
            </a:pPr>
            <a:r>
              <a:rPr lang="tr-TR" dirty="0"/>
              <a:t>1-</a:t>
            </a:r>
            <a:r>
              <a:rPr lang="tr-TR" dirty="0">
                <a:solidFill>
                  <a:srgbClr val="FF0000"/>
                </a:solidFill>
              </a:rPr>
              <a:t> Akılcı Test İstem Prosedürü</a:t>
            </a:r>
            <a:endParaRPr lang="tr-TR" dirty="0"/>
          </a:p>
          <a:p>
            <a:pPr>
              <a:lnSpc>
                <a:spcPct val="150000"/>
              </a:lnSpc>
            </a:pPr>
            <a:r>
              <a:rPr lang="tr-TR" dirty="0"/>
              <a:t>2-</a:t>
            </a:r>
            <a:r>
              <a:rPr lang="tr-TR" dirty="0">
                <a:solidFill>
                  <a:srgbClr val="FF0000"/>
                </a:solidFill>
              </a:rPr>
              <a:t> Refleks ve Reflektif Test Uygulamaları</a:t>
            </a:r>
            <a:endParaRPr lang="tr-TR" dirty="0"/>
          </a:p>
          <a:p>
            <a:pPr>
              <a:lnSpc>
                <a:spcPct val="150000"/>
              </a:lnSpc>
            </a:pPr>
            <a:r>
              <a:rPr lang="tr-TR" dirty="0"/>
              <a:t>3-</a:t>
            </a:r>
            <a:r>
              <a:rPr lang="tr-TR" dirty="0">
                <a:solidFill>
                  <a:srgbClr val="FF0000"/>
                </a:solidFill>
              </a:rPr>
              <a:t>Bu Test Nerede Yapılıyor Sistemi</a:t>
            </a:r>
            <a:endParaRPr lang="tr-TR" dirty="0"/>
          </a:p>
          <a:p>
            <a:pPr>
              <a:lnSpc>
                <a:spcPct val="150000"/>
              </a:lnSpc>
            </a:pPr>
            <a:r>
              <a:rPr lang="tr-TR" dirty="0"/>
              <a:t>4-</a:t>
            </a:r>
            <a:r>
              <a:rPr lang="tr-TR" dirty="0">
                <a:solidFill>
                  <a:srgbClr val="FF0000"/>
                </a:solidFill>
              </a:rPr>
              <a:t> Konsültasyon İstem Prosedürü</a:t>
            </a:r>
            <a:endParaRPr lang="tr-TR" dirty="0"/>
          </a:p>
          <a:p>
            <a:pPr>
              <a:lnSpc>
                <a:spcPct val="150000"/>
              </a:lnSpc>
            </a:pPr>
            <a:r>
              <a:rPr lang="tr-TR" dirty="0"/>
              <a:t>5-</a:t>
            </a:r>
            <a:r>
              <a:rPr lang="tr-TR" dirty="0">
                <a:solidFill>
                  <a:srgbClr val="FF0000"/>
                </a:solidFill>
              </a:rPr>
              <a:t> Tıbbi </a:t>
            </a:r>
            <a:r>
              <a:rPr lang="tr-TR" dirty="0" err="1">
                <a:solidFill>
                  <a:srgbClr val="FF0000"/>
                </a:solidFill>
              </a:rPr>
              <a:t>Laboratuvar</a:t>
            </a:r>
            <a:r>
              <a:rPr lang="tr-TR" dirty="0">
                <a:solidFill>
                  <a:srgbClr val="FF0000"/>
                </a:solidFill>
              </a:rPr>
              <a:t> Tetkik Sonuç Raporu Standardizasyonu</a:t>
            </a:r>
            <a:endParaRPr lang="tr-TR" dirty="0"/>
          </a:p>
          <a:p>
            <a:pPr>
              <a:lnSpc>
                <a:spcPct val="150000"/>
              </a:lnSpc>
            </a:pPr>
            <a:r>
              <a:rPr lang="tr-TR" dirty="0"/>
              <a:t>6-</a:t>
            </a:r>
            <a:r>
              <a:rPr lang="tr-TR" dirty="0">
                <a:solidFill>
                  <a:srgbClr val="FF0000"/>
                </a:solidFill>
              </a:rPr>
              <a:t> Karar Sınırı, Kritik Değer ve Ölçüm Birimlerinin </a:t>
            </a:r>
            <a:r>
              <a:rPr lang="tr-TR" dirty="0" err="1">
                <a:solidFill>
                  <a:srgbClr val="FF0000"/>
                </a:solidFill>
              </a:rPr>
              <a:t>Harmonizasyonu</a:t>
            </a:r>
            <a:endParaRPr lang="tr-TR" dirty="0"/>
          </a:p>
          <a:p>
            <a:pPr>
              <a:lnSpc>
                <a:spcPct val="150000"/>
              </a:lnSpc>
            </a:pPr>
            <a:r>
              <a:rPr lang="tr-TR" dirty="0"/>
              <a:t>7-</a:t>
            </a:r>
            <a:r>
              <a:rPr lang="tr-TR" dirty="0">
                <a:solidFill>
                  <a:srgbClr val="FF0000"/>
                </a:solidFill>
              </a:rPr>
              <a:t> Onay Destek Sistemi Kullanım Prosedürü</a:t>
            </a:r>
            <a:endParaRPr lang="tr-TR" dirty="0"/>
          </a:p>
          <a:p>
            <a:endParaRPr lang="tr-TR" dirty="0"/>
          </a:p>
        </p:txBody>
      </p:sp>
    </p:spTree>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4 step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61159"/>
            <a:ext cx="9144000" cy="293489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033588" y="998935"/>
            <a:ext cx="5562600"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tr-TR" sz="2100" b="1" u="sng" dirty="0">
                <a:solidFill>
                  <a:srgbClr val="FF0000"/>
                </a:solidFill>
              </a:rPr>
              <a:t>Sonuç Raporlarının Standardizasyonu </a:t>
            </a:r>
            <a:r>
              <a:rPr lang="tr-TR" sz="2100" b="1" dirty="0">
                <a:solidFill>
                  <a:srgbClr val="FF0000"/>
                </a:solidFill>
              </a:rPr>
              <a:t>Başlamıştır</a:t>
            </a:r>
          </a:p>
        </p:txBody>
      </p:sp>
      <p:sp>
        <p:nvSpPr>
          <p:cNvPr id="6" name="Dikdörtgen 5"/>
          <p:cNvSpPr/>
          <p:nvPr/>
        </p:nvSpPr>
        <p:spPr>
          <a:xfrm>
            <a:off x="347663" y="1533525"/>
            <a:ext cx="1685925" cy="2423125"/>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Arial" panose="020B0604020202020204" pitchFamily="34" charset="0"/>
              <a:buChar char="•"/>
            </a:pPr>
            <a:r>
              <a:rPr lang="tr-TR" sz="1500" b="1" dirty="0"/>
              <a:t>Biyokimya</a:t>
            </a:r>
          </a:p>
          <a:p>
            <a:endParaRPr lang="tr-TR" sz="1500" b="1" dirty="0"/>
          </a:p>
          <a:p>
            <a:pPr marL="342900" indent="-342900">
              <a:buFont typeface="Arial" panose="020B0604020202020204" pitchFamily="34" charset="0"/>
              <a:buChar char="•"/>
            </a:pPr>
            <a:r>
              <a:rPr lang="tr-TR" sz="1500" b="1" dirty="0"/>
              <a:t>Mikrobiyoloji</a:t>
            </a:r>
          </a:p>
          <a:p>
            <a:endParaRPr lang="tr-TR" sz="1500" b="1" dirty="0"/>
          </a:p>
          <a:p>
            <a:pPr marL="342900" indent="-342900">
              <a:buFont typeface="Arial" panose="020B0604020202020204" pitchFamily="34" charset="0"/>
              <a:buChar char="•"/>
            </a:pPr>
            <a:r>
              <a:rPr lang="tr-TR" sz="1500" b="1" dirty="0"/>
              <a:t>Patoloji</a:t>
            </a:r>
          </a:p>
          <a:p>
            <a:pPr marL="342900" indent="-342900">
              <a:buFont typeface="Arial" panose="020B0604020202020204" pitchFamily="34" charset="0"/>
              <a:buChar char="•"/>
            </a:pPr>
            <a:endParaRPr lang="tr-TR" sz="1500" b="1" dirty="0"/>
          </a:p>
        </p:txBody>
      </p:sp>
      <p:sp>
        <p:nvSpPr>
          <p:cNvPr id="7" name="Dikdörtgen 6"/>
          <p:cNvSpPr/>
          <p:nvPr/>
        </p:nvSpPr>
        <p:spPr>
          <a:xfrm>
            <a:off x="2686050" y="1533525"/>
            <a:ext cx="1685925" cy="2423125"/>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t>Hastaya verilecek sonuç raporların minimum  verileri kapsar.</a:t>
            </a:r>
          </a:p>
        </p:txBody>
      </p:sp>
      <p:sp>
        <p:nvSpPr>
          <p:cNvPr id="8" name="Dikdörtgen 7"/>
          <p:cNvSpPr/>
          <p:nvPr/>
        </p:nvSpPr>
        <p:spPr>
          <a:xfrm>
            <a:off x="5024438" y="1533524"/>
            <a:ext cx="1685925" cy="2423125"/>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t>Formatı kullanma zorunluğu var</a:t>
            </a:r>
          </a:p>
        </p:txBody>
      </p:sp>
      <p:sp>
        <p:nvSpPr>
          <p:cNvPr id="10" name="Dikdörtgen 9"/>
          <p:cNvSpPr/>
          <p:nvPr/>
        </p:nvSpPr>
        <p:spPr>
          <a:xfrm>
            <a:off x="7177088" y="1533524"/>
            <a:ext cx="1685925" cy="2423125"/>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t>31.08.2018 tarihine kadar uyum sağlanmalı.</a:t>
            </a:r>
          </a:p>
        </p:txBody>
      </p:sp>
    </p:spTree>
    <p:extLst>
      <p:ext uri="{BB962C8B-B14F-4D97-AF65-F5344CB8AC3E}">
        <p14:creationId xmlns:p14="http://schemas.microsoft.com/office/powerpoint/2010/main" val="2603924632"/>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7" y="2790826"/>
            <a:ext cx="3712369" cy="3019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Bulut 1"/>
          <p:cNvSpPr/>
          <p:nvPr/>
        </p:nvSpPr>
        <p:spPr>
          <a:xfrm>
            <a:off x="221457" y="1410816"/>
            <a:ext cx="3559968" cy="1208559"/>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350" b="1" dirty="0">
                <a:solidFill>
                  <a:schemeClr val="tx1"/>
                </a:solidFill>
              </a:rPr>
              <a:t>CRP bizim </a:t>
            </a:r>
            <a:r>
              <a:rPr lang="tr-TR" sz="1350" b="1" dirty="0" err="1">
                <a:solidFill>
                  <a:schemeClr val="tx1"/>
                </a:solidFill>
              </a:rPr>
              <a:t>lab</a:t>
            </a:r>
            <a:r>
              <a:rPr lang="tr-TR" sz="1350" b="1" dirty="0">
                <a:solidFill>
                  <a:schemeClr val="tx1"/>
                </a:solidFill>
              </a:rPr>
              <a:t>. mg/dl sonuç </a:t>
            </a:r>
            <a:r>
              <a:rPr lang="tr-TR" sz="1350" b="1" dirty="0" err="1">
                <a:solidFill>
                  <a:schemeClr val="tx1"/>
                </a:solidFill>
              </a:rPr>
              <a:t>veriyor.bu</a:t>
            </a:r>
            <a:r>
              <a:rPr lang="tr-TR" sz="1350" b="1" dirty="0">
                <a:solidFill>
                  <a:schemeClr val="tx1"/>
                </a:solidFill>
              </a:rPr>
              <a:t> hastanede  mg/L </a:t>
            </a:r>
            <a:r>
              <a:rPr lang="tr-TR" sz="1350" b="1" dirty="0" err="1">
                <a:solidFill>
                  <a:schemeClr val="tx1"/>
                </a:solidFill>
              </a:rPr>
              <a:t>vermiş.ne</a:t>
            </a:r>
            <a:r>
              <a:rPr lang="tr-TR" sz="1350" b="1" dirty="0">
                <a:solidFill>
                  <a:schemeClr val="tx1"/>
                </a:solidFill>
              </a:rPr>
              <a:t> </a:t>
            </a:r>
            <a:r>
              <a:rPr lang="tr-TR" sz="1350" b="1" dirty="0" err="1">
                <a:solidFill>
                  <a:schemeClr val="tx1"/>
                </a:solidFill>
              </a:rPr>
              <a:t>yapmalı?birimlerin</a:t>
            </a:r>
            <a:r>
              <a:rPr lang="tr-TR" sz="1350" b="1" dirty="0">
                <a:solidFill>
                  <a:schemeClr val="tx1"/>
                </a:solidFill>
              </a:rPr>
              <a:t> hepsi farklı. </a:t>
            </a:r>
          </a:p>
        </p:txBody>
      </p:sp>
      <p:sp>
        <p:nvSpPr>
          <p:cNvPr id="4" name="Oval 3"/>
          <p:cNvSpPr/>
          <p:nvPr/>
        </p:nvSpPr>
        <p:spPr>
          <a:xfrm>
            <a:off x="485775" y="2238375"/>
            <a:ext cx="247650" cy="1714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sz="1350"/>
          </a:p>
        </p:txBody>
      </p:sp>
      <p:sp>
        <p:nvSpPr>
          <p:cNvPr id="7" name="Oval 6"/>
          <p:cNvSpPr/>
          <p:nvPr/>
        </p:nvSpPr>
        <p:spPr>
          <a:xfrm>
            <a:off x="660201" y="2590800"/>
            <a:ext cx="247650" cy="1714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sz="1350"/>
          </a:p>
        </p:txBody>
      </p:sp>
      <p:sp>
        <p:nvSpPr>
          <p:cNvPr id="5" name="Dikdörtgen 4"/>
          <p:cNvSpPr/>
          <p:nvPr/>
        </p:nvSpPr>
        <p:spPr>
          <a:xfrm>
            <a:off x="2313827" y="1018401"/>
            <a:ext cx="4573496" cy="415498"/>
          </a:xfrm>
          <a:prstGeom prst="rect">
            <a:avLst/>
          </a:prstGeom>
        </p:spPr>
        <p:txBody>
          <a:bodyPr wrap="none">
            <a:spAutoFit/>
          </a:bodyPr>
          <a:lstStyle/>
          <a:p>
            <a:pPr algn="ctr">
              <a:defRPr/>
            </a:pPr>
            <a:r>
              <a:rPr lang="tr-TR" sz="2100" b="1" dirty="0">
                <a:solidFill>
                  <a:srgbClr val="FF0000"/>
                </a:solidFill>
              </a:rPr>
              <a:t>Ölçüm Birimlerinin Standardizasyonu </a:t>
            </a:r>
          </a:p>
        </p:txBody>
      </p:sp>
      <p:sp>
        <p:nvSpPr>
          <p:cNvPr id="9" name="Oval 8"/>
          <p:cNvSpPr/>
          <p:nvPr/>
        </p:nvSpPr>
        <p:spPr>
          <a:xfrm>
            <a:off x="586977" y="2971800"/>
            <a:ext cx="247650" cy="1714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sz="1350"/>
          </a:p>
        </p:txBody>
      </p:sp>
      <p:sp>
        <p:nvSpPr>
          <p:cNvPr id="6" name="Dikdörtgen 5"/>
          <p:cNvSpPr/>
          <p:nvPr/>
        </p:nvSpPr>
        <p:spPr>
          <a:xfrm>
            <a:off x="3933825" y="2115577"/>
            <a:ext cx="5067300" cy="507831"/>
          </a:xfrm>
          <a:prstGeom prst="rect">
            <a:avLst/>
          </a:prstGeom>
        </p:spPr>
        <p:txBody>
          <a:bodyPr wrap="square">
            <a:spAutoFit/>
          </a:bodyPr>
          <a:lstStyle/>
          <a:p>
            <a:pPr marL="214313" indent="-214313">
              <a:buFont typeface="Arial" panose="020B0604020202020204" pitchFamily="34" charset="0"/>
              <a:buChar char="•"/>
            </a:pPr>
            <a:r>
              <a:rPr lang="tr-TR" sz="1350" b="1" dirty="0">
                <a:solidFill>
                  <a:srgbClr val="000000"/>
                </a:solidFill>
                <a:latin typeface="Times New Roman" panose="02020603050405020304" pitchFamily="18" charset="0"/>
              </a:rPr>
              <a:t>Hasta güvenliği açısından tıbbi laboratuvar sonuç raporlarındaki </a:t>
            </a:r>
            <a:r>
              <a:rPr lang="tr-TR" sz="1350" b="1" u="sng" dirty="0">
                <a:solidFill>
                  <a:srgbClr val="000000"/>
                </a:solidFill>
                <a:latin typeface="Times New Roman" panose="02020603050405020304" pitchFamily="18" charset="0"/>
              </a:rPr>
              <a:t>test birimlerinin standart </a:t>
            </a:r>
            <a:r>
              <a:rPr lang="tr-TR" sz="1350" b="1" dirty="0">
                <a:solidFill>
                  <a:srgbClr val="000000"/>
                </a:solidFill>
                <a:latin typeface="Times New Roman" panose="02020603050405020304" pitchFamily="18" charset="0"/>
              </a:rPr>
              <a:t>olması gerekmektedir </a:t>
            </a:r>
            <a:endParaRPr lang="tr-TR" sz="1350" b="1" dirty="0"/>
          </a:p>
        </p:txBody>
      </p:sp>
      <p:sp>
        <p:nvSpPr>
          <p:cNvPr id="8" name="Dikdörtgen 7"/>
          <p:cNvSpPr/>
          <p:nvPr/>
        </p:nvSpPr>
        <p:spPr>
          <a:xfrm>
            <a:off x="4169461" y="2971800"/>
            <a:ext cx="4679743" cy="300082"/>
          </a:xfrm>
          <a:prstGeom prst="rect">
            <a:avLst/>
          </a:prstGeom>
        </p:spPr>
        <p:txBody>
          <a:bodyPr wrap="none">
            <a:spAutoFit/>
          </a:bodyPr>
          <a:lstStyle/>
          <a:p>
            <a:pPr marL="214313" indent="-214313">
              <a:buFont typeface="Arial" panose="020B0604020202020204" pitchFamily="34" charset="0"/>
              <a:buChar char="•"/>
            </a:pPr>
            <a:r>
              <a:rPr lang="tr-TR" sz="1350" b="1" dirty="0"/>
              <a:t>Hacim birimi olarak mililitre (</a:t>
            </a:r>
            <a:r>
              <a:rPr lang="tr-TR" sz="1350" b="1" dirty="0" err="1"/>
              <a:t>mL</a:t>
            </a:r>
            <a:r>
              <a:rPr lang="tr-TR" sz="1350" b="1" dirty="0"/>
              <a:t>) yerine litre (L) kullanımı </a:t>
            </a:r>
            <a:endParaRPr lang="tr-TR" sz="1350" dirty="0"/>
          </a:p>
        </p:txBody>
      </p:sp>
      <p:sp>
        <p:nvSpPr>
          <p:cNvPr id="10" name="Dikdörtgen 9"/>
          <p:cNvSpPr/>
          <p:nvPr/>
        </p:nvSpPr>
        <p:spPr>
          <a:xfrm>
            <a:off x="4169460" y="3377900"/>
            <a:ext cx="4572000" cy="1754326"/>
          </a:xfrm>
          <a:prstGeom prst="rect">
            <a:avLst/>
          </a:prstGeom>
        </p:spPr>
        <p:txBody>
          <a:bodyPr>
            <a:spAutoFit/>
          </a:bodyPr>
          <a:lstStyle/>
          <a:p>
            <a:r>
              <a:rPr lang="tr-TR" sz="1350" b="1" dirty="0" err="1"/>
              <a:t>Klinisyenlerin</a:t>
            </a:r>
            <a:r>
              <a:rPr lang="tr-TR" sz="1350" b="1" dirty="0"/>
              <a:t>  alışması:</a:t>
            </a:r>
            <a:br>
              <a:rPr lang="tr-TR" sz="1350" b="1" dirty="0"/>
            </a:br>
            <a:endParaRPr lang="tr-TR" sz="1350" b="1" dirty="0"/>
          </a:p>
          <a:p>
            <a:pPr marL="257175" indent="-257175">
              <a:buFont typeface="+mj-lt"/>
              <a:buAutoNum type="arabicPeriod"/>
            </a:pPr>
            <a:r>
              <a:rPr lang="tr-TR" sz="1350" b="1" u="sng" dirty="0">
                <a:solidFill>
                  <a:srgbClr val="0070C0"/>
                </a:solidFill>
              </a:rPr>
              <a:t>altı ay süre ile eski test birimleri ve yeni test birimlerinin </a:t>
            </a:r>
            <a:r>
              <a:rPr lang="tr-TR" sz="1350" b="1" dirty="0" err="1"/>
              <a:t>birilikte</a:t>
            </a:r>
            <a:r>
              <a:rPr lang="tr-TR" sz="1350" b="1" dirty="0"/>
              <a:t> sunulması gerekmektedir. </a:t>
            </a:r>
          </a:p>
          <a:p>
            <a:endParaRPr lang="tr-TR" sz="1350" b="1" dirty="0"/>
          </a:p>
          <a:p>
            <a:pPr marL="257175" indent="-257175">
              <a:buFont typeface="+mj-lt"/>
              <a:buAutoNum type="arabicPeriod"/>
            </a:pPr>
            <a:r>
              <a:rPr lang="tr-TR" sz="1350" b="1" dirty="0"/>
              <a:t>Lütfen </a:t>
            </a:r>
            <a:r>
              <a:rPr lang="tr-TR" sz="1350" b="1" u="sng" dirty="0">
                <a:solidFill>
                  <a:srgbClr val="0070C0"/>
                </a:solidFill>
              </a:rPr>
              <a:t>yeni birimlere dikkat ediniz</a:t>
            </a:r>
            <a:r>
              <a:rPr lang="tr-TR" sz="1350" b="1" dirty="0"/>
              <a:t>” gibi bir uyarı yeterlidir</a:t>
            </a:r>
          </a:p>
          <a:p>
            <a:pPr marL="257175" indent="-257175">
              <a:buFont typeface="+mj-lt"/>
              <a:buAutoNum type="arabicPeriod"/>
            </a:pPr>
            <a:endParaRPr lang="tr-TR" sz="1350" b="1" dirty="0"/>
          </a:p>
        </p:txBody>
      </p:sp>
      <p:sp>
        <p:nvSpPr>
          <p:cNvPr id="3" name="Dikdörtgen 2"/>
          <p:cNvSpPr/>
          <p:nvPr/>
        </p:nvSpPr>
        <p:spPr>
          <a:xfrm>
            <a:off x="4169460" y="4635527"/>
            <a:ext cx="4074889" cy="1384995"/>
          </a:xfrm>
          <a:prstGeom prst="rect">
            <a:avLst/>
          </a:prstGeom>
        </p:spPr>
        <p:txBody>
          <a:bodyPr wrap="square">
            <a:spAutoFit/>
          </a:bodyPr>
          <a:lstStyle/>
          <a:p>
            <a:r>
              <a:rPr lang="tr-TR" sz="1050" b="1" dirty="0"/>
              <a:t>Eski Birim </a:t>
            </a:r>
            <a:r>
              <a:rPr lang="tr-TR" sz="1050" dirty="0"/>
              <a:t>	</a:t>
            </a:r>
            <a:r>
              <a:rPr lang="tr-TR" sz="1050" b="1" dirty="0"/>
              <a:t>Yeni Birim </a:t>
            </a:r>
            <a:r>
              <a:rPr lang="tr-TR" sz="1050" dirty="0"/>
              <a:t>	</a:t>
            </a:r>
          </a:p>
          <a:p>
            <a:r>
              <a:rPr lang="tr-TR" sz="1050" dirty="0"/>
              <a:t>mg/</a:t>
            </a:r>
            <a:r>
              <a:rPr lang="tr-TR" sz="1050" dirty="0" err="1"/>
              <a:t>mL</a:t>
            </a:r>
            <a:r>
              <a:rPr lang="tr-TR" sz="1050" dirty="0"/>
              <a:t> 	                      </a:t>
            </a:r>
            <a:r>
              <a:rPr lang="tr-TR" sz="1050" b="1" dirty="0"/>
              <a:t>g/L </a:t>
            </a:r>
            <a:r>
              <a:rPr lang="tr-TR" sz="1050" dirty="0"/>
              <a:t>	</a:t>
            </a:r>
          </a:p>
          <a:p>
            <a:r>
              <a:rPr lang="el-GR" sz="1050" dirty="0"/>
              <a:t>μ</a:t>
            </a:r>
            <a:r>
              <a:rPr lang="tr-TR" sz="1050" dirty="0"/>
              <a:t>g/</a:t>
            </a:r>
            <a:r>
              <a:rPr lang="tr-TR" sz="1050" dirty="0" err="1"/>
              <a:t>mL</a:t>
            </a:r>
            <a:r>
              <a:rPr lang="tr-TR" sz="1050" dirty="0"/>
              <a:t> 	                     </a:t>
            </a:r>
            <a:r>
              <a:rPr lang="tr-TR" sz="1050" b="1" dirty="0"/>
              <a:t>mg/L </a:t>
            </a:r>
            <a:r>
              <a:rPr lang="tr-TR" sz="1050" dirty="0"/>
              <a:t>	</a:t>
            </a:r>
          </a:p>
          <a:p>
            <a:r>
              <a:rPr lang="tr-TR" sz="1050" dirty="0" err="1"/>
              <a:t>ng</a:t>
            </a:r>
            <a:r>
              <a:rPr lang="tr-TR" sz="1050" dirty="0"/>
              <a:t>/</a:t>
            </a:r>
            <a:r>
              <a:rPr lang="tr-TR" sz="1050" dirty="0" err="1"/>
              <a:t>mL</a:t>
            </a:r>
            <a:r>
              <a:rPr lang="tr-TR" sz="1050" dirty="0"/>
              <a:t> 	                    </a:t>
            </a:r>
            <a:r>
              <a:rPr lang="el-GR" sz="1050" b="1" dirty="0"/>
              <a:t>μ</a:t>
            </a:r>
            <a:r>
              <a:rPr lang="tr-TR" sz="1050" b="1" dirty="0"/>
              <a:t>g/L </a:t>
            </a:r>
            <a:r>
              <a:rPr lang="tr-TR" sz="1050" dirty="0"/>
              <a:t>	</a:t>
            </a:r>
          </a:p>
          <a:p>
            <a:r>
              <a:rPr lang="tr-TR" sz="1050" dirty="0" err="1"/>
              <a:t>pg</a:t>
            </a:r>
            <a:r>
              <a:rPr lang="tr-TR" sz="1050" dirty="0"/>
              <a:t>/</a:t>
            </a:r>
            <a:r>
              <a:rPr lang="tr-TR" sz="1050" dirty="0" err="1"/>
              <a:t>mL</a:t>
            </a:r>
            <a:r>
              <a:rPr lang="tr-TR" sz="1050" dirty="0"/>
              <a:t> 	                    </a:t>
            </a:r>
            <a:r>
              <a:rPr lang="tr-TR" sz="1050" b="1" dirty="0" err="1"/>
              <a:t>ng</a:t>
            </a:r>
            <a:r>
              <a:rPr lang="tr-TR" sz="1050" b="1" dirty="0"/>
              <a:t>/L </a:t>
            </a:r>
            <a:r>
              <a:rPr lang="tr-TR" sz="1050" dirty="0"/>
              <a:t>	</a:t>
            </a:r>
          </a:p>
          <a:p>
            <a:r>
              <a:rPr lang="el-GR" sz="1050" dirty="0"/>
              <a:t>μ</a:t>
            </a:r>
            <a:r>
              <a:rPr lang="tr-TR" sz="1050" dirty="0"/>
              <a:t>U/</a:t>
            </a:r>
            <a:r>
              <a:rPr lang="tr-TR" sz="1050" dirty="0" err="1"/>
              <a:t>mL</a:t>
            </a:r>
            <a:r>
              <a:rPr lang="tr-TR" sz="1050" dirty="0"/>
              <a:t> 	                  </a:t>
            </a:r>
            <a:r>
              <a:rPr lang="tr-TR" sz="1050" b="1" dirty="0" err="1"/>
              <a:t>mU</a:t>
            </a:r>
            <a:r>
              <a:rPr lang="tr-TR" sz="1050" b="1" dirty="0"/>
              <a:t>/L </a:t>
            </a:r>
            <a:r>
              <a:rPr lang="tr-TR" sz="1050" dirty="0"/>
              <a:t>	</a:t>
            </a:r>
          </a:p>
          <a:p>
            <a:r>
              <a:rPr lang="tr-TR" sz="1050" dirty="0" err="1"/>
              <a:t>mU</a:t>
            </a:r>
            <a:r>
              <a:rPr lang="tr-TR" sz="1050" dirty="0"/>
              <a:t>/</a:t>
            </a:r>
            <a:r>
              <a:rPr lang="tr-TR" sz="1050" dirty="0" err="1"/>
              <a:t>mL</a:t>
            </a:r>
            <a:r>
              <a:rPr lang="tr-TR" sz="1050" dirty="0"/>
              <a:t> 	                     </a:t>
            </a:r>
            <a:r>
              <a:rPr lang="tr-TR" sz="1050" b="1" dirty="0"/>
              <a:t>U/L </a:t>
            </a:r>
            <a:r>
              <a:rPr lang="tr-TR" sz="1050" dirty="0"/>
              <a:t>	</a:t>
            </a:r>
          </a:p>
          <a:p>
            <a:endParaRPr lang="tr-TR" sz="1050" dirty="0"/>
          </a:p>
        </p:txBody>
      </p:sp>
    </p:spTree>
    <p:extLst>
      <p:ext uri="{BB962C8B-B14F-4D97-AF65-F5344CB8AC3E}">
        <p14:creationId xmlns:p14="http://schemas.microsoft.com/office/powerpoint/2010/main" val="770960134"/>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a:t>LOINC kodları:her bir testin bir kodu var, tüm laboratuvarlar bu kodlara göre testlerini tanımladılar</a:t>
            </a:r>
          </a:p>
        </p:txBody>
      </p:sp>
      <p:pic>
        <p:nvPicPr>
          <p:cNvPr id="7170" name="Picture 2"/>
          <p:cNvPicPr>
            <a:picLocks noGrp="1" noChangeAspect="1" noChangeArrowheads="1"/>
          </p:cNvPicPr>
          <p:nvPr>
            <p:ph idx="1"/>
          </p:nvPr>
        </p:nvPicPr>
        <p:blipFill>
          <a:blip r:embed="rId2"/>
          <a:stretch>
            <a:fillRect/>
          </a:stretch>
        </p:blipFill>
        <p:spPr bwMode="auto">
          <a:xfrm>
            <a:off x="1027755" y="1935163"/>
            <a:ext cx="7088489" cy="4389437"/>
          </a:xfrm>
          <a:prstGeom prst="rect">
            <a:avLst/>
          </a:prstGeom>
          <a:noFill/>
          <a:ln w="9525">
            <a:noFill/>
            <a:miter lim="800000"/>
            <a:headEnd/>
            <a:tailEnd/>
          </a:ln>
          <a:effectLst/>
        </p:spPr>
      </p:pic>
    </p:spTree>
    <p:extLst>
      <p:ext uri="{BB962C8B-B14F-4D97-AF65-F5344CB8AC3E}">
        <p14:creationId xmlns:p14="http://schemas.microsoft.com/office/powerpoint/2010/main" val="1868008864"/>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2">
            <a:duotone>
              <a:prstClr val="black"/>
              <a:schemeClr val="accent6">
                <a:tint val="45000"/>
                <a:satMod val="400000"/>
              </a:schemeClr>
            </a:duotone>
          </a:blip>
          <a:srcRect l="-695" b="23809"/>
          <a:stretch>
            <a:fillRect/>
          </a:stretch>
        </p:blipFill>
        <p:spPr bwMode="auto">
          <a:xfrm>
            <a:off x="241072" y="2071678"/>
            <a:ext cx="8545738" cy="2357454"/>
          </a:xfrm>
          <a:prstGeom prst="rect">
            <a:avLst/>
          </a:prstGeom>
          <a:noFill/>
          <a:ln w="9525">
            <a:noFill/>
            <a:miter lim="800000"/>
            <a:headEnd/>
            <a:tailEnd/>
          </a:ln>
          <a:effectLst/>
        </p:spPr>
      </p:pic>
    </p:spTree>
    <p:extLst>
      <p:ext uri="{BB962C8B-B14F-4D97-AF65-F5344CB8AC3E}">
        <p14:creationId xmlns:p14="http://schemas.microsoft.com/office/powerpoint/2010/main" val="587116118"/>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a:srcRect/>
          <a:stretch>
            <a:fillRect/>
          </a:stretch>
        </p:blipFill>
        <p:spPr bwMode="auto">
          <a:xfrm>
            <a:off x="857224" y="428604"/>
            <a:ext cx="7305675" cy="4525963"/>
          </a:xfrm>
          <a:prstGeom prst="rect">
            <a:avLst/>
          </a:prstGeom>
          <a:noFill/>
          <a:ln w="9525">
            <a:noFill/>
            <a:miter lim="800000"/>
            <a:headEnd/>
            <a:tailEnd/>
          </a:ln>
          <a:effectLst/>
        </p:spPr>
      </p:pic>
      <p:pic>
        <p:nvPicPr>
          <p:cNvPr id="5" name="Picture 2"/>
          <p:cNvPicPr>
            <a:picLocks noGrp="1" noChangeAspect="1" noChangeArrowheads="1"/>
          </p:cNvPicPr>
          <p:nvPr>
            <p:ph idx="4294967295"/>
          </p:nvPr>
        </p:nvPicPr>
        <p:blipFill>
          <a:blip r:embed="rId3"/>
          <a:srcRect/>
          <a:stretch>
            <a:fillRect/>
          </a:stretch>
        </p:blipFill>
        <p:spPr bwMode="auto">
          <a:xfrm>
            <a:off x="914400" y="5429250"/>
            <a:ext cx="8229600" cy="831850"/>
          </a:xfrm>
          <a:prstGeom prst="rect">
            <a:avLst/>
          </a:prstGeom>
          <a:noFill/>
          <a:ln w="9525">
            <a:noFill/>
            <a:miter lim="800000"/>
            <a:headEnd/>
            <a:tailEnd/>
          </a:ln>
          <a:effectLst/>
        </p:spPr>
      </p:pic>
    </p:spTree>
    <p:extLst>
      <p:ext uri="{BB962C8B-B14F-4D97-AF65-F5344CB8AC3E}">
        <p14:creationId xmlns:p14="http://schemas.microsoft.com/office/powerpoint/2010/main" val="16755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14298" y="3068960"/>
            <a:ext cx="8715403" cy="1964005"/>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2A429019-C113-440A-8B10-79A7E5D02D47}"/>
              </a:ext>
            </a:extLst>
          </p:cNvPr>
          <p:cNvSpPr>
            <a:spLocks noGrp="1"/>
          </p:cNvSpPr>
          <p:nvPr>
            <p:ph idx="4294967295"/>
          </p:nvPr>
        </p:nvSpPr>
        <p:spPr>
          <a:xfrm>
            <a:off x="0" y="1916833"/>
            <a:ext cx="9036496" cy="4407768"/>
          </a:xfrm>
        </p:spPr>
        <p:txBody>
          <a:bodyPr/>
          <a:lstStyle/>
          <a:p>
            <a:r>
              <a:rPr lang="tr-TR" dirty="0"/>
              <a:t>LOINC kodlar-SUT ilişkilendirmesi yapılmış</a:t>
            </a:r>
          </a:p>
        </p:txBody>
      </p:sp>
    </p:spTree>
    <p:extLst>
      <p:ext uri="{BB962C8B-B14F-4D97-AF65-F5344CB8AC3E}">
        <p14:creationId xmlns:p14="http://schemas.microsoft.com/office/powerpoint/2010/main" val="1016230501"/>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8707-8F06-4403-AEB6-45ADBEBA6BB1}"/>
              </a:ext>
            </a:extLst>
          </p:cNvPr>
          <p:cNvSpPr>
            <a:spLocks noGrp="1"/>
          </p:cNvSpPr>
          <p:nvPr>
            <p:ph type="title"/>
          </p:nvPr>
        </p:nvSpPr>
        <p:spPr/>
        <p:txBody>
          <a:bodyPr/>
          <a:lstStyle/>
          <a:p>
            <a:r>
              <a:rPr lang="tr-TR" b="1" dirty="0"/>
              <a:t>6. KARAR SINIRI</a:t>
            </a:r>
          </a:p>
        </p:txBody>
      </p:sp>
      <p:sp>
        <p:nvSpPr>
          <p:cNvPr id="3" name="Text Placeholder 2">
            <a:extLst>
              <a:ext uri="{FF2B5EF4-FFF2-40B4-BE49-F238E27FC236}">
                <a16:creationId xmlns:a16="http://schemas.microsoft.com/office/drawing/2014/main" id="{AD0F0BAC-0025-4761-8E99-9F67653B8330}"/>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3644059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16399" t="17584" r="16548" b="3572"/>
          <a:stretch/>
        </p:blipFill>
        <p:spPr bwMode="auto">
          <a:xfrm>
            <a:off x="1214414" y="1428736"/>
            <a:ext cx="6961517" cy="474410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230568" y="910400"/>
            <a:ext cx="2578719" cy="369332"/>
          </a:xfrm>
          <a:prstGeom prst="rect">
            <a:avLst/>
          </a:prstGeom>
        </p:spPr>
        <p:txBody>
          <a:bodyPr wrap="none">
            <a:spAutoFit/>
          </a:bodyPr>
          <a:lstStyle/>
          <a:p>
            <a:r>
              <a:rPr lang="tr-TR" b="1" dirty="0">
                <a:solidFill>
                  <a:srgbClr val="FF0000"/>
                </a:solidFill>
              </a:rPr>
              <a:t>Karar Sınırı (Eşik Değer) </a:t>
            </a:r>
            <a:endParaRPr lang="tr-TR" dirty="0">
              <a:solidFill>
                <a:srgbClr val="FF0000"/>
              </a:solidFill>
            </a:endParaRPr>
          </a:p>
        </p:txBody>
      </p:sp>
      <p:sp>
        <p:nvSpPr>
          <p:cNvPr id="4" name="Dikdörtgen 3"/>
          <p:cNvSpPr/>
          <p:nvPr/>
        </p:nvSpPr>
        <p:spPr>
          <a:xfrm>
            <a:off x="2000232" y="1643050"/>
            <a:ext cx="5387635" cy="85401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350" dirty="0">
                <a:solidFill>
                  <a:schemeClr val="tx1"/>
                </a:solidFill>
              </a:rPr>
              <a:t>Kapsam: Kamu, Özel, Üniversite bünyesindeki </a:t>
            </a:r>
            <a:r>
              <a:rPr lang="tr-TR" sz="1350" b="1" dirty="0">
                <a:solidFill>
                  <a:schemeClr val="tx1"/>
                </a:solidFill>
              </a:rPr>
              <a:t>tıbbi biyokimya, tıbbi patoloji, tıbbi mikrobiyoloji</a:t>
            </a:r>
          </a:p>
        </p:txBody>
      </p:sp>
      <p:sp>
        <p:nvSpPr>
          <p:cNvPr id="7" name="Dikdörtgen 6"/>
          <p:cNvSpPr/>
          <p:nvPr/>
        </p:nvSpPr>
        <p:spPr>
          <a:xfrm>
            <a:off x="2000232" y="2714620"/>
            <a:ext cx="5357850" cy="85401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350" dirty="0">
                <a:solidFill>
                  <a:schemeClr val="tx1"/>
                </a:solidFill>
              </a:rPr>
              <a:t>Karar sınırları,  tek bir değeri işaret eder. </a:t>
            </a:r>
          </a:p>
          <a:p>
            <a:r>
              <a:rPr lang="tr-TR" sz="1350" b="1" dirty="0">
                <a:solidFill>
                  <a:schemeClr val="tx1"/>
                </a:solidFill>
              </a:rPr>
              <a:t>                </a:t>
            </a:r>
            <a:endParaRPr lang="tr-TR" sz="1350" dirty="0">
              <a:solidFill>
                <a:schemeClr val="tx1"/>
              </a:solidFill>
            </a:endParaRPr>
          </a:p>
        </p:txBody>
      </p:sp>
      <p:sp>
        <p:nvSpPr>
          <p:cNvPr id="8" name="Dikdörtgen 7"/>
          <p:cNvSpPr/>
          <p:nvPr/>
        </p:nvSpPr>
        <p:spPr>
          <a:xfrm>
            <a:off x="2000232" y="3714752"/>
            <a:ext cx="5357850" cy="107157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tr-TR" sz="1350" dirty="0">
                <a:solidFill>
                  <a:schemeClr val="tx1"/>
                </a:solidFill>
              </a:rPr>
              <a:t>Sonuç raporlarında karar sınırlarının yanına yıldız (asteriks, (*)) sembolü ile işaretleme yapılır ve raporun altında (*) işaretinin ne anlama geldiği açıklanır.</a:t>
            </a:r>
          </a:p>
          <a:p>
            <a:pPr>
              <a:lnSpc>
                <a:spcPct val="150000"/>
              </a:lnSpc>
            </a:pPr>
            <a:r>
              <a:rPr lang="tr-TR" sz="1350" dirty="0">
                <a:solidFill>
                  <a:srgbClr val="C00000"/>
                </a:solidFill>
              </a:rPr>
              <a:t>Örneğin: </a:t>
            </a:r>
            <a:r>
              <a:rPr lang="tr-TR" sz="1350" b="1" dirty="0" err="1">
                <a:solidFill>
                  <a:schemeClr val="tx1"/>
                </a:solidFill>
              </a:rPr>
              <a:t>Glukoz</a:t>
            </a:r>
            <a:r>
              <a:rPr lang="tr-TR" sz="1350" b="1" dirty="0">
                <a:solidFill>
                  <a:schemeClr val="tx1"/>
                </a:solidFill>
              </a:rPr>
              <a:t>: ≥126 mg/</a:t>
            </a:r>
            <a:r>
              <a:rPr lang="tr-TR" sz="1350" b="1" dirty="0" err="1">
                <a:solidFill>
                  <a:schemeClr val="tx1"/>
                </a:solidFill>
              </a:rPr>
              <a:t>dL</a:t>
            </a:r>
            <a:r>
              <a:rPr lang="tr-TR" sz="1350" b="1" dirty="0">
                <a:solidFill>
                  <a:schemeClr val="tx1"/>
                </a:solidFill>
              </a:rPr>
              <a:t> ise diyabet *</a:t>
            </a:r>
            <a:r>
              <a:rPr lang="tr-TR" sz="1350" dirty="0">
                <a:solidFill>
                  <a:schemeClr val="tx1"/>
                </a:solidFill>
              </a:rPr>
              <a:t> gibi). </a:t>
            </a:r>
          </a:p>
        </p:txBody>
      </p:sp>
      <p:sp>
        <p:nvSpPr>
          <p:cNvPr id="9" name="Dikdörtgen 8"/>
          <p:cNvSpPr/>
          <p:nvPr/>
        </p:nvSpPr>
        <p:spPr>
          <a:xfrm>
            <a:off x="2000232" y="4929198"/>
            <a:ext cx="5357850" cy="142876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tr-TR" sz="1200" dirty="0">
                <a:solidFill>
                  <a:schemeClr val="tx1"/>
                </a:solidFill>
              </a:rPr>
              <a:t>Bakanlıkça belirtilenlerin dışında yönteme bağlı olarak tıbbi laboratuvar uzmanı tarafından da </a:t>
            </a:r>
            <a:r>
              <a:rPr lang="tr-TR" sz="1200" b="1" dirty="0">
                <a:solidFill>
                  <a:schemeClr val="tx1"/>
                </a:solidFill>
              </a:rPr>
              <a:t>karar sınırları eklenebilir</a:t>
            </a:r>
            <a:r>
              <a:rPr lang="tr-TR" sz="1200" dirty="0">
                <a:solidFill>
                  <a:schemeClr val="tx1"/>
                </a:solidFill>
              </a:rPr>
              <a:t>. </a:t>
            </a:r>
            <a:r>
              <a:rPr lang="tr-TR" sz="1200" dirty="0">
                <a:solidFill>
                  <a:srgbClr val="C00000"/>
                </a:solidFill>
              </a:rPr>
              <a:t>Örneğin: </a:t>
            </a:r>
            <a:r>
              <a:rPr lang="tr-TR" sz="1200" dirty="0" err="1">
                <a:solidFill>
                  <a:schemeClr val="tx1"/>
                </a:solidFill>
              </a:rPr>
              <a:t>cTnT</a:t>
            </a:r>
            <a:r>
              <a:rPr lang="tr-TR" sz="1200" dirty="0">
                <a:solidFill>
                  <a:schemeClr val="tx1"/>
                </a:solidFill>
              </a:rPr>
              <a:t>, </a:t>
            </a:r>
            <a:r>
              <a:rPr lang="tr-TR" sz="1200" dirty="0" err="1">
                <a:solidFill>
                  <a:schemeClr val="tx1"/>
                </a:solidFill>
              </a:rPr>
              <a:t>cTnI</a:t>
            </a:r>
            <a:r>
              <a:rPr lang="tr-TR" sz="1200" dirty="0">
                <a:solidFill>
                  <a:schemeClr val="tx1"/>
                </a:solidFill>
              </a:rPr>
              <a:t>, BNP/</a:t>
            </a:r>
            <a:r>
              <a:rPr lang="tr-TR" sz="1200" dirty="0" err="1">
                <a:solidFill>
                  <a:schemeClr val="tx1"/>
                </a:solidFill>
              </a:rPr>
              <a:t>ProBNP</a:t>
            </a:r>
            <a:r>
              <a:rPr lang="tr-TR" sz="1200" dirty="0">
                <a:solidFill>
                  <a:schemeClr val="tx1"/>
                </a:solidFill>
              </a:rPr>
              <a:t>, </a:t>
            </a:r>
            <a:r>
              <a:rPr lang="tr-TR" sz="1200" dirty="0" err="1">
                <a:solidFill>
                  <a:schemeClr val="tx1"/>
                </a:solidFill>
              </a:rPr>
              <a:t>Prokalsitonin</a:t>
            </a:r>
            <a:r>
              <a:rPr lang="tr-TR" sz="1200" dirty="0">
                <a:solidFill>
                  <a:schemeClr val="tx1"/>
                </a:solidFill>
              </a:rPr>
              <a:t>, D-</a:t>
            </a:r>
            <a:r>
              <a:rPr lang="tr-TR" sz="1200" dirty="0" err="1">
                <a:solidFill>
                  <a:schemeClr val="tx1"/>
                </a:solidFill>
              </a:rPr>
              <a:t>dimer</a:t>
            </a:r>
            <a:r>
              <a:rPr lang="tr-TR" sz="1200" dirty="0">
                <a:solidFill>
                  <a:schemeClr val="tx1"/>
                </a:solidFill>
              </a:rPr>
              <a:t>, CRP ve </a:t>
            </a:r>
            <a:r>
              <a:rPr lang="tr-TR" sz="1200" dirty="0" err="1">
                <a:solidFill>
                  <a:schemeClr val="tx1"/>
                </a:solidFill>
              </a:rPr>
              <a:t>hsCRP</a:t>
            </a:r>
            <a:r>
              <a:rPr lang="tr-TR" sz="1200" dirty="0">
                <a:solidFill>
                  <a:schemeClr val="tx1"/>
                </a:solidFill>
              </a:rPr>
              <a:t>, TSH vb. testler için eklenebilir</a:t>
            </a:r>
          </a:p>
        </p:txBody>
      </p:sp>
      <p:sp>
        <p:nvSpPr>
          <p:cNvPr id="6" name="Oval 5"/>
          <p:cNvSpPr/>
          <p:nvPr/>
        </p:nvSpPr>
        <p:spPr>
          <a:xfrm>
            <a:off x="698739" y="1678915"/>
            <a:ext cx="1261613" cy="71168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1" name="Oval 10"/>
          <p:cNvSpPr/>
          <p:nvPr/>
        </p:nvSpPr>
        <p:spPr>
          <a:xfrm>
            <a:off x="685800" y="2748162"/>
            <a:ext cx="1274552" cy="71168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2" name="Oval 11"/>
          <p:cNvSpPr/>
          <p:nvPr/>
        </p:nvSpPr>
        <p:spPr>
          <a:xfrm>
            <a:off x="672861" y="3794772"/>
            <a:ext cx="1287491" cy="745422"/>
          </a:xfrm>
          <a:prstGeom prst="ellipse">
            <a:avLst/>
          </a:prstGeom>
          <a:solidFill>
            <a:srgbClr val="BBDDD2"/>
          </a:solidFill>
          <a:ln>
            <a:solidFill>
              <a:srgbClr val="BBD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3" name="Oval 12"/>
          <p:cNvSpPr/>
          <p:nvPr/>
        </p:nvSpPr>
        <p:spPr>
          <a:xfrm>
            <a:off x="672861" y="4897761"/>
            <a:ext cx="1287491" cy="745422"/>
          </a:xfrm>
          <a:prstGeom prst="ellipse">
            <a:avLst/>
          </a:prstGeom>
          <a:solidFill>
            <a:srgbClr val="C25275"/>
          </a:solidFill>
          <a:ln>
            <a:solidFill>
              <a:srgbClr val="BBD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248498232"/>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8707-8F06-4403-AEB6-45ADBEBA6BB1}"/>
              </a:ext>
            </a:extLst>
          </p:cNvPr>
          <p:cNvSpPr>
            <a:spLocks noGrp="1"/>
          </p:cNvSpPr>
          <p:nvPr>
            <p:ph type="title"/>
          </p:nvPr>
        </p:nvSpPr>
        <p:spPr/>
        <p:txBody>
          <a:bodyPr/>
          <a:lstStyle/>
          <a:p>
            <a:r>
              <a:rPr lang="tr-TR" b="1" dirty="0"/>
              <a:t>6. ONAY DESTEK SİSTEMİ</a:t>
            </a:r>
          </a:p>
        </p:txBody>
      </p:sp>
      <p:sp>
        <p:nvSpPr>
          <p:cNvPr id="3" name="Text Placeholder 2">
            <a:extLst>
              <a:ext uri="{FF2B5EF4-FFF2-40B4-BE49-F238E27FC236}">
                <a16:creationId xmlns:a16="http://schemas.microsoft.com/office/drawing/2014/main" id="{AD0F0BAC-0025-4761-8E99-9F67653B8330}"/>
              </a:ext>
            </a:extLst>
          </p:cNvPr>
          <p:cNvSpPr>
            <a:spLocks noGrp="1"/>
          </p:cNvSpPr>
          <p:nvPr>
            <p:ph type="body" idx="1"/>
          </p:nvPr>
        </p:nvSpPr>
        <p:spPr/>
        <p:txBody>
          <a:bodyPr/>
          <a:lstStyle/>
          <a:p>
            <a:r>
              <a:rPr lang="tr-TR" dirty="0"/>
              <a:t>Sistem kurulumunda ekstra zaman ve maliyet ihtiyacı mevcut </a:t>
            </a:r>
          </a:p>
        </p:txBody>
      </p:sp>
    </p:spTree>
    <p:extLst>
      <p:ext uri="{BB962C8B-B14F-4D97-AF65-F5344CB8AC3E}">
        <p14:creationId xmlns:p14="http://schemas.microsoft.com/office/powerpoint/2010/main" val="79332530"/>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2027" y="900118"/>
            <a:ext cx="8354834" cy="923330"/>
          </a:xfrm>
          <a:prstGeom prst="rect">
            <a:avLst/>
          </a:prstGeom>
        </p:spPr>
        <p:txBody>
          <a:bodyPr wrap="square">
            <a:spAutoFit/>
          </a:bodyPr>
          <a:lstStyle/>
          <a:p>
            <a:pPr algn="ctr">
              <a:spcBef>
                <a:spcPct val="0"/>
              </a:spcBef>
              <a:buFontTx/>
              <a:buNone/>
            </a:pPr>
            <a:r>
              <a:rPr lang="tr-TR" altLang="tr-TR" sz="1350" b="1" dirty="0">
                <a:solidFill>
                  <a:srgbClr val="FF0000"/>
                </a:solidFill>
                <a:latin typeface="Arial" panose="020B0604020202020204" pitchFamily="34" charset="0"/>
              </a:rPr>
              <a:t>Onay Destek Sistemi</a:t>
            </a:r>
          </a:p>
          <a:p>
            <a:pPr algn="ctr">
              <a:spcBef>
                <a:spcPct val="0"/>
              </a:spcBef>
              <a:buFontTx/>
              <a:buNone/>
            </a:pPr>
            <a:endParaRPr lang="tr-TR" altLang="tr-TR" sz="1350" b="1" dirty="0">
              <a:solidFill>
                <a:srgbClr val="FF0000"/>
              </a:solidFill>
              <a:latin typeface="Arial" panose="020B0604020202020204" pitchFamily="34" charset="0"/>
            </a:endParaRPr>
          </a:p>
          <a:p>
            <a:pPr algn="ctr">
              <a:spcBef>
                <a:spcPct val="0"/>
              </a:spcBef>
              <a:buFontTx/>
              <a:buNone/>
            </a:pPr>
            <a:r>
              <a:rPr lang="tr-TR" altLang="tr-TR" sz="1350" b="1" dirty="0">
                <a:solidFill>
                  <a:srgbClr val="FF0000"/>
                </a:solidFill>
                <a:latin typeface="Arial" panose="020B0604020202020204" pitchFamily="34" charset="0"/>
              </a:rPr>
              <a:t> </a:t>
            </a:r>
            <a:r>
              <a:rPr lang="tr-TR" altLang="tr-TR" sz="1350" b="1" dirty="0" err="1">
                <a:solidFill>
                  <a:srgbClr val="FF0000"/>
                </a:solidFill>
                <a:latin typeface="Arial" panose="020B0604020202020204" pitchFamily="34" charset="0"/>
              </a:rPr>
              <a:t>Autoverification</a:t>
            </a:r>
            <a:r>
              <a:rPr lang="tr-TR" altLang="tr-TR" sz="1350" b="1" dirty="0">
                <a:solidFill>
                  <a:srgbClr val="FF0000"/>
                </a:solidFill>
                <a:latin typeface="Arial" panose="020B0604020202020204" pitchFamily="34" charset="0"/>
              </a:rPr>
              <a:t> (Otomatik Onay Sistemi)</a:t>
            </a:r>
            <a:br>
              <a:rPr lang="tr-TR" altLang="tr-TR" sz="1350" b="1" dirty="0">
                <a:solidFill>
                  <a:srgbClr val="FF0000"/>
                </a:solidFill>
                <a:latin typeface="Arial" panose="020B0604020202020204" pitchFamily="34" charset="0"/>
              </a:rPr>
            </a:br>
            <a:endParaRPr lang="tr-TR" altLang="tr-TR" sz="1350" dirty="0">
              <a:latin typeface="Arial" panose="020B0604020202020204" pitchFamily="34" charset="0"/>
            </a:endParaRPr>
          </a:p>
        </p:txBody>
      </p:sp>
      <p:pic>
        <p:nvPicPr>
          <p:cNvPr id="6146" name="Picture 2" descr="laboratuv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516" y="2748387"/>
            <a:ext cx="2230342" cy="1138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atır Belirtme Çizgisi 2 4"/>
          <p:cNvSpPr/>
          <p:nvPr/>
        </p:nvSpPr>
        <p:spPr>
          <a:xfrm>
            <a:off x="3616849" y="1888371"/>
            <a:ext cx="882595" cy="703754"/>
          </a:xfrm>
          <a:prstGeom prst="borderCallout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750" b="1" dirty="0" err="1"/>
              <a:t>Preanalitik</a:t>
            </a:r>
            <a:r>
              <a:rPr lang="tr-TR" sz="750" b="1" dirty="0"/>
              <a:t> bilgi:</a:t>
            </a:r>
          </a:p>
          <a:p>
            <a:pPr algn="ctr"/>
            <a:r>
              <a:rPr lang="tr-TR" sz="750" b="1" dirty="0"/>
              <a:t>hasta bilgisi</a:t>
            </a:r>
          </a:p>
          <a:p>
            <a:pPr algn="ctr"/>
            <a:r>
              <a:rPr lang="tr-TR" sz="750" b="1" dirty="0" err="1"/>
              <a:t>Yaşı,cinsiyeti,yaşı</a:t>
            </a:r>
            <a:r>
              <a:rPr lang="tr-TR" sz="750" b="1" dirty="0"/>
              <a:t>,</a:t>
            </a:r>
          </a:p>
          <a:p>
            <a:pPr algn="ctr"/>
            <a:r>
              <a:rPr lang="tr-TR" sz="750" b="1" dirty="0" err="1"/>
              <a:t>ilaç,ön</a:t>
            </a:r>
            <a:r>
              <a:rPr lang="tr-TR" sz="750" b="1" dirty="0"/>
              <a:t> tanı</a:t>
            </a:r>
          </a:p>
        </p:txBody>
      </p:sp>
      <p:sp>
        <p:nvSpPr>
          <p:cNvPr id="7" name="Satır Belirtme Çizgisi 2 6"/>
          <p:cNvSpPr/>
          <p:nvPr/>
        </p:nvSpPr>
        <p:spPr>
          <a:xfrm>
            <a:off x="1007828" y="1888372"/>
            <a:ext cx="882595" cy="703754"/>
          </a:xfrm>
          <a:prstGeom prst="borderCallout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750" b="1" dirty="0"/>
              <a:t>analitik bilgi:</a:t>
            </a:r>
          </a:p>
          <a:p>
            <a:pPr algn="ctr"/>
            <a:r>
              <a:rPr lang="tr-TR" sz="750" b="1" dirty="0"/>
              <a:t>Kalite </a:t>
            </a:r>
            <a:r>
              <a:rPr lang="tr-TR" sz="750" b="1" dirty="0" err="1"/>
              <a:t>kontrol,kalibrasyon,referans</a:t>
            </a:r>
            <a:r>
              <a:rPr lang="tr-TR" sz="750" b="1" dirty="0"/>
              <a:t> aralık </a:t>
            </a:r>
          </a:p>
        </p:txBody>
      </p:sp>
      <p:sp>
        <p:nvSpPr>
          <p:cNvPr id="8" name="Satır Belirtme Çizgisi 2 7"/>
          <p:cNvSpPr/>
          <p:nvPr/>
        </p:nvSpPr>
        <p:spPr>
          <a:xfrm>
            <a:off x="5154357" y="1805821"/>
            <a:ext cx="882595" cy="703754"/>
          </a:xfrm>
          <a:prstGeom prst="borderCallout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750" b="1" dirty="0" err="1"/>
              <a:t>Postanalitik</a:t>
            </a:r>
            <a:r>
              <a:rPr lang="tr-TR" sz="750" b="1" dirty="0"/>
              <a:t> </a:t>
            </a:r>
            <a:r>
              <a:rPr lang="tr-TR" sz="750" b="1" dirty="0" err="1"/>
              <a:t>bilgi:ilişkili</a:t>
            </a:r>
            <a:r>
              <a:rPr lang="tr-TR" sz="750" b="1" dirty="0"/>
              <a:t> testlerin değerlendirilmesi</a:t>
            </a:r>
          </a:p>
        </p:txBody>
      </p:sp>
      <p:sp>
        <p:nvSpPr>
          <p:cNvPr id="9" name="Aşağı Ok 8"/>
          <p:cNvSpPr/>
          <p:nvPr/>
        </p:nvSpPr>
        <p:spPr>
          <a:xfrm rot="16200000">
            <a:off x="2817356" y="3119563"/>
            <a:ext cx="222120" cy="42056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sz="1350"/>
          </a:p>
        </p:txBody>
      </p:sp>
      <p:pic>
        <p:nvPicPr>
          <p:cNvPr id="6148" name="Picture 4" descr="doktor ekran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205" y="2748387"/>
            <a:ext cx="1922151" cy="1281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Resim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8774" y="2872906"/>
            <a:ext cx="783186" cy="7394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şağı Ok 12"/>
          <p:cNvSpPr/>
          <p:nvPr/>
        </p:nvSpPr>
        <p:spPr>
          <a:xfrm rot="16200000">
            <a:off x="5393457" y="3010170"/>
            <a:ext cx="246736" cy="53792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sz="1350"/>
          </a:p>
        </p:txBody>
      </p:sp>
      <p:pic>
        <p:nvPicPr>
          <p:cNvPr id="14" name="Picture 6" descr="İlgili resim"/>
          <p:cNvPicPr>
            <a:picLocks noChangeAspect="1" noChangeArrowheads="1"/>
          </p:cNvPicPr>
          <p:nvPr/>
        </p:nvPicPr>
        <p:blipFill rotWithShape="1">
          <a:blip r:embed="rId5">
            <a:extLst>
              <a:ext uri="{28A0092B-C50C-407E-A947-70E740481C1C}">
                <a14:useLocalDpi xmlns:a14="http://schemas.microsoft.com/office/drawing/2010/main" val="0"/>
              </a:ext>
            </a:extLst>
          </a:blip>
          <a:srcRect r="-618" b="8814"/>
          <a:stretch/>
        </p:blipFill>
        <p:spPr bwMode="auto">
          <a:xfrm>
            <a:off x="5925108" y="2694720"/>
            <a:ext cx="1940720" cy="1270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Dikdörtgen 5"/>
          <p:cNvSpPr/>
          <p:nvPr/>
        </p:nvSpPr>
        <p:spPr>
          <a:xfrm>
            <a:off x="6163648" y="2976412"/>
            <a:ext cx="1660436" cy="507831"/>
          </a:xfrm>
          <a:prstGeom prst="rect">
            <a:avLst/>
          </a:prstGeom>
        </p:spPr>
        <p:txBody>
          <a:bodyPr wrap="square">
            <a:spAutoFit/>
          </a:bodyPr>
          <a:lstStyle/>
          <a:p>
            <a:r>
              <a:rPr lang="tr-TR" sz="675" b="1" dirty="0">
                <a:solidFill>
                  <a:srgbClr val="FF0000"/>
                </a:solidFill>
              </a:rPr>
              <a:t>Önceden tanımlanmış bilgisayar tabanlı </a:t>
            </a:r>
          </a:p>
          <a:p>
            <a:r>
              <a:rPr lang="tr-TR" sz="675" b="1" dirty="0">
                <a:solidFill>
                  <a:srgbClr val="FF0000"/>
                </a:solidFill>
              </a:rPr>
              <a:t>algoritmalar kullanarak </a:t>
            </a:r>
          </a:p>
          <a:p>
            <a:r>
              <a:rPr lang="tr-TR" sz="675" b="1" dirty="0">
                <a:solidFill>
                  <a:srgbClr val="FF0000"/>
                </a:solidFill>
              </a:rPr>
              <a:t>sonuçlarının belirli kriterlere göre değerlendirilmesi </a:t>
            </a:r>
          </a:p>
        </p:txBody>
      </p:sp>
      <p:cxnSp>
        <p:nvCxnSpPr>
          <p:cNvPr id="15" name="Düz Bağlayıcı 14"/>
          <p:cNvCxnSpPr/>
          <p:nvPr/>
        </p:nvCxnSpPr>
        <p:spPr>
          <a:xfrm>
            <a:off x="6887817" y="4029821"/>
            <a:ext cx="0" cy="441297"/>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Düz Bağlayıcı 19"/>
          <p:cNvCxnSpPr/>
          <p:nvPr/>
        </p:nvCxnSpPr>
        <p:spPr>
          <a:xfrm flipH="1">
            <a:off x="6574237" y="4471118"/>
            <a:ext cx="623681" cy="5466"/>
          </a:xfrm>
          <a:prstGeom prst="line">
            <a:avLst/>
          </a:prstGeom>
        </p:spPr>
        <p:style>
          <a:lnRef idx="3">
            <a:schemeClr val="accent2"/>
          </a:lnRef>
          <a:fillRef idx="0">
            <a:schemeClr val="accent2"/>
          </a:fillRef>
          <a:effectRef idx="2">
            <a:schemeClr val="accent2"/>
          </a:effectRef>
          <a:fontRef idx="minor">
            <a:schemeClr val="tx1"/>
          </a:fontRef>
        </p:style>
      </p:cxnSp>
      <p:sp>
        <p:nvSpPr>
          <p:cNvPr id="21" name="Dikdörtgen 20"/>
          <p:cNvSpPr/>
          <p:nvPr/>
        </p:nvSpPr>
        <p:spPr>
          <a:xfrm>
            <a:off x="7257554" y="4342405"/>
            <a:ext cx="685800" cy="2683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788" b="1" dirty="0"/>
              <a:t>Uygunsuzluk</a:t>
            </a:r>
          </a:p>
        </p:txBody>
      </p:sp>
      <p:sp>
        <p:nvSpPr>
          <p:cNvPr id="24" name="Dikdörtgen 23"/>
          <p:cNvSpPr/>
          <p:nvPr/>
        </p:nvSpPr>
        <p:spPr>
          <a:xfrm>
            <a:off x="5858620" y="4354332"/>
            <a:ext cx="685800" cy="2683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788" b="1" dirty="0"/>
              <a:t>Uygunluk </a:t>
            </a:r>
          </a:p>
        </p:txBody>
      </p:sp>
      <p:cxnSp>
        <p:nvCxnSpPr>
          <p:cNvPr id="25" name="Düz Bağlayıcı 24"/>
          <p:cNvCxnSpPr/>
          <p:nvPr/>
        </p:nvCxnSpPr>
        <p:spPr>
          <a:xfrm>
            <a:off x="7600454" y="4610762"/>
            <a:ext cx="0" cy="441297"/>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Düz Bağlayıcı 25"/>
          <p:cNvCxnSpPr/>
          <p:nvPr/>
        </p:nvCxnSpPr>
        <p:spPr>
          <a:xfrm>
            <a:off x="6171598" y="4622688"/>
            <a:ext cx="0" cy="441297"/>
          </a:xfrm>
          <a:prstGeom prst="line">
            <a:avLst/>
          </a:prstGeom>
        </p:spPr>
        <p:style>
          <a:lnRef idx="3">
            <a:schemeClr val="accent2"/>
          </a:lnRef>
          <a:fillRef idx="0">
            <a:schemeClr val="accent2"/>
          </a:fillRef>
          <a:effectRef idx="2">
            <a:schemeClr val="accent2"/>
          </a:effectRef>
          <a:fontRef idx="minor">
            <a:schemeClr val="tx1"/>
          </a:fontRef>
        </p:style>
      </p:cxnSp>
      <p:sp>
        <p:nvSpPr>
          <p:cNvPr id="27" name="Dikdörtgen 26"/>
          <p:cNvSpPr/>
          <p:nvPr/>
        </p:nvSpPr>
        <p:spPr>
          <a:xfrm>
            <a:off x="7197918" y="4944727"/>
            <a:ext cx="1603735" cy="7765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788" b="1" dirty="0">
              <a:solidFill>
                <a:srgbClr val="FF0000"/>
              </a:solidFill>
            </a:endParaRPr>
          </a:p>
        </p:txBody>
      </p:sp>
      <p:sp>
        <p:nvSpPr>
          <p:cNvPr id="28" name="Dikdörtgen 27"/>
          <p:cNvSpPr/>
          <p:nvPr/>
        </p:nvSpPr>
        <p:spPr>
          <a:xfrm>
            <a:off x="3514851" y="4930935"/>
            <a:ext cx="2968640" cy="7927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788" b="1" dirty="0">
              <a:solidFill>
                <a:srgbClr val="FF0000"/>
              </a:solidFill>
            </a:endParaRPr>
          </a:p>
        </p:txBody>
      </p:sp>
      <p:sp>
        <p:nvSpPr>
          <p:cNvPr id="22" name="Dikdörtgen 21"/>
          <p:cNvSpPr/>
          <p:nvPr/>
        </p:nvSpPr>
        <p:spPr>
          <a:xfrm>
            <a:off x="7275169" y="5078905"/>
            <a:ext cx="765813" cy="532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50" b="1" dirty="0">
                <a:solidFill>
                  <a:srgbClr val="FF0000"/>
                </a:solidFill>
              </a:rPr>
              <a:t>Gözden geçir</a:t>
            </a:r>
          </a:p>
          <a:p>
            <a:pPr algn="ctr"/>
            <a:r>
              <a:rPr lang="tr-TR" sz="750" b="1" dirty="0">
                <a:solidFill>
                  <a:srgbClr val="FF0000"/>
                </a:solidFill>
              </a:rPr>
              <a:t>Manuel onay</a:t>
            </a:r>
          </a:p>
        </p:txBody>
      </p:sp>
      <p:pic>
        <p:nvPicPr>
          <p:cNvPr id="33" name="Picture 8" descr="doktor ekrani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4139" y="5021982"/>
            <a:ext cx="1376261" cy="646091"/>
          </a:xfrm>
          <a:prstGeom prst="rect">
            <a:avLst/>
          </a:prstGeom>
          <a:noFill/>
          <a:extLst>
            <a:ext uri="{909E8E84-426E-40DD-AFC4-6F175D3DCCD1}">
              <a14:hiddenFill xmlns:a14="http://schemas.microsoft.com/office/drawing/2010/main">
                <a:solidFill>
                  <a:srgbClr val="FFFFFF"/>
                </a:solidFill>
              </a14:hiddenFill>
            </a:ext>
          </a:extLst>
        </p:spPr>
      </p:pic>
      <p:sp>
        <p:nvSpPr>
          <p:cNvPr id="34" name="Dikdörtgen 33"/>
          <p:cNvSpPr/>
          <p:nvPr/>
        </p:nvSpPr>
        <p:spPr>
          <a:xfrm>
            <a:off x="5396259" y="5071138"/>
            <a:ext cx="765813" cy="532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50" b="1" dirty="0">
                <a:solidFill>
                  <a:srgbClr val="FF0000"/>
                </a:solidFill>
              </a:rPr>
              <a:t>Otomatik onay</a:t>
            </a:r>
          </a:p>
          <a:p>
            <a:pPr algn="ctr"/>
            <a:r>
              <a:rPr lang="tr-TR" sz="750" b="1" dirty="0">
                <a:solidFill>
                  <a:srgbClr val="FF0000"/>
                </a:solidFill>
              </a:rPr>
              <a:t>Direk hekime </a:t>
            </a:r>
          </a:p>
        </p:txBody>
      </p:sp>
      <p:sp>
        <p:nvSpPr>
          <p:cNvPr id="23" name="Dikdörtgen 22"/>
          <p:cNvSpPr/>
          <p:nvPr/>
        </p:nvSpPr>
        <p:spPr>
          <a:xfrm>
            <a:off x="524786" y="4150840"/>
            <a:ext cx="4572000" cy="715581"/>
          </a:xfrm>
          <a:prstGeom prst="rect">
            <a:avLst/>
          </a:prstGeom>
        </p:spPr>
        <p:txBody>
          <a:bodyPr>
            <a:spAutoFit/>
          </a:bodyPr>
          <a:lstStyle/>
          <a:p>
            <a:r>
              <a:rPr lang="tr-TR" altLang="tr-TR" sz="1350" b="1" dirty="0"/>
              <a:t>İnsan etkileşimi olmadan önceden tanımlanmış bilgisayar tabanlı </a:t>
            </a:r>
            <a:r>
              <a:rPr lang="tr-TR" altLang="tr-TR" sz="1350" b="1" u="sng" dirty="0"/>
              <a:t>algoritmalar </a:t>
            </a:r>
            <a:r>
              <a:rPr lang="tr-TR" altLang="tr-TR" sz="1350" b="1" dirty="0"/>
              <a:t>kullanarak laboratuvar sonuçlarının değerlendirilmesi ve onaylanması işlemidir</a:t>
            </a:r>
            <a:endParaRPr lang="tr-TR" sz="1350" dirty="0"/>
          </a:p>
        </p:txBody>
      </p:sp>
      <p:pic>
        <p:nvPicPr>
          <p:cNvPr id="29" name="Picture 6" descr="İ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0982" y="5114512"/>
            <a:ext cx="698530" cy="461030"/>
          </a:xfrm>
          <a:prstGeom prst="rect">
            <a:avLst/>
          </a:prstGeom>
          <a:noFill/>
          <a:extLst>
            <a:ext uri="{909E8E84-426E-40DD-AFC4-6F175D3DCCD1}">
              <a14:hiddenFill xmlns:a14="http://schemas.microsoft.com/office/drawing/2010/main">
                <a:solidFill>
                  <a:srgbClr val="FFFFFF"/>
                </a:solidFill>
              </a14:hiddenFill>
            </a:ext>
          </a:extLst>
        </p:spPr>
      </p:pic>
      <p:sp>
        <p:nvSpPr>
          <p:cNvPr id="30" name="Dikdörtgen 29"/>
          <p:cNvSpPr/>
          <p:nvPr/>
        </p:nvSpPr>
        <p:spPr>
          <a:xfrm>
            <a:off x="103667" y="936994"/>
            <a:ext cx="8947297" cy="5039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2462962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5DFF-12B2-42D2-BC6D-F9C7FC2E25CC}"/>
              </a:ext>
            </a:extLst>
          </p:cNvPr>
          <p:cNvSpPr>
            <a:spLocks noGrp="1"/>
          </p:cNvSpPr>
          <p:nvPr>
            <p:ph type="title"/>
          </p:nvPr>
        </p:nvSpPr>
        <p:spPr/>
        <p:txBody>
          <a:bodyPr/>
          <a:lstStyle/>
          <a:p>
            <a:r>
              <a:rPr lang="tr-TR" b="1" dirty="0"/>
              <a:t>1.AKILCI TEST İSTEMİ </a:t>
            </a:r>
          </a:p>
        </p:txBody>
      </p:sp>
      <p:sp>
        <p:nvSpPr>
          <p:cNvPr id="4" name="Text Placeholder 3">
            <a:extLst>
              <a:ext uri="{FF2B5EF4-FFF2-40B4-BE49-F238E27FC236}">
                <a16:creationId xmlns:a16="http://schemas.microsoft.com/office/drawing/2014/main" id="{0CE56A5D-6FC5-4106-A03A-BD308DAC4B26}"/>
              </a:ext>
            </a:extLst>
          </p:cNvPr>
          <p:cNvSpPr>
            <a:spLocks noGrp="1"/>
          </p:cNvSpPr>
          <p:nvPr>
            <p:ph type="body" idx="1"/>
          </p:nvPr>
        </p:nvSpPr>
        <p:spPr/>
        <p:txBody>
          <a:bodyPr/>
          <a:lstStyle/>
          <a:p>
            <a:r>
              <a:rPr lang="tr-TR" dirty="0"/>
              <a:t>Yüksek test maliyetleri</a:t>
            </a:r>
          </a:p>
        </p:txBody>
      </p:sp>
    </p:spTree>
    <p:extLst>
      <p:ext uri="{BB962C8B-B14F-4D97-AF65-F5344CB8AC3E}">
        <p14:creationId xmlns:p14="http://schemas.microsoft.com/office/powerpoint/2010/main" val="1198856475"/>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 point temples 4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23241" t="14676" r="23114" b="11629"/>
          <a:stretch/>
        </p:blipFill>
        <p:spPr bwMode="auto">
          <a:xfrm>
            <a:off x="3328494" y="1530225"/>
            <a:ext cx="2282059" cy="2351212"/>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942390" y="1045477"/>
            <a:ext cx="3089564" cy="507831"/>
          </a:xfrm>
          <a:prstGeom prst="rect">
            <a:avLst/>
          </a:prstGeom>
        </p:spPr>
        <p:txBody>
          <a:bodyPr wrap="none">
            <a:spAutoFit/>
          </a:bodyPr>
          <a:lstStyle/>
          <a:p>
            <a:r>
              <a:rPr lang="tr-TR" sz="1350" u="sng" dirty="0">
                <a:solidFill>
                  <a:srgbClr val="FF0000"/>
                </a:solidFill>
              </a:rPr>
              <a:t>Otomatik Onay Destek Sistemin </a:t>
            </a:r>
            <a:r>
              <a:rPr lang="tr-TR" sz="1350" u="sng" dirty="0" err="1">
                <a:solidFill>
                  <a:srgbClr val="FF0000"/>
                </a:solidFill>
              </a:rPr>
              <a:t>avantaji</a:t>
            </a:r>
            <a:endParaRPr lang="tr-TR" sz="1350" u="sng" dirty="0">
              <a:solidFill>
                <a:srgbClr val="FF0000"/>
              </a:solidFill>
            </a:endParaRPr>
          </a:p>
          <a:p>
            <a:endParaRPr lang="tr-TR" sz="1350" dirty="0"/>
          </a:p>
        </p:txBody>
      </p:sp>
      <p:sp>
        <p:nvSpPr>
          <p:cNvPr id="2" name="Dikdörtgen 1"/>
          <p:cNvSpPr/>
          <p:nvPr/>
        </p:nvSpPr>
        <p:spPr>
          <a:xfrm>
            <a:off x="3994736" y="2317774"/>
            <a:ext cx="949575"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dirty="0">
                <a:solidFill>
                  <a:srgbClr val="FF0000"/>
                </a:solidFill>
              </a:rPr>
              <a:t>ODS</a:t>
            </a:r>
          </a:p>
        </p:txBody>
      </p:sp>
      <p:sp>
        <p:nvSpPr>
          <p:cNvPr id="6" name="Dikdörtgen 5"/>
          <p:cNvSpPr/>
          <p:nvPr/>
        </p:nvSpPr>
        <p:spPr>
          <a:xfrm>
            <a:off x="206923" y="1643556"/>
            <a:ext cx="2140169" cy="98140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tr-TR" sz="1200" dirty="0">
                <a:solidFill>
                  <a:schemeClr val="tx1"/>
                </a:solidFill>
              </a:rPr>
              <a:t>Bütün sonuçların aynı kriterlere göre değerlendirilmesi:             </a:t>
            </a:r>
            <a:r>
              <a:rPr lang="tr-TR" sz="1200" b="1" dirty="0">
                <a:solidFill>
                  <a:schemeClr val="tx1"/>
                </a:solidFill>
              </a:rPr>
              <a:t>Standardizasyon</a:t>
            </a:r>
          </a:p>
        </p:txBody>
      </p:sp>
      <p:sp>
        <p:nvSpPr>
          <p:cNvPr id="7" name="Dikdörtgen 6"/>
          <p:cNvSpPr/>
          <p:nvPr/>
        </p:nvSpPr>
        <p:spPr>
          <a:xfrm>
            <a:off x="254219" y="2789007"/>
            <a:ext cx="2151993" cy="1078301"/>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50" dirty="0">
                <a:solidFill>
                  <a:schemeClr val="tx1"/>
                </a:solidFill>
              </a:rPr>
              <a:t>Bilgisayar destekli olduğu için karmaşık algoritmaların uygulanabilmesi.</a:t>
            </a:r>
          </a:p>
          <a:p>
            <a:r>
              <a:rPr lang="tr-TR" sz="1050" dirty="0">
                <a:solidFill>
                  <a:schemeClr val="tx1"/>
                </a:solidFill>
              </a:rPr>
              <a:t>hata payın azalması </a:t>
            </a:r>
          </a:p>
        </p:txBody>
      </p:sp>
      <p:sp>
        <p:nvSpPr>
          <p:cNvPr id="8" name="Dikdörtgen 7"/>
          <p:cNvSpPr/>
          <p:nvPr/>
        </p:nvSpPr>
        <p:spPr>
          <a:xfrm>
            <a:off x="6276794" y="1610530"/>
            <a:ext cx="1927781" cy="10953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a:solidFill>
                  <a:schemeClr val="tx1"/>
                </a:solidFill>
              </a:rPr>
              <a:t>Patolojik sonuçlara daha çok zaman ayrılması</a:t>
            </a:r>
          </a:p>
        </p:txBody>
      </p:sp>
      <p:sp>
        <p:nvSpPr>
          <p:cNvPr id="9" name="Dikdörtgen 8"/>
          <p:cNvSpPr/>
          <p:nvPr/>
        </p:nvSpPr>
        <p:spPr>
          <a:xfrm>
            <a:off x="6225409" y="2881407"/>
            <a:ext cx="2033752" cy="10953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chemeClr val="tx1"/>
                </a:solidFill>
              </a:rPr>
              <a:t>Turnaround</a:t>
            </a:r>
            <a:r>
              <a:rPr lang="tr-TR" sz="1200" dirty="0">
                <a:solidFill>
                  <a:schemeClr val="tx1"/>
                </a:solidFill>
              </a:rPr>
              <a:t> time kısaltması.</a:t>
            </a:r>
          </a:p>
          <a:p>
            <a:pPr algn="ctr"/>
            <a:r>
              <a:rPr lang="tr-TR" sz="1200" dirty="0">
                <a:solidFill>
                  <a:schemeClr val="tx1"/>
                </a:solidFill>
              </a:rPr>
              <a:t>(</a:t>
            </a:r>
            <a:r>
              <a:rPr lang="tr-TR" sz="1200" dirty="0" err="1">
                <a:solidFill>
                  <a:schemeClr val="tx1"/>
                </a:solidFill>
              </a:rPr>
              <a:t>lab.işlem</a:t>
            </a:r>
            <a:r>
              <a:rPr lang="tr-TR" sz="1200" dirty="0">
                <a:solidFill>
                  <a:schemeClr val="tx1"/>
                </a:solidFill>
              </a:rPr>
              <a:t> ve onay süresi)</a:t>
            </a:r>
          </a:p>
        </p:txBody>
      </p:sp>
      <p:sp>
        <p:nvSpPr>
          <p:cNvPr id="5" name="Dikdörtgen 4"/>
          <p:cNvSpPr/>
          <p:nvPr/>
        </p:nvSpPr>
        <p:spPr>
          <a:xfrm>
            <a:off x="254219" y="4372145"/>
            <a:ext cx="2979683" cy="99257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0"/>
              </a:spcBef>
              <a:buFontTx/>
              <a:buNone/>
            </a:pPr>
            <a:r>
              <a:rPr lang="tr-TR" sz="900" dirty="0">
                <a:latin typeface="Arial" panose="020B0604020202020204" pitchFamily="34" charset="0"/>
              </a:rPr>
              <a:t>PİLOT BÖLGE ÇALIŞMASI (Haziran 2017 </a:t>
            </a:r>
            <a:r>
              <a:rPr lang="tr-TR" sz="900" dirty="0" err="1">
                <a:latin typeface="Arial" panose="020B0604020202020204" pitchFamily="34" charset="0"/>
              </a:rPr>
              <a:t>itabaren</a:t>
            </a:r>
            <a:r>
              <a:rPr lang="tr-TR" sz="900" dirty="0">
                <a:latin typeface="Arial" panose="020B0604020202020204" pitchFamily="34" charset="0"/>
              </a:rPr>
              <a:t>)</a:t>
            </a:r>
          </a:p>
          <a:p>
            <a:pPr>
              <a:spcBef>
                <a:spcPct val="0"/>
              </a:spcBef>
              <a:buFontTx/>
              <a:buNone/>
            </a:pPr>
            <a:r>
              <a:rPr lang="tr-TR" sz="900" dirty="0">
                <a:latin typeface="Arial" panose="020B0604020202020204" pitchFamily="34" charset="0"/>
              </a:rPr>
              <a:t>Hastaneye başvuran hastaların </a:t>
            </a:r>
            <a:r>
              <a:rPr lang="tr-TR" sz="900" b="1" dirty="0">
                <a:solidFill>
                  <a:srgbClr val="C00000"/>
                </a:solidFill>
                <a:latin typeface="Arial" panose="020B0604020202020204" pitchFamily="34" charset="0"/>
              </a:rPr>
              <a:t>%60’ının </a:t>
            </a:r>
            <a:r>
              <a:rPr lang="tr-TR" sz="900" dirty="0">
                <a:latin typeface="Arial" panose="020B0604020202020204" pitchFamily="34" charset="0"/>
              </a:rPr>
              <a:t>sonucu </a:t>
            </a:r>
            <a:r>
              <a:rPr lang="tr-TR" sz="900" b="1" dirty="0">
                <a:latin typeface="Arial" panose="020B0604020202020204" pitchFamily="34" charset="0"/>
              </a:rPr>
              <a:t>Otomatik Onay Destek Sistemi </a:t>
            </a:r>
            <a:r>
              <a:rPr lang="tr-TR" sz="900" dirty="0">
                <a:latin typeface="Arial" panose="020B0604020202020204" pitchFamily="34" charset="0"/>
              </a:rPr>
              <a:t>ile onaylanmıştır. Yapılan analizlerde verilen bu sonuçlarda herhangi bir yanlış onaylama yapılmamıştır.</a:t>
            </a:r>
          </a:p>
          <a:p>
            <a:pPr algn="ctr">
              <a:spcBef>
                <a:spcPct val="0"/>
              </a:spcBef>
              <a:buFontTx/>
              <a:buNone/>
            </a:pPr>
            <a:endParaRPr lang="tr-TR" sz="1350" dirty="0">
              <a:latin typeface="Arial" panose="020B0604020202020204" pitchFamily="34" charset="0"/>
            </a:endParaRPr>
          </a:p>
        </p:txBody>
      </p:sp>
      <p:sp>
        <p:nvSpPr>
          <p:cNvPr id="11" name="Dikdörtgen 10"/>
          <p:cNvSpPr/>
          <p:nvPr/>
        </p:nvSpPr>
        <p:spPr>
          <a:xfrm>
            <a:off x="1824688" y="5638728"/>
            <a:ext cx="5886654" cy="346249"/>
          </a:xfrm>
          <a:prstGeom prst="rect">
            <a:avLst/>
          </a:prstGeom>
        </p:spPr>
        <p:txBody>
          <a:bodyPr wrap="square">
            <a:spAutoFit/>
          </a:bodyPr>
          <a:lstStyle/>
          <a:p>
            <a:r>
              <a:rPr lang="en-US" sz="825" dirty="0">
                <a:latin typeface="arial" panose="020B0604020202020204" pitchFamily="34" charset="0"/>
              </a:rPr>
              <a:t>Developing and application of an autoverification system for clinical chemistry and immunology test results</a:t>
            </a:r>
            <a:r>
              <a:rPr lang="tr-TR" sz="825" dirty="0">
                <a:latin typeface="arial" panose="020B0604020202020204" pitchFamily="34" charset="0"/>
              </a:rPr>
              <a:t> (</a:t>
            </a:r>
            <a:r>
              <a:rPr lang="tr-TR" sz="825" dirty="0" err="1">
                <a:latin typeface="arial" panose="020B0604020202020204" pitchFamily="34" charset="0"/>
              </a:rPr>
              <a:t>Abstract</a:t>
            </a:r>
            <a:r>
              <a:rPr lang="tr-TR" sz="825" dirty="0">
                <a:latin typeface="arial" panose="020B0604020202020204" pitchFamily="34" charset="0"/>
              </a:rPr>
              <a:t>)</a:t>
            </a:r>
            <a:endParaRPr lang="en-US" sz="825" dirty="0">
              <a:latin typeface="arial" panose="020B0604020202020204" pitchFamily="34" charset="0"/>
            </a:endParaRPr>
          </a:p>
          <a:p>
            <a:r>
              <a:rPr lang="en-US" sz="825" dirty="0">
                <a:latin typeface="arial" panose="020B0604020202020204" pitchFamily="34" charset="0"/>
              </a:rPr>
              <a:t>1. </a:t>
            </a:r>
            <a:r>
              <a:rPr lang="en-US" sz="825" dirty="0" err="1">
                <a:latin typeface="arial" panose="020B0604020202020204" pitchFamily="34" charset="0"/>
              </a:rPr>
              <a:t>Zhonghua</a:t>
            </a:r>
            <a:r>
              <a:rPr lang="en-US" sz="825" dirty="0">
                <a:latin typeface="arial" panose="020B0604020202020204" pitchFamily="34" charset="0"/>
              </a:rPr>
              <a:t> Yi </a:t>
            </a:r>
            <a:r>
              <a:rPr lang="en-US" sz="825" dirty="0" err="1">
                <a:latin typeface="arial" panose="020B0604020202020204" pitchFamily="34" charset="0"/>
              </a:rPr>
              <a:t>Xue</a:t>
            </a:r>
            <a:r>
              <a:rPr lang="en-US" sz="825" dirty="0">
                <a:latin typeface="arial" panose="020B0604020202020204" pitchFamily="34" charset="0"/>
              </a:rPr>
              <a:t> </a:t>
            </a:r>
            <a:r>
              <a:rPr lang="en-US" sz="825" dirty="0" err="1">
                <a:latin typeface="arial" panose="020B0604020202020204" pitchFamily="34" charset="0"/>
              </a:rPr>
              <a:t>Za</a:t>
            </a:r>
            <a:r>
              <a:rPr lang="en-US" sz="825" dirty="0">
                <a:latin typeface="arial" panose="020B0604020202020204" pitchFamily="34" charset="0"/>
              </a:rPr>
              <a:t> </a:t>
            </a:r>
            <a:r>
              <a:rPr lang="en-US" sz="825" dirty="0" err="1">
                <a:latin typeface="arial" panose="020B0604020202020204" pitchFamily="34" charset="0"/>
              </a:rPr>
              <a:t>Zhi</a:t>
            </a:r>
            <a:r>
              <a:rPr lang="en-US" sz="825" dirty="0">
                <a:latin typeface="arial" panose="020B0604020202020204" pitchFamily="34" charset="0"/>
              </a:rPr>
              <a:t>. 2017 Feb 28;97(8):616-621. doi:10.3760/cma.j.issn.0376-2491.2017.08.012.</a:t>
            </a:r>
            <a:endParaRPr lang="tr-TR" sz="825" dirty="0"/>
          </a:p>
        </p:txBody>
      </p:sp>
      <p:cxnSp>
        <p:nvCxnSpPr>
          <p:cNvPr id="12" name="Düz Ok Bağlayıcısı 11"/>
          <p:cNvCxnSpPr/>
          <p:nvPr/>
        </p:nvCxnSpPr>
        <p:spPr>
          <a:xfrm flipH="1" flipV="1">
            <a:off x="2406212" y="2193378"/>
            <a:ext cx="863162" cy="591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Düz Ok Bağlayıcısı 16"/>
          <p:cNvCxnSpPr/>
          <p:nvPr/>
        </p:nvCxnSpPr>
        <p:spPr>
          <a:xfrm flipH="1" flipV="1">
            <a:off x="2416213" y="3340223"/>
            <a:ext cx="863162" cy="5912"/>
          </a:xfrm>
          <a:prstGeom prst="straightConnector1">
            <a:avLst/>
          </a:prstGeom>
          <a:ln>
            <a:solidFill>
              <a:srgbClr val="7030A0"/>
            </a:solidFill>
            <a:tailEnd type="triangle"/>
          </a:ln>
        </p:spPr>
        <p:style>
          <a:lnRef idx="1">
            <a:schemeClr val="accent4"/>
          </a:lnRef>
          <a:fillRef idx="0">
            <a:schemeClr val="accent4"/>
          </a:fillRef>
          <a:effectRef idx="0">
            <a:schemeClr val="accent4"/>
          </a:effectRef>
          <a:fontRef idx="minor">
            <a:schemeClr val="tx1"/>
          </a:fontRef>
        </p:style>
      </p:cxnSp>
      <p:cxnSp>
        <p:nvCxnSpPr>
          <p:cNvPr id="18" name="Düz Ok Bağlayıcısı 17"/>
          <p:cNvCxnSpPr/>
          <p:nvPr/>
        </p:nvCxnSpPr>
        <p:spPr>
          <a:xfrm>
            <a:off x="5606686" y="2158180"/>
            <a:ext cx="622592" cy="9230"/>
          </a:xfrm>
          <a:prstGeom prst="straightConnector1">
            <a:avLst/>
          </a:prstGeom>
          <a:ln>
            <a:solidFill>
              <a:schemeClr val="accent1">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22" name="Düz Ok Bağlayıcısı 21"/>
          <p:cNvCxnSpPr/>
          <p:nvPr/>
        </p:nvCxnSpPr>
        <p:spPr>
          <a:xfrm>
            <a:off x="5571658" y="3308089"/>
            <a:ext cx="622592" cy="9230"/>
          </a:xfrm>
          <a:prstGeom prst="straightConnector1">
            <a:avLst/>
          </a:prstGeom>
          <a:ln>
            <a:solidFill>
              <a:schemeClr val="accent6">
                <a:lumMod val="75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24" name="Dikdörtgen 23"/>
          <p:cNvSpPr/>
          <p:nvPr/>
        </p:nvSpPr>
        <p:spPr>
          <a:xfrm>
            <a:off x="103667" y="936994"/>
            <a:ext cx="8947297" cy="5039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Tree>
    <p:extLst>
      <p:ext uri="{BB962C8B-B14F-4D97-AF65-F5344CB8AC3E}">
        <p14:creationId xmlns:p14="http://schemas.microsoft.com/office/powerpoint/2010/main" val="3031184283"/>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8512-EDC9-4AC6-A49A-6F2E3F1038AC}"/>
              </a:ext>
            </a:extLst>
          </p:cNvPr>
          <p:cNvSpPr>
            <a:spLocks noGrp="1"/>
          </p:cNvSpPr>
          <p:nvPr>
            <p:ph type="title"/>
          </p:nvPr>
        </p:nvSpPr>
        <p:spPr/>
        <p:txBody>
          <a:bodyPr/>
          <a:lstStyle/>
          <a:p>
            <a:r>
              <a:rPr lang="tr-TR" dirty="0"/>
              <a:t>ÖZET OLARAK;</a:t>
            </a:r>
          </a:p>
        </p:txBody>
      </p:sp>
      <p:sp>
        <p:nvSpPr>
          <p:cNvPr id="3" name="Content Placeholder 2">
            <a:extLst>
              <a:ext uri="{FF2B5EF4-FFF2-40B4-BE49-F238E27FC236}">
                <a16:creationId xmlns:a16="http://schemas.microsoft.com/office/drawing/2014/main" id="{8A2213F3-693B-401E-852D-4EA3164E6015}"/>
              </a:ext>
            </a:extLst>
          </p:cNvPr>
          <p:cNvSpPr>
            <a:spLocks noGrp="1"/>
          </p:cNvSpPr>
          <p:nvPr>
            <p:ph idx="1"/>
          </p:nvPr>
        </p:nvSpPr>
        <p:spPr/>
        <p:txBody>
          <a:bodyPr/>
          <a:lstStyle/>
          <a:p>
            <a:pPr>
              <a:lnSpc>
                <a:spcPct val="150000"/>
              </a:lnSpc>
            </a:pPr>
            <a:r>
              <a:rPr lang="tr-TR" dirty="0"/>
              <a:t>Süreç içerisinde;</a:t>
            </a:r>
          </a:p>
          <a:p>
            <a:pPr>
              <a:lnSpc>
                <a:spcPct val="150000"/>
              </a:lnSpc>
            </a:pPr>
            <a:r>
              <a:rPr lang="tr-TR" dirty="0"/>
              <a:t>Güncellemeler</a:t>
            </a:r>
          </a:p>
          <a:p>
            <a:pPr>
              <a:lnSpc>
                <a:spcPct val="150000"/>
              </a:lnSpc>
            </a:pPr>
            <a:r>
              <a:rPr lang="tr-TR" dirty="0"/>
              <a:t>Geri bildirimlerle</a:t>
            </a:r>
          </a:p>
          <a:p>
            <a:pPr>
              <a:lnSpc>
                <a:spcPct val="150000"/>
              </a:lnSpc>
            </a:pPr>
            <a:r>
              <a:rPr lang="tr-TR" dirty="0"/>
              <a:t>İyileştirilebilecek bir sistem</a:t>
            </a:r>
          </a:p>
        </p:txBody>
      </p:sp>
    </p:spTree>
    <p:extLst>
      <p:ext uri="{BB962C8B-B14F-4D97-AF65-F5344CB8AC3E}">
        <p14:creationId xmlns:p14="http://schemas.microsoft.com/office/powerpoint/2010/main" val="4105506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400" dirty="0">
                <a:solidFill>
                  <a:srgbClr val="FF0000"/>
                </a:solidFill>
              </a:rPr>
              <a:t>Sabrınız için teşekkürler</a:t>
            </a:r>
          </a:p>
        </p:txBody>
      </p:sp>
      <p:sp>
        <p:nvSpPr>
          <p:cNvPr id="3" name="2 Metin Yer Tutucusu"/>
          <p:cNvSpPr>
            <a:spLocks noGrp="1"/>
          </p:cNvSpPr>
          <p:nvPr>
            <p:ph type="body" idx="1"/>
          </p:nvPr>
        </p:nvSpPr>
        <p:spPr/>
        <p:txBody>
          <a:bodyPr/>
          <a:lstStyle/>
          <a:p>
            <a:endParaRPr lang="tr-TR" dirty="0"/>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13DC-AF16-4DA1-93EB-C4F0CD4B12D2}"/>
              </a:ext>
            </a:extLst>
          </p:cNvPr>
          <p:cNvSpPr>
            <a:spLocks noGrp="1"/>
          </p:cNvSpPr>
          <p:nvPr>
            <p:ph type="title"/>
          </p:nvPr>
        </p:nvSpPr>
        <p:spPr/>
        <p:txBody>
          <a:bodyPr/>
          <a:lstStyle/>
          <a:p>
            <a:r>
              <a:rPr lang="tr-TR" dirty="0"/>
              <a:t>Dünyada durum nedir?</a:t>
            </a:r>
          </a:p>
        </p:txBody>
      </p:sp>
      <p:sp>
        <p:nvSpPr>
          <p:cNvPr id="3" name="Text Placeholder 2">
            <a:extLst>
              <a:ext uri="{FF2B5EF4-FFF2-40B4-BE49-F238E27FC236}">
                <a16:creationId xmlns:a16="http://schemas.microsoft.com/office/drawing/2014/main" id="{0D7A6E50-93BC-4764-88A7-D31035E63534}"/>
              </a:ext>
            </a:extLst>
          </p:cNvPr>
          <p:cNvSpPr>
            <a:spLocks noGrp="1"/>
          </p:cNvSpPr>
          <p:nvPr>
            <p:ph type="body" idx="1"/>
          </p:nvPr>
        </p:nvSpPr>
        <p:spPr/>
        <p:txBody>
          <a:bodyPr/>
          <a:lstStyle/>
          <a:p>
            <a:r>
              <a:rPr lang="tr-TR" dirty="0"/>
              <a:t>İngiltere</a:t>
            </a:r>
          </a:p>
        </p:txBody>
      </p:sp>
    </p:spTree>
    <p:extLst>
      <p:ext uri="{BB962C8B-B14F-4D97-AF65-F5344CB8AC3E}">
        <p14:creationId xmlns:p14="http://schemas.microsoft.com/office/powerpoint/2010/main" val="1158727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F731-CEF8-4AD3-96A5-799A36D5C7C4}"/>
              </a:ext>
            </a:extLst>
          </p:cNvPr>
          <p:cNvSpPr>
            <a:spLocks noGrp="1"/>
          </p:cNvSpPr>
          <p:nvPr>
            <p:ph type="title"/>
          </p:nvPr>
        </p:nvSpPr>
        <p:spPr>
          <a:xfrm>
            <a:off x="500034" y="1214422"/>
            <a:ext cx="8229600" cy="1418484"/>
          </a:xfrm>
        </p:spPr>
        <p:txBody>
          <a:bodyPr>
            <a:normAutofit fontScale="90000"/>
          </a:bodyPr>
          <a:lstStyle/>
          <a:p>
            <a:br>
              <a:rPr lang="tr-TR" dirty="0"/>
            </a:br>
            <a:br>
              <a:rPr lang="tr-TR" dirty="0"/>
            </a:br>
            <a:r>
              <a:rPr lang="tr-TR" dirty="0"/>
              <a:t>İlk olarak 2013 yılında bir Tıbbi laboratuvar kuruluşu -ACB;</a:t>
            </a:r>
            <a:br>
              <a:rPr lang="tr-TR" dirty="0"/>
            </a:br>
            <a:endParaRPr lang="tr-TR" dirty="0"/>
          </a:p>
        </p:txBody>
      </p:sp>
      <p:sp>
        <p:nvSpPr>
          <p:cNvPr id="3" name="Content Placeholder 2">
            <a:extLst>
              <a:ext uri="{FF2B5EF4-FFF2-40B4-BE49-F238E27FC236}">
                <a16:creationId xmlns:a16="http://schemas.microsoft.com/office/drawing/2014/main" id="{D0D1CD2A-6960-49CF-B4EA-289CD3140943}"/>
              </a:ext>
            </a:extLst>
          </p:cNvPr>
          <p:cNvSpPr>
            <a:spLocks noGrp="1"/>
          </p:cNvSpPr>
          <p:nvPr>
            <p:ph idx="1"/>
          </p:nvPr>
        </p:nvSpPr>
        <p:spPr>
          <a:xfrm>
            <a:off x="357158" y="2786058"/>
            <a:ext cx="8229600" cy="4389120"/>
          </a:xfrm>
        </p:spPr>
        <p:txBody>
          <a:bodyPr>
            <a:normAutofit/>
          </a:bodyPr>
          <a:lstStyle/>
          <a:p>
            <a:pPr>
              <a:lnSpc>
                <a:spcPct val="150000"/>
              </a:lnSpc>
            </a:pPr>
            <a:r>
              <a:rPr lang="tr-TR" dirty="0"/>
              <a:t>Klinik Bilgi Özetleri - Kanıta dayalı bilgi kaynakları</a:t>
            </a:r>
          </a:p>
          <a:p>
            <a:pPr>
              <a:lnSpc>
                <a:spcPct val="150000"/>
              </a:lnSpc>
            </a:pPr>
            <a:r>
              <a:rPr lang="tr-TR" dirty="0"/>
              <a:t>Birinci basamak sağlık hizmetlerinde yönetilen genel koşullar hakkında literatür taraması </a:t>
            </a:r>
          </a:p>
          <a:p>
            <a:pPr>
              <a:lnSpc>
                <a:spcPct val="150000"/>
              </a:lnSpc>
            </a:pPr>
            <a:r>
              <a:rPr lang="tr-TR" dirty="0"/>
              <a:t>Uzman görüşü stratejisi izlenerek taslak hazırlamış,</a:t>
            </a:r>
          </a:p>
        </p:txBody>
      </p:sp>
      <p:sp>
        <p:nvSpPr>
          <p:cNvPr id="4" name="TextBox 3">
            <a:extLst>
              <a:ext uri="{FF2B5EF4-FFF2-40B4-BE49-F238E27FC236}">
                <a16:creationId xmlns:a16="http://schemas.microsoft.com/office/drawing/2014/main" id="{C767F736-6FBD-4728-A04D-DE0C4F5E6B4E}"/>
              </a:ext>
            </a:extLst>
          </p:cNvPr>
          <p:cNvSpPr txBox="1"/>
          <p:nvPr/>
        </p:nvSpPr>
        <p:spPr>
          <a:xfrm>
            <a:off x="755576" y="5949281"/>
            <a:ext cx="7862985" cy="276999"/>
          </a:xfrm>
          <a:prstGeom prst="rect">
            <a:avLst/>
          </a:prstGeom>
          <a:noFill/>
        </p:spPr>
        <p:txBody>
          <a:bodyPr wrap="square" rtlCol="0">
            <a:spAutoFit/>
          </a:bodyPr>
          <a:lstStyle/>
          <a:p>
            <a:r>
              <a:rPr lang="tr-TR" sz="1200" b="1" dirty="0">
                <a:solidFill>
                  <a:srgbClr val="FF0000"/>
                </a:solidFill>
              </a:rPr>
              <a:t>2013, Association for Clinical </a:t>
            </a:r>
            <a:r>
              <a:rPr lang="en-US" sz="1200" b="1" dirty="0">
                <a:solidFill>
                  <a:srgbClr val="FF0000"/>
                </a:solidFill>
              </a:rPr>
              <a:t>Biochemistry and Laboratory Medicine (ACB)</a:t>
            </a:r>
            <a:r>
              <a:rPr lang="tr-TR" sz="1200" b="1" dirty="0">
                <a:solidFill>
                  <a:srgbClr val="FF0000"/>
                </a:solidFill>
              </a:rPr>
              <a:t>-UK</a:t>
            </a:r>
          </a:p>
        </p:txBody>
      </p:sp>
    </p:spTree>
    <p:extLst>
      <p:ext uri="{BB962C8B-B14F-4D97-AF65-F5344CB8AC3E}">
        <p14:creationId xmlns:p14="http://schemas.microsoft.com/office/powerpoint/2010/main" val="409168026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E0FC-17F0-41EE-A0BE-29E26F1D6193}"/>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FAB31AA5-7591-4231-AFF4-3F539CBE6C7E}"/>
              </a:ext>
            </a:extLst>
          </p:cNvPr>
          <p:cNvSpPr>
            <a:spLocks noGrp="1"/>
          </p:cNvSpPr>
          <p:nvPr>
            <p:ph idx="1"/>
          </p:nvPr>
        </p:nvSpPr>
        <p:spPr/>
        <p:txBody>
          <a:bodyPr>
            <a:normAutofit fontScale="92500" lnSpcReduction="10000"/>
          </a:bodyPr>
          <a:lstStyle/>
          <a:p>
            <a:pPr>
              <a:lnSpc>
                <a:spcPct val="150000"/>
              </a:lnSpc>
            </a:pPr>
            <a:r>
              <a:rPr lang="tr-TR" dirty="0"/>
              <a:t>Taslak öneriler tamamlandığında, değerlendirme ve yorum için bağımsız bir incelemeciye gönderilmiş</a:t>
            </a:r>
          </a:p>
          <a:p>
            <a:pPr>
              <a:lnSpc>
                <a:spcPct val="150000"/>
              </a:lnSpc>
            </a:pPr>
            <a:r>
              <a:rPr lang="tr-TR" dirty="0"/>
              <a:t>Bu projenin son aşaması, İngiltere’nin her bölgesinden temsilcilerin katılımı ile bir panel düzenlenmesi</a:t>
            </a:r>
          </a:p>
          <a:p>
            <a:pPr>
              <a:lnSpc>
                <a:spcPct val="150000"/>
              </a:lnSpc>
            </a:pPr>
            <a:r>
              <a:rPr lang="tr-TR" dirty="0"/>
              <a:t>Hazırlanan önerilerin gözden geçirilmesi olmuştur.</a:t>
            </a:r>
          </a:p>
          <a:p>
            <a:pPr>
              <a:lnSpc>
                <a:spcPct val="150000"/>
              </a:lnSpc>
            </a:pPr>
            <a:r>
              <a:rPr lang="tr-TR" dirty="0"/>
              <a:t>Literatür ya da yayınlanmış kanıta dayalı rehber bulunmadığında, çalışma grubunun fikir birliğine dayanarak öneriler hazırlanmış.</a:t>
            </a:r>
          </a:p>
        </p:txBody>
      </p:sp>
      <p:sp>
        <p:nvSpPr>
          <p:cNvPr id="4" name="TextBox 3">
            <a:extLst>
              <a:ext uri="{FF2B5EF4-FFF2-40B4-BE49-F238E27FC236}">
                <a16:creationId xmlns:a16="http://schemas.microsoft.com/office/drawing/2014/main" id="{C767F736-6FBD-4728-A04D-DE0C4F5E6B4E}"/>
              </a:ext>
            </a:extLst>
          </p:cNvPr>
          <p:cNvSpPr txBox="1"/>
          <p:nvPr/>
        </p:nvSpPr>
        <p:spPr>
          <a:xfrm>
            <a:off x="714348" y="6215082"/>
            <a:ext cx="7862985" cy="276999"/>
          </a:xfrm>
          <a:prstGeom prst="rect">
            <a:avLst/>
          </a:prstGeom>
          <a:noFill/>
        </p:spPr>
        <p:txBody>
          <a:bodyPr wrap="square" rtlCol="0">
            <a:spAutoFit/>
          </a:bodyPr>
          <a:lstStyle/>
          <a:p>
            <a:r>
              <a:rPr lang="tr-TR" sz="1200" b="1" dirty="0">
                <a:solidFill>
                  <a:srgbClr val="FF0000"/>
                </a:solidFill>
              </a:rPr>
              <a:t>2013, Association for Clinical </a:t>
            </a:r>
            <a:r>
              <a:rPr lang="en-US" sz="1200" b="1" dirty="0">
                <a:solidFill>
                  <a:srgbClr val="FF0000"/>
                </a:solidFill>
              </a:rPr>
              <a:t>Biochemistry and Laboratory Medicine (ACB)</a:t>
            </a:r>
            <a:r>
              <a:rPr lang="tr-TR" sz="1200" b="1" dirty="0">
                <a:solidFill>
                  <a:srgbClr val="FF0000"/>
                </a:solidFill>
              </a:rPr>
              <a:t>-UK</a:t>
            </a:r>
          </a:p>
        </p:txBody>
      </p:sp>
    </p:spTree>
    <p:extLst>
      <p:ext uri="{BB962C8B-B14F-4D97-AF65-F5344CB8AC3E}">
        <p14:creationId xmlns:p14="http://schemas.microsoft.com/office/powerpoint/2010/main" val="846520881"/>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1178</TotalTime>
  <Words>2291</Words>
  <Application>Microsoft Office PowerPoint</Application>
  <PresentationFormat>On-screen Show (4:3)</PresentationFormat>
  <Paragraphs>308</Paragraphs>
  <Slides>62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Arial</vt:lpstr>
      <vt:lpstr>Arial</vt:lpstr>
      <vt:lpstr>Calibri</vt:lpstr>
      <vt:lpstr>Constantia</vt:lpstr>
      <vt:lpstr>Times New Roman</vt:lpstr>
      <vt:lpstr>Wingdings 2</vt:lpstr>
      <vt:lpstr>Akış</vt:lpstr>
      <vt:lpstr>Çalışma Sayfası</vt:lpstr>
      <vt:lpstr>AKILCI LABORATUVAR  UYGULAMALARI</vt:lpstr>
      <vt:lpstr>Sağlık Bakanlığı Sağlık Hizmetleri Genel Müdürlüğü Tetkik ve Teşhis Hizmetleri Daire Başkanlığınca başlatılmıştır</vt:lpstr>
      <vt:lpstr>Bakanlık Sistem hazırlık çalışma süreci;</vt:lpstr>
      <vt:lpstr> Bakanlıkça belirtilen AMAÇ ;  </vt:lpstr>
      <vt:lpstr>Yedi prosedür başlığı oluşturulmuş;</vt:lpstr>
      <vt:lpstr>1.AKILCI TEST İSTEMİ </vt:lpstr>
      <vt:lpstr>Dünyada durum nedir?</vt:lpstr>
      <vt:lpstr>  İlk olarak 2013 yılında bir Tıbbi laboratuvar kuruluşu -ACB; </vt:lpstr>
      <vt:lpstr>PowerPoint Presentation</vt:lpstr>
      <vt:lpstr>Pratikte Test tekrarını azalması amacıyla;</vt:lpstr>
      <vt:lpstr>        </vt:lpstr>
      <vt:lpstr>PowerPoint Presentation</vt:lpstr>
      <vt:lpstr>Minimal test tekrar aralıkları (intervalleri) ne demektir? </vt:lpstr>
      <vt:lpstr>Tüm laboratuvar Branşı Hekimlerinin Yer aldığı bir grup</vt:lpstr>
      <vt:lpstr>PowerPoint Presentation</vt:lpstr>
      <vt:lpstr>PowerPoint Presentation</vt:lpstr>
      <vt:lpstr>PowerPoint Presentation</vt:lpstr>
      <vt:lpstr>Bakanlığın belirlemiş olduğu intervaller otomasyon sistemlerinde aktif hale getirilmiştir Hastadan bir testin istenmesinden sonra aynı testin yeniden istenebilmesi için önerilen süreyi tanımlayan  listedir.  </vt:lpstr>
      <vt:lpstr>Bizim akılcı istem sistemimizde;</vt:lpstr>
      <vt:lpstr>PowerPoint Presentation</vt:lpstr>
      <vt:lpstr>PowerPoint Presentation</vt:lpstr>
      <vt:lpstr>PowerPoint Presentation</vt:lpstr>
      <vt:lpstr>PowerPoint Presentation</vt:lpstr>
      <vt:lpstr>Gereksiz test istem oranlarını incelemeye yönelik bazı çalışmalar yürütülmüştür</vt:lpstr>
      <vt:lpstr>Total kolesterol, HDL-K ve LDL-K </vt:lpstr>
      <vt:lpstr>Gereksiz test tekrarlarını inceleyen bir çalışma: (AFP-hepatosellüler karsinoma, İmmunglobulinler-Myeloma hariç tutularak)</vt:lpstr>
      <vt:lpstr>PowerPoint Presentation</vt:lpstr>
      <vt:lpstr>Test tekrarlarının olası sebepleri:</vt:lpstr>
      <vt:lpstr>Başka bir çalışma;</vt:lpstr>
      <vt:lpstr>Başka bir çalışma;</vt:lpstr>
      <vt:lpstr>   Başka bir çalışma;  (Massachusetts -999 yataklı 3. basamak eğitim hastanesi)</vt:lpstr>
      <vt:lpstr>Bildirilen advers olaylar;</vt:lpstr>
      <vt:lpstr>2.REFLEKS VE REFLEKTİF TEST</vt:lpstr>
      <vt:lpstr>PowerPoint Presentation</vt:lpstr>
      <vt:lpstr>PowerPoint Presentation</vt:lpstr>
      <vt:lpstr>Koagulometrik tetkikler</vt:lpstr>
      <vt:lpstr>TFT refleks test uygulaması;</vt:lpstr>
      <vt:lpstr>PowerPoint Presentation</vt:lpstr>
      <vt:lpstr>PowerPoint Presentation</vt:lpstr>
      <vt:lpstr>3. BU TEST NEREDE YAPILIYOR?</vt:lpstr>
      <vt:lpstr>Bu Test Nerede Yapılıyor? </vt:lpstr>
      <vt:lpstr>PowerPoint Presentation</vt:lpstr>
      <vt:lpstr>PowerPoint Presentation</vt:lpstr>
      <vt:lpstr>PowerPoint Presentation</vt:lpstr>
      <vt:lpstr>4.KONSÜLTASYON İSTEM PROSEDÜRÜ </vt:lpstr>
      <vt:lpstr>KONSÜLTASYON  SİSTEMİ  BAŞLATILDI</vt:lpstr>
      <vt:lpstr>PowerPoint Presentation</vt:lpstr>
      <vt:lpstr>5.SONUÇ RAPORLARININ STANDARDİZASYONU</vt:lpstr>
      <vt:lpstr>PowerPoint Presentation</vt:lpstr>
      <vt:lpstr>PowerPoint Presentation</vt:lpstr>
      <vt:lpstr>PowerPoint Presentation</vt:lpstr>
      <vt:lpstr>LOINC kodları:her bir testin bir kodu var, tüm laboratuvarlar bu kodlara göre testlerini tanımladılar</vt:lpstr>
      <vt:lpstr>PowerPoint Presentation</vt:lpstr>
      <vt:lpstr>PowerPoint Presentation</vt:lpstr>
      <vt:lpstr>PowerPoint Presentation</vt:lpstr>
      <vt:lpstr>6. KARAR SINIRI</vt:lpstr>
      <vt:lpstr>PowerPoint Presentation</vt:lpstr>
      <vt:lpstr>6. ONAY DESTEK SİSTEMİ</vt:lpstr>
      <vt:lpstr>PowerPoint Presentation</vt:lpstr>
      <vt:lpstr>PowerPoint Presentation</vt:lpstr>
      <vt:lpstr>ÖZET OLARAK;</vt:lpstr>
      <vt:lpstr>Sabrınız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Ceyla Eraldemir</cp:lastModifiedBy>
  <cp:revision>214</cp:revision>
  <dcterms:created xsi:type="dcterms:W3CDTF">2019-01-08T09:43:48Z</dcterms:created>
  <dcterms:modified xsi:type="dcterms:W3CDTF">2019-02-20T11:47:02Z</dcterms:modified>
</cp:coreProperties>
</file>