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rawings/drawing1.xml" ContentType="application/vnd.openxmlformats-officedocument.drawingml.chartshap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82" r:id="rId5"/>
    <p:sldId id="283" r:id="rId6"/>
    <p:sldId id="259" r:id="rId7"/>
    <p:sldId id="260" r:id="rId8"/>
    <p:sldId id="261" r:id="rId9"/>
    <p:sldId id="262" r:id="rId10"/>
    <p:sldId id="263" r:id="rId11"/>
    <p:sldId id="264" r:id="rId12"/>
    <p:sldId id="266" r:id="rId13"/>
    <p:sldId id="267" r:id="rId14"/>
    <p:sldId id="268" r:id="rId15"/>
    <p:sldId id="269" r:id="rId16"/>
    <p:sldId id="270" r:id="rId17"/>
    <p:sldId id="271" r:id="rId18"/>
    <p:sldId id="280" r:id="rId19"/>
    <p:sldId id="272" r:id="rId20"/>
    <p:sldId id="273" r:id="rId21"/>
    <p:sldId id="274" r:id="rId22"/>
    <p:sldId id="284" r:id="rId23"/>
    <p:sldId id="275" r:id="rId24"/>
    <p:sldId id="276" r:id="rId25"/>
    <p:sldId id="277" r:id="rId26"/>
    <p:sldId id="279" r:id="rId27"/>
    <p:sldId id="278" r:id="rId28"/>
    <p:sldId id="281" r:id="rId29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1872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Office_Excel__al__ma_Sayfas_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_al__ma_Sayfas_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tr-TR"/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Sa</a:t>
            </a:r>
            <a:r>
              <a:rPr lang="tr-TR" dirty="0" err="1" smtClean="0"/>
              <a:t>ğlıklı</a:t>
            </a:r>
            <a:r>
              <a:rPr lang="tr-TR" dirty="0" smtClean="0"/>
              <a:t> diyet</a:t>
            </a:r>
            <a:endParaRPr lang="en-US" dirty="0"/>
          </a:p>
        </c:rich>
      </c:tx>
      <c:layout/>
    </c:title>
    <c:plotArea>
      <c:layout/>
      <c:pieChart>
        <c:varyColors val="1"/>
        <c:ser>
          <c:idx val="0"/>
          <c:order val="0"/>
          <c:tx>
            <c:strRef>
              <c:f>Sayfa1!$B$1</c:f>
              <c:strCache>
                <c:ptCount val="1"/>
                <c:pt idx="0">
                  <c:v>Satışlar</c:v>
                </c:pt>
              </c:strCache>
            </c:strRef>
          </c:tx>
          <c:cat>
            <c:strRef>
              <c:f>Sayfa1!$A$2:$A$4</c:f>
              <c:strCache>
                <c:ptCount val="3"/>
                <c:pt idx="0">
                  <c:v>1. Çeyrek</c:v>
                </c:pt>
                <c:pt idx="1">
                  <c:v>2. Çeyrek</c:v>
                </c:pt>
                <c:pt idx="2">
                  <c:v>3. Çeyrek</c:v>
                </c:pt>
              </c:strCache>
            </c:strRef>
          </c:cat>
          <c:val>
            <c:numRef>
              <c:f>Sayfa1!$B$2:$B$4</c:f>
              <c:numCache>
                <c:formatCode>General</c:formatCode>
                <c:ptCount val="3"/>
                <c:pt idx="0">
                  <c:v>55</c:v>
                </c:pt>
                <c:pt idx="1">
                  <c:v>30</c:v>
                </c:pt>
                <c:pt idx="2">
                  <c:v>15</c:v>
                </c:pt>
              </c:numCache>
            </c:numRef>
          </c:val>
        </c:ser>
        <c:firstSliceAng val="60"/>
      </c:pieChart>
    </c:plotArea>
    <c:legend>
      <c:legendPos val="r"/>
      <c:layout/>
    </c:legend>
    <c:plotVisOnly val="1"/>
    <c:dispBlanksAs val="zero"/>
  </c:chart>
  <c:txPr>
    <a:bodyPr/>
    <a:lstStyle/>
    <a:p>
      <a:pPr>
        <a:defRPr sz="1800"/>
      </a:pPr>
      <a:endParaRPr lang="tr-TR"/>
    </a:p>
  </c:txPr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tr-TR"/>
  <c:chart>
    <c:title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Sayfa1!$B$1</c:f>
              <c:strCache>
                <c:ptCount val="1"/>
                <c:pt idx="0">
                  <c:v>Atkin's</c:v>
                </c:pt>
              </c:strCache>
            </c:strRef>
          </c:tx>
          <c:cat>
            <c:strRef>
              <c:f>Sayfa1!$A$2:$A$5</c:f>
              <c:strCache>
                <c:ptCount val="3"/>
                <c:pt idx="0">
                  <c:v>KH</c:v>
                </c:pt>
                <c:pt idx="1">
                  <c:v>YAĞ</c:v>
                </c:pt>
                <c:pt idx="2">
                  <c:v>PROTEİN</c:v>
                </c:pt>
              </c:strCache>
            </c:strRef>
          </c:cat>
          <c:val>
            <c:numRef>
              <c:f>Sayfa1!$B$2:$B$5</c:f>
              <c:numCache>
                <c:formatCode>General</c:formatCode>
                <c:ptCount val="4"/>
                <c:pt idx="0">
                  <c:v>5</c:v>
                </c:pt>
                <c:pt idx="1">
                  <c:v>60</c:v>
                </c:pt>
                <c:pt idx="2">
                  <c:v>35</c:v>
                </c:pt>
              </c:numCache>
            </c:numRef>
          </c:val>
        </c:ser>
      </c:pie3DChart>
    </c:plotArea>
    <c:legend>
      <c:legendPos val="r"/>
      <c:layout/>
    </c:legend>
    <c:plotVisOnly val="1"/>
    <c:dispBlanksAs val="zero"/>
  </c:chart>
  <c:txPr>
    <a:bodyPr/>
    <a:lstStyle/>
    <a:p>
      <a:pPr>
        <a:defRPr sz="1800"/>
      </a:pPr>
      <a:endParaRPr lang="tr-TR"/>
    </a:p>
  </c:txPr>
  <c:externalData r:id="rId1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0.725</cdr:x>
      <cdr:y>0.4</cdr:y>
    </cdr:from>
    <cdr:to>
      <cdr:x>1</cdr:x>
      <cdr:y>0.74</cdr:y>
    </cdr:to>
    <cdr:sp macro="" textlink="">
      <cdr:nvSpPr>
        <cdr:cNvPr id="2" name="Metin kutusu 1"/>
        <cdr:cNvSpPr txBox="1"/>
      </cdr:nvSpPr>
      <cdr:spPr>
        <a:xfrm xmlns:a="http://schemas.openxmlformats.org/drawingml/2006/main">
          <a:off x="4176465" y="1411355"/>
          <a:ext cx="1584175" cy="1199653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tr-TR" sz="2000" dirty="0" smtClean="0"/>
            <a:t>KH</a:t>
          </a:r>
        </a:p>
        <a:p xmlns:a="http://schemas.openxmlformats.org/drawingml/2006/main">
          <a:r>
            <a:rPr lang="tr-TR" sz="2000" dirty="0" smtClean="0"/>
            <a:t>YAĞ</a:t>
          </a:r>
        </a:p>
        <a:p xmlns:a="http://schemas.openxmlformats.org/drawingml/2006/main">
          <a:r>
            <a:rPr lang="tr-TR" sz="2000" dirty="0" smtClean="0"/>
            <a:t>PROTEİN</a:t>
          </a:r>
          <a:endParaRPr lang="tr-TR" sz="2000" dirty="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Başlık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Alt Başlık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Veri Yer Tutucusu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150FF14F-6409-4DE0-B8E9-E9EEDF47C3A5}" type="datetimeFigureOut">
              <a:rPr lang="tr-TR" smtClean="0"/>
              <a:pPr/>
              <a:t>17.03.2017</a:t>
            </a:fld>
            <a:endParaRPr lang="tr-TR"/>
          </a:p>
        </p:txBody>
      </p:sp>
      <p:sp>
        <p:nvSpPr>
          <p:cNvPr id="17" name="Altbilgi Yer Tutucusu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tr-TR"/>
          </a:p>
        </p:txBody>
      </p:sp>
      <p:sp>
        <p:nvSpPr>
          <p:cNvPr id="10" name="Dikdörtgen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ikdörtgen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Dikdörtgen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Dikdörtgen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Düz Bağlayıcı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Düz Bağlayıcı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Düz Bağlayıcı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Düz Bağlayıcı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Düz Bağlayıcı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Düz Bağlayıcı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Dikdörtgen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ayt Numarası Yer Tutucus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8179D676-7FBD-447C-B3B6-7339ADB8FBE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FF14F-6409-4DE0-B8E9-E9EEDF47C3A5}" type="datetimeFigureOut">
              <a:rPr lang="tr-TR" smtClean="0"/>
              <a:pPr/>
              <a:t>17.03.2017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9D676-7FBD-447C-B3B6-7339ADB8FBE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FF14F-6409-4DE0-B8E9-E9EEDF47C3A5}" type="datetimeFigureOut">
              <a:rPr lang="tr-TR" smtClean="0"/>
              <a:pPr/>
              <a:t>17.03.2017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9D676-7FBD-447C-B3B6-7339ADB8FBE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8" name="İçerik Yer Tutucusu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50FF14F-6409-4DE0-B8E9-E9EEDF47C3A5}" type="datetimeFigureOut">
              <a:rPr lang="tr-TR" smtClean="0"/>
              <a:pPr/>
              <a:t>17.03.2017</a:t>
            </a:fld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179D676-7FBD-447C-B3B6-7339ADB8FBED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Altbilgi Yer Tutucusu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150FF14F-6409-4DE0-B8E9-E9EEDF47C3A5}" type="datetimeFigureOut">
              <a:rPr lang="tr-TR" smtClean="0"/>
              <a:pPr/>
              <a:t>17.03.2017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tr-TR"/>
          </a:p>
        </p:txBody>
      </p:sp>
      <p:sp>
        <p:nvSpPr>
          <p:cNvPr id="9" name="Dikdörtgen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Dikdörtgen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Dikdörtgen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ikdörtgen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Düz Bağlayıcı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Düz Bağlayıcı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Düz Bağlayıcı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Düz Bağlayıcı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Düz Bağlayıcı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Dikdörtgen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Düz Bağlayıcı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8179D676-7FBD-447C-B3B6-7339ADB8FBE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FF14F-6409-4DE0-B8E9-E9EEDF47C3A5}" type="datetimeFigureOut">
              <a:rPr lang="tr-TR" smtClean="0"/>
              <a:pPr/>
              <a:t>17.03.2017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9D676-7FBD-447C-B3B6-7339ADB8FBED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9" name="İçerik Yer Tutucusu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1" name="İçerik Yer Tutucusu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FF14F-6409-4DE0-B8E9-E9EEDF47C3A5}" type="datetimeFigureOut">
              <a:rPr lang="tr-TR" smtClean="0"/>
              <a:pPr/>
              <a:t>17.03.2017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9D676-7FBD-447C-B3B6-7339ADB8FBED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İçerik Yer Tutucusu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3" name="İçerik Yer Tutucusu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2" name="Metin Yer Tutucusu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4" name="Metin Yer Tutucusu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6" name="Veri Yer Tutucusu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50FF14F-6409-4DE0-B8E9-E9EEDF47C3A5}" type="datetimeFigureOut">
              <a:rPr lang="tr-TR" smtClean="0"/>
              <a:pPr/>
              <a:t>17.03.2017</a:t>
            </a:fld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179D676-7FBD-447C-B3B6-7339ADB8FBED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FF14F-6409-4DE0-B8E9-E9EEDF47C3A5}" type="datetimeFigureOut">
              <a:rPr lang="tr-TR" smtClean="0"/>
              <a:pPr/>
              <a:t>17.03.2017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9D676-7FBD-447C-B3B6-7339ADB8FBE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üz Bağlayıcı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8" name="Düz Bağlayıcı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Düz Bağlayıcı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Düz Bağlayıcı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Dikdörtgen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Düz Bağlayıcı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İçerik Yer Tutucusu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1" name="Veri Yer Tutucusu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50FF14F-6409-4DE0-B8E9-E9EEDF47C3A5}" type="datetimeFigureOut">
              <a:rPr lang="tr-TR" smtClean="0"/>
              <a:pPr/>
              <a:t>17.03.2017</a:t>
            </a:fld>
            <a:endParaRPr lang="tr-TR"/>
          </a:p>
        </p:txBody>
      </p:sp>
      <p:sp>
        <p:nvSpPr>
          <p:cNvPr id="22" name="Slayt Numarası Yer Tutucus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179D676-7FBD-447C-B3B6-7339ADB8FBED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3" name="Altbilgi Yer Tutucusu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üz Bağlayıcı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0" name="Düz Bağlayıcı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Dikdörtgen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üz Bağlayıcı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Düz Bağlayıcı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Düz Bağlayıcı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Veri Yer Tutucusu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50FF14F-6409-4DE0-B8E9-E9EEDF47C3A5}" type="datetimeFigureOut">
              <a:rPr lang="tr-TR" smtClean="0"/>
              <a:pPr/>
              <a:t>17.03.2017</a:t>
            </a:fld>
            <a:endParaRPr lang="tr-TR"/>
          </a:p>
        </p:txBody>
      </p:sp>
      <p:sp>
        <p:nvSpPr>
          <p:cNvPr id="18" name="Slayt Numarası Yer Tutucus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179D676-7FBD-447C-B3B6-7339ADB8FBED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1" name="Altbilgi Yer Tutucusu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Düz Bağlayıcı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Başlık Yer Tutucusu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Metin Yer Tutucusu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4" name="Veri Yer Tutucusu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50FF14F-6409-4DE0-B8E9-E9EEDF47C3A5}" type="datetimeFigureOut">
              <a:rPr lang="tr-TR" smtClean="0"/>
              <a:pPr/>
              <a:t>17.03.2017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7" name="Düz Bağlayıcı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Düz Bağlayıcı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Dikdörtgen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Düz Bağlayıcı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ayt Numarası Yer Tutucus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179D676-7FBD-447C-B3B6-7339ADB8FBED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2214546" y="1891828"/>
            <a:ext cx="6172200" cy="1108544"/>
          </a:xfrm>
        </p:spPr>
        <p:txBody>
          <a:bodyPr/>
          <a:lstStyle/>
          <a:p>
            <a:r>
              <a:rPr lang="tr-TR" dirty="0" smtClean="0"/>
              <a:t>POPÜLER DİYETLER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2828956" y="3500438"/>
            <a:ext cx="6172200" cy="857256"/>
          </a:xfrm>
        </p:spPr>
        <p:txBody>
          <a:bodyPr/>
          <a:lstStyle/>
          <a:p>
            <a:r>
              <a:rPr lang="tr-TR" dirty="0" smtClean="0"/>
              <a:t>Prof. Dr. Aydın TUNÇKALE</a:t>
            </a:r>
            <a:endParaRPr lang="tr-TR" dirty="0"/>
          </a:p>
        </p:txBody>
      </p:sp>
      <p:sp>
        <p:nvSpPr>
          <p:cNvPr id="4" name="Alt Başlık 2"/>
          <p:cNvSpPr txBox="1">
            <a:spLocks/>
          </p:cNvSpPr>
          <p:nvPr/>
        </p:nvSpPr>
        <p:spPr>
          <a:xfrm>
            <a:off x="2857488" y="4857760"/>
            <a:ext cx="4071966" cy="857256"/>
          </a:xfrm>
          <a:prstGeom prst="rect">
            <a:avLst/>
          </a:prstGeom>
        </p:spPr>
        <p:txBody>
          <a:bodyPr vert="horz">
            <a:normAutofit fontScale="775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r>
              <a:rPr lang="tr-TR" b="1" dirty="0" smtClean="0">
                <a:solidFill>
                  <a:schemeClr val="tx2"/>
                </a:solidFill>
              </a:rPr>
              <a:t>İstanbul Bilim Üniversitesi Tıp Fakültesi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r>
              <a:rPr lang="tr-TR" b="1" dirty="0" smtClean="0">
                <a:solidFill>
                  <a:schemeClr val="tx2"/>
                </a:solidFill>
              </a:rPr>
              <a:t>          İç </a:t>
            </a:r>
            <a:r>
              <a:rPr lang="tr-TR" b="1" dirty="0" smtClean="0">
                <a:solidFill>
                  <a:schemeClr val="tx2"/>
                </a:solidFill>
              </a:rPr>
              <a:t>Hastalıkları Anabilim Dalı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r>
              <a:rPr kumimoji="0" lang="tr-TR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tr-TR" sz="18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74348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POPÜLER DİYET ÖRNEKLERİ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 smtClean="0"/>
              <a:t>MAKRONUTRİYENT KISITLAMALARI</a:t>
            </a:r>
          </a:p>
          <a:p>
            <a:pPr lvl="1"/>
            <a:r>
              <a:rPr lang="tr-TR" dirty="0" smtClean="0"/>
              <a:t>Yüksek proteinli diyetler</a:t>
            </a:r>
          </a:p>
          <a:p>
            <a:pPr lvl="1"/>
            <a:r>
              <a:rPr lang="tr-TR" dirty="0" smtClean="0"/>
              <a:t>Düşük yağlı diyetler</a:t>
            </a:r>
          </a:p>
          <a:p>
            <a:pPr lvl="1"/>
            <a:r>
              <a:rPr lang="tr-TR" dirty="0" smtClean="0"/>
              <a:t>Yeni diyetler</a:t>
            </a:r>
            <a:endParaRPr lang="tr-T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28794" y="3214686"/>
            <a:ext cx="4787177" cy="33909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1255624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YÜKSEK PROTEİNLİ DİYETLER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 smtClean="0"/>
              <a:t>Tokluk hissi artar</a:t>
            </a:r>
          </a:p>
          <a:p>
            <a:r>
              <a:rPr lang="tr-TR" dirty="0" smtClean="0"/>
              <a:t>Termik etkisi yüksektir</a:t>
            </a:r>
          </a:p>
          <a:p>
            <a:r>
              <a:rPr lang="tr-TR" dirty="0" smtClean="0"/>
              <a:t>Daha fazla ağırlık kaybettirirler</a:t>
            </a:r>
          </a:p>
          <a:p>
            <a:r>
              <a:rPr lang="tr-TR" dirty="0" smtClean="0"/>
              <a:t>Daha fazla yağ kütlesi kaybettirirler</a:t>
            </a:r>
            <a:endParaRPr lang="tr-TR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71736" y="3714752"/>
            <a:ext cx="3406583" cy="2571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2940226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YÜKSEK PROTEİNLİ DİYETLER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 smtClean="0"/>
              <a:t>Popüler diyetlerin en yaygın şeklidir</a:t>
            </a:r>
          </a:p>
          <a:p>
            <a:r>
              <a:rPr lang="tr-TR" dirty="0" smtClean="0"/>
              <a:t>Beyin hücrelerinin ve diğer tüm hücrelerin normal fonksiyonlarını sürdürebilmeleri için </a:t>
            </a:r>
            <a:r>
              <a:rPr lang="tr-TR" dirty="0" err="1" smtClean="0"/>
              <a:t>glukoza</a:t>
            </a:r>
            <a:r>
              <a:rPr lang="tr-TR" dirty="0" smtClean="0"/>
              <a:t> ihtiyaçları vardır. Bu kısıtlandığında doku proteinleri ve yağlar kullanılır.</a:t>
            </a:r>
          </a:p>
          <a:p>
            <a:r>
              <a:rPr lang="tr-TR" dirty="0" smtClean="0"/>
              <a:t>Kas dokusunda azalma oluşur</a:t>
            </a:r>
          </a:p>
          <a:p>
            <a:r>
              <a:rPr lang="tr-TR" dirty="0" smtClean="0"/>
              <a:t>Meyvede de şeker olduğu gerekçesiyle yasaklanır</a:t>
            </a:r>
          </a:p>
          <a:p>
            <a:r>
              <a:rPr lang="tr-TR" dirty="0" smtClean="0"/>
              <a:t>Hayvansal yağlar protein ile birlikte bolca alınır.</a:t>
            </a:r>
          </a:p>
          <a:p>
            <a:r>
              <a:rPr lang="tr-TR" dirty="0" smtClean="0"/>
              <a:t>KH alımının kısıtlanması nedeniyle efor kapasitesi azalır</a:t>
            </a:r>
          </a:p>
        </p:txBody>
      </p:sp>
    </p:spTree>
    <p:extLst>
      <p:ext uri="{BB962C8B-B14F-4D97-AF65-F5344CB8AC3E}">
        <p14:creationId xmlns:p14="http://schemas.microsoft.com/office/powerpoint/2010/main" xmlns="" val="26217633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800" dirty="0" smtClean="0"/>
              <a:t>HIZLI KİLO KAYBI YAĞ DIŞI DOKUNUN KAYBINA NEDEN OLUR</a:t>
            </a:r>
            <a:endParaRPr lang="tr-TR" sz="2800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 smtClean="0"/>
              <a:t>YAVAŞ ZAYIFLAMA SONUC	U</a:t>
            </a:r>
          </a:p>
          <a:p>
            <a:pPr lvl="1"/>
            <a:r>
              <a:rPr lang="tr-TR" dirty="0" smtClean="0"/>
              <a:t>Yağ kütlesi % 80, yağ dışı kütle % 20 azalır</a:t>
            </a:r>
          </a:p>
          <a:p>
            <a:r>
              <a:rPr lang="tr-TR" dirty="0" smtClean="0"/>
              <a:t>HIZLI ZAYIFLAMA SONUCU</a:t>
            </a:r>
          </a:p>
          <a:p>
            <a:pPr lvl="1"/>
            <a:r>
              <a:rPr lang="tr-TR" dirty="0" smtClean="0"/>
              <a:t>Yağ kütlesi %30, yağ dışı kütle %70 azalır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1064654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YPD’lerle</a:t>
            </a:r>
            <a:r>
              <a:rPr lang="tr-TR" dirty="0" smtClean="0"/>
              <a:t> ancak 12 ay ZAYIFLAMA sürer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 smtClean="0"/>
              <a:t>SONRA;</a:t>
            </a:r>
          </a:p>
          <a:p>
            <a:pPr>
              <a:buNone/>
            </a:pPr>
            <a:r>
              <a:rPr lang="tr-TR" dirty="0" smtClean="0"/>
              <a:t>Maalesef geri kilo alımı kaçınılmazdır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27886618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METABOLİK VE PSİŞİK DEĞİŞİM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 smtClean="0"/>
              <a:t>Depresyona yatkınlık</a:t>
            </a:r>
          </a:p>
          <a:p>
            <a:r>
              <a:rPr lang="tr-TR" dirty="0" smtClean="0"/>
              <a:t>Vitamin eksikliği</a:t>
            </a:r>
          </a:p>
          <a:p>
            <a:r>
              <a:rPr lang="tr-TR" dirty="0" smtClean="0"/>
              <a:t>HDL-K düşüşü</a:t>
            </a:r>
          </a:p>
          <a:p>
            <a:r>
              <a:rPr lang="tr-TR" dirty="0" smtClean="0"/>
              <a:t>LDL-K artışı</a:t>
            </a:r>
          </a:p>
          <a:p>
            <a:r>
              <a:rPr lang="tr-TR" dirty="0" err="1" smtClean="0"/>
              <a:t>Ü.asit</a:t>
            </a:r>
            <a:r>
              <a:rPr lang="tr-TR" dirty="0" smtClean="0"/>
              <a:t> artışı</a:t>
            </a:r>
          </a:p>
          <a:p>
            <a:r>
              <a:rPr lang="tr-TR" dirty="0" smtClean="0"/>
              <a:t>Diyabete eğilim</a:t>
            </a:r>
          </a:p>
          <a:p>
            <a:r>
              <a:rPr lang="tr-TR" dirty="0" smtClean="0"/>
              <a:t>İnsülin direnci artışı</a:t>
            </a:r>
          </a:p>
          <a:p>
            <a:r>
              <a:rPr lang="tr-TR" dirty="0" smtClean="0"/>
              <a:t>KKH riskinde artma</a:t>
            </a:r>
          </a:p>
          <a:p>
            <a:r>
              <a:rPr lang="tr-TR" dirty="0" smtClean="0"/>
              <a:t>İnme riskinde artma</a:t>
            </a:r>
          </a:p>
          <a:p>
            <a:r>
              <a:rPr lang="tr-TR" dirty="0" smtClean="0"/>
              <a:t>Kansere eğilim</a:t>
            </a:r>
          </a:p>
          <a:p>
            <a:r>
              <a:rPr lang="tr-TR" dirty="0" smtClean="0"/>
              <a:t>Böbrek taşı artışı</a:t>
            </a:r>
          </a:p>
          <a:p>
            <a:r>
              <a:rPr lang="tr-TR" dirty="0" smtClean="0"/>
              <a:t>Osteoporoz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2252187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xmlns="" val="3161645205"/>
              </p:ext>
            </p:extLst>
          </p:nvPr>
        </p:nvGraphicFramePr>
        <p:xfrm>
          <a:off x="251520" y="188641"/>
          <a:ext cx="5760640" cy="35283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Grafik 4"/>
          <p:cNvGraphicFramePr/>
          <p:nvPr>
            <p:extLst>
              <p:ext uri="{D42A27DB-BD31-4B8C-83A1-F6EECF244321}">
                <p14:modId xmlns:p14="http://schemas.microsoft.com/office/powerpoint/2010/main" xmlns="" val="3408899651"/>
              </p:ext>
            </p:extLst>
          </p:nvPr>
        </p:nvGraphicFramePr>
        <p:xfrm>
          <a:off x="2699792" y="2787073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4156990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Yüksek proteinle beslenme kan </a:t>
            </a:r>
            <a:r>
              <a:rPr lang="tr-TR" dirty="0" err="1" smtClean="0"/>
              <a:t>glukozunu</a:t>
            </a:r>
            <a:r>
              <a:rPr lang="tr-TR" dirty="0" smtClean="0"/>
              <a:t> düşürür, ama ………………….</a:t>
            </a:r>
            <a:endParaRPr lang="tr-TR" dirty="0"/>
          </a:p>
        </p:txBody>
      </p:sp>
      <p:sp>
        <p:nvSpPr>
          <p:cNvPr id="4" name="Metin kutusu 3"/>
          <p:cNvSpPr txBox="1"/>
          <p:nvPr/>
        </p:nvSpPr>
        <p:spPr>
          <a:xfrm>
            <a:off x="5043566" y="6488692"/>
            <a:ext cx="36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 </a:t>
            </a:r>
            <a:r>
              <a:rPr lang="tr-TR" dirty="0" err="1" smtClean="0"/>
              <a:t>Am</a:t>
            </a:r>
            <a:r>
              <a:rPr lang="tr-TR" dirty="0" smtClean="0"/>
              <a:t> J </a:t>
            </a:r>
            <a:r>
              <a:rPr lang="tr-TR" dirty="0" err="1" smtClean="0"/>
              <a:t>Clin</a:t>
            </a:r>
            <a:r>
              <a:rPr lang="tr-TR" dirty="0" smtClean="0"/>
              <a:t> </a:t>
            </a:r>
            <a:r>
              <a:rPr lang="tr-TR" dirty="0" err="1" smtClean="0"/>
              <a:t>Nutr</a:t>
            </a:r>
            <a:r>
              <a:rPr lang="tr-TR" dirty="0" smtClean="0"/>
              <a:t> 2003;78:734-41</a:t>
            </a:r>
            <a:endParaRPr lang="tr-TR" dirty="0"/>
          </a:p>
        </p:txBody>
      </p:sp>
      <p:pic>
        <p:nvPicPr>
          <p:cNvPr id="1028" name="Picture 4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85720" y="1428736"/>
            <a:ext cx="7500990" cy="50450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10 Metin kutusu"/>
          <p:cNvSpPr txBox="1"/>
          <p:nvPr/>
        </p:nvSpPr>
        <p:spPr>
          <a:xfrm>
            <a:off x="214282" y="1357298"/>
            <a:ext cx="7786742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tr-TR" dirty="0" smtClean="0"/>
              <a:t>,</a:t>
            </a:r>
          </a:p>
          <a:p>
            <a:endParaRPr lang="tr-TR" dirty="0"/>
          </a:p>
        </p:txBody>
      </p:sp>
      <p:sp>
        <p:nvSpPr>
          <p:cNvPr id="12" name="11 Metin kutusu"/>
          <p:cNvSpPr txBox="1"/>
          <p:nvPr/>
        </p:nvSpPr>
        <p:spPr>
          <a:xfrm>
            <a:off x="285720" y="5857892"/>
            <a:ext cx="7786742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tr-TR" dirty="0" smtClean="0"/>
              <a:t>,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907598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Yüksek proteinle beslenme kan </a:t>
            </a:r>
            <a:r>
              <a:rPr lang="tr-TR" dirty="0" err="1" smtClean="0"/>
              <a:t>glukozunu</a:t>
            </a:r>
            <a:r>
              <a:rPr lang="tr-TR" dirty="0" smtClean="0"/>
              <a:t> düşürür, ama </a:t>
            </a:r>
            <a:r>
              <a:rPr lang="tr-TR" dirty="0" err="1" smtClean="0"/>
              <a:t>insülin</a:t>
            </a:r>
            <a:r>
              <a:rPr lang="tr-TR" dirty="0" smtClean="0"/>
              <a:t> </a:t>
            </a:r>
            <a:r>
              <a:rPr lang="tr-TR" dirty="0" err="1" smtClean="0"/>
              <a:t>yanitini</a:t>
            </a:r>
            <a:r>
              <a:rPr lang="tr-TR" dirty="0" smtClean="0"/>
              <a:t> </a:t>
            </a:r>
            <a:r>
              <a:rPr lang="tr-TR" dirty="0" err="1" smtClean="0"/>
              <a:t>arttirir</a:t>
            </a:r>
            <a:endParaRPr lang="tr-TR" dirty="0"/>
          </a:p>
        </p:txBody>
      </p:sp>
      <p:sp>
        <p:nvSpPr>
          <p:cNvPr id="4" name="Metin kutusu 3"/>
          <p:cNvSpPr txBox="1"/>
          <p:nvPr/>
        </p:nvSpPr>
        <p:spPr>
          <a:xfrm>
            <a:off x="5043566" y="6488692"/>
            <a:ext cx="36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 </a:t>
            </a:r>
            <a:r>
              <a:rPr lang="tr-TR" dirty="0" err="1" smtClean="0"/>
              <a:t>Am</a:t>
            </a:r>
            <a:r>
              <a:rPr lang="tr-TR" dirty="0" smtClean="0"/>
              <a:t> J </a:t>
            </a:r>
            <a:r>
              <a:rPr lang="tr-TR" dirty="0" err="1" smtClean="0"/>
              <a:t>Clin</a:t>
            </a:r>
            <a:r>
              <a:rPr lang="tr-TR" dirty="0" smtClean="0"/>
              <a:t> </a:t>
            </a:r>
            <a:r>
              <a:rPr lang="tr-TR" dirty="0" err="1" smtClean="0"/>
              <a:t>Nutr</a:t>
            </a:r>
            <a:r>
              <a:rPr lang="tr-TR" dirty="0" smtClean="0"/>
              <a:t> 2003;78:734-41</a:t>
            </a:r>
            <a:endParaRPr lang="tr-TR" dirty="0"/>
          </a:p>
        </p:txBody>
      </p:sp>
      <p:sp>
        <p:nvSpPr>
          <p:cNvPr id="11" name="10 Metin kutusu"/>
          <p:cNvSpPr txBox="1"/>
          <p:nvPr/>
        </p:nvSpPr>
        <p:spPr>
          <a:xfrm>
            <a:off x="428596" y="2357430"/>
            <a:ext cx="7786742" cy="120032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tr-TR" dirty="0" smtClean="0"/>
              <a:t>,</a:t>
            </a:r>
          </a:p>
          <a:p>
            <a:endParaRPr lang="tr-TR" dirty="0" smtClean="0"/>
          </a:p>
          <a:p>
            <a:endParaRPr lang="tr-TR" dirty="0" smtClean="0"/>
          </a:p>
          <a:p>
            <a:endParaRPr lang="tr-TR" dirty="0"/>
          </a:p>
        </p:txBody>
      </p:sp>
      <p:sp>
        <p:nvSpPr>
          <p:cNvPr id="12" name="11 Metin kutusu"/>
          <p:cNvSpPr txBox="1"/>
          <p:nvPr/>
        </p:nvSpPr>
        <p:spPr>
          <a:xfrm>
            <a:off x="285720" y="5857892"/>
            <a:ext cx="7786742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tr-TR" dirty="0" smtClean="0"/>
              <a:t>,</a:t>
            </a:r>
          </a:p>
          <a:p>
            <a:endParaRPr lang="tr-TR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28596" y="1571612"/>
            <a:ext cx="7572428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8 Metin kutusu"/>
          <p:cNvSpPr txBox="1"/>
          <p:nvPr/>
        </p:nvSpPr>
        <p:spPr>
          <a:xfrm>
            <a:off x="285720" y="1500174"/>
            <a:ext cx="8215370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tr-TR" dirty="0" smtClean="0"/>
              <a:t>.</a:t>
            </a:r>
          </a:p>
          <a:p>
            <a:endParaRPr lang="tr-TR" dirty="0"/>
          </a:p>
        </p:txBody>
      </p:sp>
      <p:sp>
        <p:nvSpPr>
          <p:cNvPr id="10" name="9 Metin kutusu"/>
          <p:cNvSpPr txBox="1"/>
          <p:nvPr/>
        </p:nvSpPr>
        <p:spPr>
          <a:xfrm>
            <a:off x="214282" y="5786454"/>
            <a:ext cx="7858180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tr-TR" dirty="0" smtClean="0"/>
              <a:t>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907598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274320" lvl="0" indent="-274320">
              <a:spcBef>
                <a:spcPts val="600"/>
              </a:spcBef>
            </a:pPr>
            <a:r>
              <a:rPr lang="tr-TR" dirty="0" smtClean="0"/>
              <a:t>ALKALİ DİYETLER</a:t>
            </a:r>
            <a:br>
              <a:rPr lang="tr-TR" dirty="0" smtClean="0"/>
            </a:br>
            <a:r>
              <a:rPr lang="tr-TR" sz="2400" cap="none" dirty="0" err="1" smtClean="0">
                <a:solidFill>
                  <a:prstClr val="black"/>
                </a:solidFill>
                <a:ea typeface="+mn-ea"/>
                <a:cs typeface="+mn-cs"/>
              </a:rPr>
              <a:t>pH’ya</a:t>
            </a:r>
            <a:r>
              <a:rPr lang="tr-TR" sz="2400" cap="none" dirty="0" smtClean="0">
                <a:solidFill>
                  <a:prstClr val="black"/>
                </a:solidFill>
                <a:ea typeface="+mn-ea"/>
                <a:cs typeface="+mn-cs"/>
              </a:rPr>
              <a:t> </a:t>
            </a:r>
            <a:r>
              <a:rPr lang="tr-TR" sz="2400" cap="none" dirty="0">
                <a:solidFill>
                  <a:prstClr val="black"/>
                </a:solidFill>
                <a:ea typeface="+mn-ea"/>
                <a:cs typeface="+mn-cs"/>
              </a:rPr>
              <a:t>göre gıdalar</a:t>
            </a:r>
            <a:br>
              <a:rPr lang="tr-TR" sz="2400" cap="none" dirty="0">
                <a:solidFill>
                  <a:prstClr val="black"/>
                </a:solidFill>
                <a:ea typeface="+mn-ea"/>
                <a:cs typeface="+mn-cs"/>
              </a:rPr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186808" cy="4873752"/>
          </a:xfrm>
        </p:spPr>
        <p:txBody>
          <a:bodyPr/>
          <a:lstStyle/>
          <a:p>
            <a:pPr marL="0" indent="0">
              <a:buNone/>
            </a:pPr>
            <a:r>
              <a:rPr lang="tr-TR" dirty="0" smtClean="0"/>
              <a:t>3; Enerji içecekleri, şarap, kola, asitli tüm içecekler</a:t>
            </a:r>
          </a:p>
          <a:p>
            <a:pPr marL="0" indent="0">
              <a:buNone/>
            </a:pPr>
            <a:r>
              <a:rPr lang="tr-TR" dirty="0" smtClean="0"/>
              <a:t>4; Çikolata, abur-cuburlar, mayalı hamur işleri</a:t>
            </a:r>
          </a:p>
          <a:p>
            <a:pPr marL="0" indent="0">
              <a:buNone/>
            </a:pPr>
            <a:r>
              <a:rPr lang="tr-TR" dirty="0" smtClean="0"/>
              <a:t>5; Fıstık, kahve, beyaz un, kırmızı et</a:t>
            </a:r>
          </a:p>
          <a:p>
            <a:pPr marL="0" indent="0">
              <a:buNone/>
            </a:pPr>
            <a:r>
              <a:rPr lang="tr-TR" dirty="0" smtClean="0"/>
              <a:t>6;</a:t>
            </a:r>
            <a:r>
              <a:rPr lang="tr-TR" dirty="0"/>
              <a:t> </a:t>
            </a:r>
            <a:r>
              <a:rPr lang="tr-TR" dirty="0" smtClean="0"/>
              <a:t>Meyve suları, yumurta, pişmiş ıspanak, fasulye, balık, </a:t>
            </a:r>
            <a:r>
              <a:rPr lang="tr-TR" dirty="0" err="1" smtClean="0"/>
              <a:t>tahıllar,kuru</a:t>
            </a:r>
            <a:r>
              <a:rPr lang="tr-TR" dirty="0" smtClean="0"/>
              <a:t> baklagiller</a:t>
            </a:r>
          </a:p>
        </p:txBody>
      </p:sp>
      <p:sp>
        <p:nvSpPr>
          <p:cNvPr id="4" name="Metin kutusu 3"/>
          <p:cNvSpPr txBox="1"/>
          <p:nvPr/>
        </p:nvSpPr>
        <p:spPr>
          <a:xfrm>
            <a:off x="4572000" y="1628800"/>
            <a:ext cx="4176464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dirty="0" smtClean="0"/>
              <a:t>7; SU</a:t>
            </a:r>
          </a:p>
          <a:p>
            <a:r>
              <a:rPr lang="tr-TR" sz="2400" dirty="0" smtClean="0"/>
              <a:t>8;Elma, domates, badem,   mısır, greyfurt, şeftali, çilek muz</a:t>
            </a:r>
          </a:p>
          <a:p>
            <a:r>
              <a:rPr lang="tr-TR" sz="2400" dirty="0" smtClean="0"/>
              <a:t>9; Avokado, yeşil çay,   </a:t>
            </a:r>
          </a:p>
          <a:p>
            <a:r>
              <a:rPr lang="tr-TR" sz="2400" dirty="0" smtClean="0"/>
              <a:t>patlıcan, patates, bezelye, </a:t>
            </a:r>
          </a:p>
          <a:p>
            <a:r>
              <a:rPr lang="tr-TR" sz="2400" dirty="0" smtClean="0"/>
              <a:t>hurma</a:t>
            </a:r>
          </a:p>
          <a:p>
            <a:r>
              <a:rPr lang="tr-TR" sz="2400" dirty="0" smtClean="0"/>
              <a:t>10; Çiğ ıspanak, brokoli, </a:t>
            </a:r>
          </a:p>
          <a:p>
            <a:r>
              <a:rPr lang="tr-TR" sz="2400" dirty="0" smtClean="0"/>
              <a:t>enginar, karnabahar, limon,salatalık, soğan, havuç, </a:t>
            </a:r>
          </a:p>
          <a:p>
            <a:r>
              <a:rPr lang="tr-TR" sz="2400" dirty="0" smtClean="0"/>
              <a:t>marul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xmlns="" val="2981966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 smtClean="0"/>
              <a:t>Popüler diyetler neden ilgi görür?</a:t>
            </a:r>
          </a:p>
          <a:p>
            <a:r>
              <a:rPr lang="tr-TR" dirty="0" smtClean="0"/>
              <a:t>Genel özellikleri nelerdir?</a:t>
            </a:r>
          </a:p>
          <a:p>
            <a:r>
              <a:rPr lang="tr-TR" dirty="0" smtClean="0"/>
              <a:t>Soru işaretleri var mı?</a:t>
            </a:r>
          </a:p>
          <a:p>
            <a:r>
              <a:rPr lang="tr-TR" dirty="0" smtClean="0"/>
              <a:t>Avantajları nelerdir?</a:t>
            </a:r>
          </a:p>
          <a:p>
            <a:r>
              <a:rPr lang="tr-TR" dirty="0" smtClean="0"/>
              <a:t>Dezavantajları hatta sağlığa zararları var mı?</a:t>
            </a:r>
          </a:p>
          <a:p>
            <a:endParaRPr lang="tr-TR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14480" y="3786190"/>
            <a:ext cx="5205386" cy="30718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1606537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DÜŞÜK YAĞLI DİYETLER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 smtClean="0"/>
              <a:t>Yağdan gelen enerji yalnızca %5-10</a:t>
            </a:r>
          </a:p>
          <a:p>
            <a:r>
              <a:rPr lang="tr-TR" dirty="0" smtClean="0"/>
              <a:t>Hayvansal kaynaklı protein verilmez</a:t>
            </a:r>
          </a:p>
          <a:p>
            <a:r>
              <a:rPr lang="tr-TR" dirty="0" smtClean="0"/>
              <a:t>Sert kabuklu kuruyemişler kısıtlanır</a:t>
            </a:r>
          </a:p>
          <a:p>
            <a:r>
              <a:rPr lang="tr-TR" dirty="0" smtClean="0"/>
              <a:t>Yalnızca tahıllar, sebze ve meyvelere izin verilir</a:t>
            </a:r>
          </a:p>
          <a:p>
            <a:r>
              <a:rPr lang="tr-TR" dirty="0" smtClean="0"/>
              <a:t>Aşırı gaz oluşumuna neden olur</a:t>
            </a:r>
          </a:p>
          <a:p>
            <a:r>
              <a:rPr lang="tr-TR" dirty="0" smtClean="0"/>
              <a:t>Minerallerin emilimi bozulur</a:t>
            </a:r>
          </a:p>
          <a:p>
            <a:r>
              <a:rPr lang="tr-TR" dirty="0" smtClean="0"/>
              <a:t>Besin seçenekleri çok sınırlıdır</a:t>
            </a:r>
          </a:p>
          <a:p>
            <a:r>
              <a:rPr lang="tr-TR" dirty="0" smtClean="0"/>
              <a:t>Yağ ve protein bedence istenen gıdalar olduğundan uzun süreli devam edilebilmesi zordur</a:t>
            </a:r>
          </a:p>
          <a:p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15037065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Tek besin diyetleri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 smtClean="0"/>
              <a:t>Bir besinin ya da besin gurubunun kullanımına izin verilirken, diğerleri yasaklanır</a:t>
            </a:r>
          </a:p>
          <a:p>
            <a:r>
              <a:rPr lang="tr-TR" dirty="0" smtClean="0"/>
              <a:t>ÖRNEK</a:t>
            </a:r>
          </a:p>
          <a:p>
            <a:pPr lvl="1"/>
            <a:r>
              <a:rPr lang="tr-TR" dirty="0" smtClean="0"/>
              <a:t>PİRİNÇ DİYETİ</a:t>
            </a:r>
          </a:p>
          <a:p>
            <a:pPr lvl="1"/>
            <a:r>
              <a:rPr lang="tr-TR" dirty="0" smtClean="0"/>
              <a:t>YUMURTA DİYETİ</a:t>
            </a:r>
          </a:p>
          <a:p>
            <a:endParaRPr lang="tr-TR" dirty="0"/>
          </a:p>
          <a:p>
            <a:r>
              <a:rPr lang="tr-TR" dirty="0" smtClean="0"/>
              <a:t>Amaç tek besin nedeniyle kişinin bıkması ve az kalori almasının sağlanmasıdır</a:t>
            </a:r>
          </a:p>
          <a:p>
            <a:r>
              <a:rPr lang="tr-TR" dirty="0" smtClean="0"/>
              <a:t>Bu gıdaların büyülü etkilerinden bahsedilir</a:t>
            </a:r>
          </a:p>
          <a:p>
            <a:r>
              <a:rPr lang="tr-TR" dirty="0" smtClean="0"/>
              <a:t>Hatta bugüne kadar keşfedilmemiş özellikleri sıralanır</a:t>
            </a:r>
          </a:p>
          <a:p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xmlns="" val="1260807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 smtClean="0"/>
              <a:t>ALTIN ÇİLEK</a:t>
            </a:r>
            <a:br>
              <a:rPr lang="tr-TR" dirty="0" smtClean="0"/>
            </a:br>
            <a:r>
              <a:rPr lang="tr-TR" dirty="0" smtClean="0"/>
              <a:t>BİBERİYE</a:t>
            </a:r>
            <a:br>
              <a:rPr lang="tr-TR" dirty="0" smtClean="0"/>
            </a:br>
            <a:r>
              <a:rPr lang="tr-TR" dirty="0" smtClean="0"/>
              <a:t>ANANAS</a:t>
            </a:r>
            <a:br>
              <a:rPr lang="tr-TR" dirty="0" smtClean="0"/>
            </a:br>
            <a:r>
              <a:rPr lang="tr-TR" dirty="0" smtClean="0"/>
              <a:t>ÇÖREK OTU</a:t>
            </a:r>
            <a:br>
              <a:rPr lang="tr-TR" dirty="0" smtClean="0"/>
            </a:br>
            <a:r>
              <a:rPr lang="tr-TR" dirty="0" smtClean="0"/>
              <a:t>NAR SUYU</a:t>
            </a:r>
          </a:p>
          <a:p>
            <a:r>
              <a:rPr lang="tr-TR" smtClean="0"/>
              <a:t>………………………</a:t>
            </a:r>
            <a:endParaRPr lang="tr-TR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Şarlatan diyetler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 smtClean="0"/>
              <a:t>Hazır listelerle birlikte pahalı ürün ya da gıda takviyeleri satılır</a:t>
            </a:r>
          </a:p>
          <a:p>
            <a:r>
              <a:rPr lang="tr-TR" dirty="0" smtClean="0"/>
              <a:t>Bolca reklamları yapılır</a:t>
            </a:r>
          </a:p>
          <a:p>
            <a:r>
              <a:rPr lang="tr-TR" dirty="0" smtClean="0"/>
              <a:t>Yeni bir diyet kombinasyonu oldukları iddia edilir</a:t>
            </a:r>
          </a:p>
          <a:p>
            <a:r>
              <a:rPr lang="tr-TR" dirty="0" smtClean="0"/>
              <a:t>Satanların cebi dolarken, uygulayanların sağlıkları bozulur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750059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Çok düşük kalorili diyetler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 smtClean="0"/>
              <a:t>&lt;800 </a:t>
            </a:r>
            <a:r>
              <a:rPr lang="tr-TR" dirty="0" err="1" smtClean="0"/>
              <a:t>kcal</a:t>
            </a:r>
            <a:r>
              <a:rPr lang="tr-TR" dirty="0" smtClean="0"/>
              <a:t>/gün</a:t>
            </a:r>
          </a:p>
          <a:p>
            <a:r>
              <a:rPr lang="tr-TR" dirty="0" smtClean="0"/>
              <a:t>Organ kaybına neden olurlar</a:t>
            </a:r>
          </a:p>
          <a:p>
            <a:r>
              <a:rPr lang="tr-TR" dirty="0" smtClean="0"/>
              <a:t>Düşük potasyum riski</a:t>
            </a:r>
          </a:p>
          <a:p>
            <a:r>
              <a:rPr lang="tr-TR" dirty="0" smtClean="0"/>
              <a:t>Kalp yetersizliği riski</a:t>
            </a:r>
          </a:p>
          <a:p>
            <a:r>
              <a:rPr lang="tr-TR" dirty="0" smtClean="0"/>
              <a:t>Pahalı</a:t>
            </a:r>
          </a:p>
          <a:p>
            <a:r>
              <a:rPr lang="tr-TR" dirty="0" smtClean="0"/>
              <a:t>Böbrek taşı ve gut riski</a:t>
            </a:r>
          </a:p>
          <a:p>
            <a:r>
              <a:rPr lang="tr-TR" dirty="0" smtClean="0"/>
              <a:t>Eğer uygulanacaksa mutlaka hastanede ve doktor kontrolünde yapılmalıdır</a:t>
            </a:r>
          </a:p>
          <a:p>
            <a:r>
              <a:rPr lang="tr-TR" dirty="0" smtClean="0"/>
              <a:t>Buna rağmen gerçek hayatta!?.......................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22929383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ÇOK DÜŞÜK KALORİLİ DİYETLER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 smtClean="0"/>
              <a:t>DETOKS diyeti adı altında pazarlanırlar.</a:t>
            </a:r>
          </a:p>
          <a:p>
            <a:endParaRPr lang="tr-TR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71670" y="2068416"/>
            <a:ext cx="4572031" cy="47181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1750723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HAZIR FORMÜL DİYETLERİ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 smtClean="0"/>
              <a:t>Daha önceden hazırlanmış formüllerdir.</a:t>
            </a:r>
          </a:p>
          <a:p>
            <a:r>
              <a:rPr lang="tr-TR" dirty="0" smtClean="0"/>
              <a:t>Sürdürülebilirlikleri düşüktür</a:t>
            </a:r>
          </a:p>
          <a:p>
            <a:r>
              <a:rPr lang="tr-TR" dirty="0" smtClean="0"/>
              <a:t>Hızlı kilo kaybedilir, hızlı geri alınır.</a:t>
            </a:r>
          </a:p>
          <a:p>
            <a:r>
              <a:rPr lang="tr-TR" dirty="0" smtClean="0"/>
              <a:t>Pahalıdırlar</a:t>
            </a:r>
          </a:p>
          <a:p>
            <a:r>
              <a:rPr lang="tr-TR" dirty="0" smtClean="0"/>
              <a:t>Kabızlığa neden olurlar.</a:t>
            </a:r>
          </a:p>
          <a:p>
            <a:r>
              <a:rPr lang="tr-TR" dirty="0" smtClean="0"/>
              <a:t>İnternet üzerinden satışları yaygındır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23475838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Sağlikli</a:t>
            </a:r>
            <a:r>
              <a:rPr lang="tr-TR" dirty="0" smtClean="0"/>
              <a:t> diyetler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 smtClean="0"/>
              <a:t>Ilımlı kalori kısıtlamalarıdır</a:t>
            </a:r>
          </a:p>
          <a:p>
            <a:r>
              <a:rPr lang="tr-TR" dirty="0" smtClean="0"/>
              <a:t>1000-1800 </a:t>
            </a:r>
            <a:r>
              <a:rPr lang="tr-TR" dirty="0" err="1" smtClean="0"/>
              <a:t>kcal</a:t>
            </a:r>
            <a:r>
              <a:rPr lang="tr-TR" dirty="0" smtClean="0"/>
              <a:t>/gün</a:t>
            </a:r>
          </a:p>
          <a:p>
            <a:r>
              <a:rPr lang="tr-TR" dirty="0" smtClean="0"/>
              <a:t>% 50-60 KH</a:t>
            </a:r>
          </a:p>
          <a:p>
            <a:r>
              <a:rPr lang="tr-TR" dirty="0" smtClean="0"/>
              <a:t>% 15-20 Protein</a:t>
            </a:r>
          </a:p>
          <a:p>
            <a:r>
              <a:rPr lang="tr-TR" dirty="0" smtClean="0"/>
              <a:t>% 25-30 Yağ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2575774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1000100" y="3529002"/>
            <a:ext cx="7467600" cy="3328998"/>
          </a:xfrm>
        </p:spPr>
        <p:txBody>
          <a:bodyPr/>
          <a:lstStyle/>
          <a:p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  <a:p>
            <a:pPr>
              <a:buNone/>
            </a:pPr>
            <a:r>
              <a:rPr lang="tr-TR" sz="4000" dirty="0" smtClean="0"/>
              <a:t>      SAĞLIKLA KALIN…</a:t>
            </a:r>
            <a:endParaRPr lang="tr-TR" sz="4000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80119" y="928670"/>
            <a:ext cx="4592145" cy="39415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643192" cy="4873752"/>
          </a:xfrm>
        </p:spPr>
        <p:txBody>
          <a:bodyPr/>
          <a:lstStyle/>
          <a:p>
            <a:r>
              <a:rPr lang="tr-TR" dirty="0" smtClean="0"/>
              <a:t>KH kısıtlı, yüksek proteinli diyetler</a:t>
            </a:r>
          </a:p>
          <a:p>
            <a:r>
              <a:rPr lang="tr-TR" dirty="0" smtClean="0"/>
              <a:t>Az yağlı diyetler</a:t>
            </a:r>
          </a:p>
          <a:p>
            <a:r>
              <a:rPr lang="tr-TR" dirty="0" smtClean="0"/>
              <a:t>Tek besin diyetleri</a:t>
            </a:r>
          </a:p>
          <a:p>
            <a:r>
              <a:rPr lang="tr-TR" dirty="0" smtClean="0"/>
              <a:t>Şarlatan diyetleri</a:t>
            </a:r>
          </a:p>
          <a:p>
            <a:r>
              <a:rPr lang="tr-TR" dirty="0" smtClean="0"/>
              <a:t>Çok düşük kalorili diyetler</a:t>
            </a:r>
          </a:p>
          <a:p>
            <a:r>
              <a:rPr lang="tr-TR" dirty="0" smtClean="0"/>
              <a:t>Önceden hazırlanmış menüler</a:t>
            </a:r>
          </a:p>
          <a:p>
            <a:r>
              <a:rPr lang="tr-TR" dirty="0" smtClean="0"/>
              <a:t>Sağlıklı diyetler (dengeli ve ılımlı azaltılmış kalori)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2296118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457200" y="1285860"/>
            <a:ext cx="3657600" cy="4572000"/>
          </a:xfrm>
        </p:spPr>
        <p:txBody>
          <a:bodyPr>
            <a:noAutofit/>
          </a:bodyPr>
          <a:lstStyle/>
          <a:p>
            <a:r>
              <a:rPr lang="tr-TR" sz="1800" dirty="0" err="1" smtClean="0"/>
              <a:t>Atkins</a:t>
            </a:r>
            <a:endParaRPr lang="tr-TR" sz="1800" dirty="0" smtClean="0"/>
          </a:p>
          <a:p>
            <a:r>
              <a:rPr lang="tr-TR" sz="1800" dirty="0" err="1" smtClean="0"/>
              <a:t>Sugar</a:t>
            </a:r>
            <a:r>
              <a:rPr lang="tr-TR" sz="1800" dirty="0" smtClean="0"/>
              <a:t> </a:t>
            </a:r>
            <a:r>
              <a:rPr lang="tr-TR" sz="1800" dirty="0" err="1" smtClean="0"/>
              <a:t>Busters</a:t>
            </a:r>
            <a:endParaRPr lang="tr-TR" sz="1800" dirty="0" smtClean="0"/>
          </a:p>
          <a:p>
            <a:r>
              <a:rPr lang="tr-TR" sz="1800" dirty="0" err="1" smtClean="0"/>
              <a:t>Carbohydrate</a:t>
            </a:r>
            <a:r>
              <a:rPr lang="tr-TR" sz="1800" dirty="0" smtClean="0"/>
              <a:t> </a:t>
            </a:r>
            <a:r>
              <a:rPr lang="tr-TR" sz="1800" dirty="0" err="1" smtClean="0"/>
              <a:t>addicts</a:t>
            </a:r>
            <a:r>
              <a:rPr lang="tr-TR" sz="1800" dirty="0" smtClean="0"/>
              <a:t> </a:t>
            </a:r>
            <a:r>
              <a:rPr lang="tr-TR" sz="1800" dirty="0" err="1" smtClean="0"/>
              <a:t>diet</a:t>
            </a:r>
            <a:endParaRPr lang="tr-TR" sz="1800" dirty="0" smtClean="0"/>
          </a:p>
          <a:p>
            <a:r>
              <a:rPr lang="tr-TR" sz="1800" dirty="0" err="1" smtClean="0"/>
              <a:t>The</a:t>
            </a:r>
            <a:r>
              <a:rPr lang="tr-TR" sz="1800" dirty="0" smtClean="0"/>
              <a:t> </a:t>
            </a:r>
            <a:r>
              <a:rPr lang="tr-TR" sz="1800" dirty="0" err="1" smtClean="0"/>
              <a:t>five</a:t>
            </a:r>
            <a:r>
              <a:rPr lang="tr-TR" sz="1800" dirty="0" smtClean="0"/>
              <a:t> </a:t>
            </a:r>
            <a:r>
              <a:rPr lang="tr-TR" sz="1800" dirty="0" err="1" smtClean="0"/>
              <a:t>day</a:t>
            </a:r>
            <a:r>
              <a:rPr lang="tr-TR" sz="1800" dirty="0" smtClean="0"/>
              <a:t> </a:t>
            </a:r>
            <a:r>
              <a:rPr lang="tr-TR" sz="1800" dirty="0" err="1" smtClean="0"/>
              <a:t>miracle</a:t>
            </a:r>
            <a:r>
              <a:rPr lang="tr-TR" sz="1800" dirty="0" smtClean="0"/>
              <a:t> </a:t>
            </a:r>
            <a:r>
              <a:rPr lang="tr-TR" sz="1800" dirty="0" err="1" smtClean="0"/>
              <a:t>diet</a:t>
            </a:r>
            <a:endParaRPr lang="tr-TR" sz="1800" dirty="0" smtClean="0"/>
          </a:p>
          <a:p>
            <a:r>
              <a:rPr lang="tr-TR" sz="1800" dirty="0" smtClean="0"/>
              <a:t>Protein </a:t>
            </a:r>
            <a:r>
              <a:rPr lang="tr-TR" sz="1800" dirty="0" err="1" smtClean="0"/>
              <a:t>Power</a:t>
            </a:r>
            <a:endParaRPr lang="tr-TR" sz="1800" dirty="0" smtClean="0"/>
          </a:p>
          <a:p>
            <a:r>
              <a:rPr lang="tr-TR" sz="1800" dirty="0" err="1" smtClean="0"/>
              <a:t>Enter</a:t>
            </a:r>
            <a:r>
              <a:rPr lang="tr-TR" sz="1800" dirty="0" smtClean="0"/>
              <a:t> </a:t>
            </a:r>
            <a:r>
              <a:rPr lang="tr-TR" sz="1800" dirty="0" err="1" smtClean="0"/>
              <a:t>the</a:t>
            </a:r>
            <a:r>
              <a:rPr lang="tr-TR" sz="1800" dirty="0" smtClean="0"/>
              <a:t> </a:t>
            </a:r>
            <a:r>
              <a:rPr lang="tr-TR" sz="1800" dirty="0" err="1" smtClean="0"/>
              <a:t>zone</a:t>
            </a:r>
            <a:endParaRPr lang="tr-TR" sz="1800" dirty="0" smtClean="0"/>
          </a:p>
          <a:p>
            <a:r>
              <a:rPr lang="tr-TR" sz="1800" dirty="0" err="1" smtClean="0"/>
              <a:t>Endocrine</a:t>
            </a:r>
            <a:r>
              <a:rPr lang="tr-TR" sz="1800" dirty="0" smtClean="0"/>
              <a:t> </a:t>
            </a:r>
            <a:r>
              <a:rPr lang="tr-TR" sz="1800" dirty="0" err="1" smtClean="0"/>
              <a:t>control</a:t>
            </a:r>
            <a:r>
              <a:rPr lang="tr-TR" sz="1800" dirty="0" smtClean="0"/>
              <a:t> </a:t>
            </a:r>
            <a:r>
              <a:rPr lang="tr-TR" sz="1800" dirty="0" err="1" smtClean="0"/>
              <a:t>diet</a:t>
            </a:r>
            <a:endParaRPr lang="tr-TR" sz="1800" dirty="0" smtClean="0"/>
          </a:p>
          <a:p>
            <a:r>
              <a:rPr lang="tr-TR" sz="1800" dirty="0" err="1" smtClean="0"/>
              <a:t>Heaşthy</a:t>
            </a:r>
            <a:r>
              <a:rPr lang="tr-TR" sz="1800" dirty="0" smtClean="0"/>
              <a:t> </a:t>
            </a:r>
            <a:r>
              <a:rPr lang="tr-TR" sz="1800" dirty="0" err="1" smtClean="0"/>
              <a:t>for</a:t>
            </a:r>
            <a:r>
              <a:rPr lang="tr-TR" sz="1800" dirty="0" smtClean="0"/>
              <a:t> life</a:t>
            </a:r>
          </a:p>
          <a:p>
            <a:r>
              <a:rPr lang="tr-TR" sz="1800" dirty="0" err="1" smtClean="0"/>
              <a:t>The</a:t>
            </a:r>
            <a:r>
              <a:rPr lang="tr-TR" sz="1800" dirty="0" smtClean="0"/>
              <a:t> </a:t>
            </a:r>
            <a:r>
              <a:rPr lang="tr-TR" sz="1800" dirty="0" err="1" smtClean="0"/>
              <a:t>Doctor’s</a:t>
            </a:r>
            <a:r>
              <a:rPr lang="tr-TR" sz="1800" dirty="0" smtClean="0"/>
              <a:t> </a:t>
            </a:r>
            <a:r>
              <a:rPr lang="tr-TR" sz="1800" dirty="0" err="1" smtClean="0"/>
              <a:t>Quick</a:t>
            </a:r>
            <a:r>
              <a:rPr lang="tr-TR" sz="1800" dirty="0" smtClean="0"/>
              <a:t> </a:t>
            </a:r>
            <a:r>
              <a:rPr lang="tr-TR" sz="1800" dirty="0" err="1" smtClean="0"/>
              <a:t>Weight</a:t>
            </a:r>
            <a:r>
              <a:rPr lang="tr-TR" sz="1800" dirty="0" smtClean="0"/>
              <a:t> </a:t>
            </a:r>
            <a:r>
              <a:rPr lang="tr-TR" sz="1800" dirty="0" err="1" smtClean="0"/>
              <a:t>Loss</a:t>
            </a:r>
            <a:r>
              <a:rPr lang="tr-TR" sz="1800" dirty="0" smtClean="0"/>
              <a:t> </a:t>
            </a:r>
            <a:r>
              <a:rPr lang="tr-TR" sz="1800" dirty="0" err="1" smtClean="0"/>
              <a:t>Diet</a:t>
            </a:r>
            <a:endParaRPr lang="tr-TR" sz="1800" dirty="0" smtClean="0"/>
          </a:p>
          <a:p>
            <a:r>
              <a:rPr lang="tr-TR" sz="1800" dirty="0" err="1" smtClean="0"/>
              <a:t>Woman’s</a:t>
            </a:r>
            <a:r>
              <a:rPr lang="tr-TR" sz="1800" dirty="0" smtClean="0"/>
              <a:t> </a:t>
            </a:r>
            <a:r>
              <a:rPr lang="tr-TR" sz="1800" dirty="0" err="1" smtClean="0"/>
              <a:t>Doctor’s</a:t>
            </a:r>
            <a:r>
              <a:rPr lang="tr-TR" sz="1800" dirty="0" smtClean="0"/>
              <a:t> </a:t>
            </a:r>
            <a:r>
              <a:rPr lang="tr-TR" sz="1800" dirty="0" err="1" smtClean="0"/>
              <a:t>diet</a:t>
            </a:r>
            <a:r>
              <a:rPr lang="tr-TR" sz="1800" dirty="0" smtClean="0"/>
              <a:t> </a:t>
            </a:r>
            <a:r>
              <a:rPr lang="tr-TR" sz="1800" dirty="0" err="1" smtClean="0"/>
              <a:t>for</a:t>
            </a:r>
            <a:r>
              <a:rPr lang="tr-TR" sz="1800" dirty="0" smtClean="0"/>
              <a:t> </a:t>
            </a:r>
            <a:r>
              <a:rPr lang="tr-TR" sz="1800" dirty="0" err="1" smtClean="0"/>
              <a:t>women</a:t>
            </a:r>
            <a:endParaRPr lang="tr-TR" sz="1800" dirty="0" smtClean="0"/>
          </a:p>
          <a:p>
            <a:r>
              <a:rPr lang="tr-TR" sz="1800" dirty="0" err="1" smtClean="0"/>
              <a:t>Calories</a:t>
            </a:r>
            <a:r>
              <a:rPr lang="tr-TR" sz="1800" dirty="0" smtClean="0"/>
              <a:t> </a:t>
            </a:r>
            <a:r>
              <a:rPr lang="tr-TR" sz="1800" dirty="0" err="1" smtClean="0"/>
              <a:t>Don’t</a:t>
            </a:r>
            <a:r>
              <a:rPr lang="tr-TR" sz="1800" dirty="0" smtClean="0"/>
              <a:t> </a:t>
            </a:r>
            <a:r>
              <a:rPr lang="tr-TR" sz="1800" dirty="0" err="1" smtClean="0"/>
              <a:t>Count</a:t>
            </a:r>
            <a:endParaRPr lang="tr-TR" sz="1800" dirty="0" smtClean="0"/>
          </a:p>
          <a:p>
            <a:r>
              <a:rPr lang="tr-TR" sz="1800" dirty="0" err="1" smtClean="0"/>
              <a:t>Miracle</a:t>
            </a:r>
            <a:r>
              <a:rPr lang="tr-TR" sz="1800" dirty="0" smtClean="0"/>
              <a:t> </a:t>
            </a:r>
            <a:r>
              <a:rPr lang="tr-TR" sz="1800" dirty="0" err="1" smtClean="0"/>
              <a:t>Diet</a:t>
            </a:r>
            <a:r>
              <a:rPr lang="tr-TR" sz="1800" dirty="0" smtClean="0"/>
              <a:t> </a:t>
            </a:r>
            <a:r>
              <a:rPr lang="tr-TR" sz="1800" dirty="0" err="1" smtClean="0"/>
              <a:t>for</a:t>
            </a:r>
            <a:r>
              <a:rPr lang="tr-TR" sz="1800" dirty="0" smtClean="0"/>
              <a:t> </a:t>
            </a:r>
            <a:r>
              <a:rPr lang="tr-TR" sz="1800" dirty="0" err="1" smtClean="0"/>
              <a:t>Fast</a:t>
            </a:r>
            <a:r>
              <a:rPr lang="tr-TR" sz="1800" dirty="0" smtClean="0"/>
              <a:t> </a:t>
            </a:r>
            <a:r>
              <a:rPr lang="tr-TR" sz="1800" dirty="0" err="1" smtClean="0"/>
              <a:t>Weight</a:t>
            </a:r>
            <a:r>
              <a:rPr lang="tr-TR" sz="1800" dirty="0" smtClean="0"/>
              <a:t> </a:t>
            </a:r>
            <a:r>
              <a:rPr lang="tr-TR" sz="1800" dirty="0" err="1" smtClean="0"/>
              <a:t>loss</a:t>
            </a:r>
            <a:endParaRPr lang="tr-TR" sz="1800" dirty="0" smtClean="0"/>
          </a:p>
          <a:p>
            <a:r>
              <a:rPr lang="tr-TR" sz="1800" dirty="0" err="1" smtClean="0"/>
              <a:t>The</a:t>
            </a:r>
            <a:r>
              <a:rPr lang="tr-TR" sz="1800" dirty="0" smtClean="0"/>
              <a:t> </a:t>
            </a:r>
            <a:r>
              <a:rPr lang="tr-TR" sz="1800" dirty="0" err="1" smtClean="0"/>
              <a:t>Macrobiotic</a:t>
            </a:r>
            <a:r>
              <a:rPr lang="tr-TR" sz="1800" dirty="0" smtClean="0"/>
              <a:t> </a:t>
            </a:r>
            <a:r>
              <a:rPr lang="tr-TR" sz="1800" dirty="0" err="1" smtClean="0"/>
              <a:t>Diet</a:t>
            </a:r>
            <a:endParaRPr lang="tr-TR" sz="1800" dirty="0"/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270248" y="1214422"/>
            <a:ext cx="4230842" cy="4572000"/>
          </a:xfrm>
        </p:spPr>
        <p:txBody>
          <a:bodyPr>
            <a:noAutofit/>
          </a:bodyPr>
          <a:lstStyle/>
          <a:p>
            <a:r>
              <a:rPr lang="tr-TR" sz="1800" dirty="0" err="1" smtClean="0"/>
              <a:t>Four</a:t>
            </a:r>
            <a:r>
              <a:rPr lang="tr-TR" sz="1800" dirty="0" smtClean="0"/>
              <a:t> </a:t>
            </a:r>
            <a:r>
              <a:rPr lang="tr-TR" sz="1800" dirty="0" err="1" smtClean="0"/>
              <a:t>Day</a:t>
            </a:r>
            <a:r>
              <a:rPr lang="tr-TR" sz="1800" dirty="0" smtClean="0"/>
              <a:t> </a:t>
            </a:r>
            <a:r>
              <a:rPr lang="tr-TR" sz="1800" dirty="0" err="1" smtClean="0"/>
              <a:t>Wonder</a:t>
            </a:r>
            <a:r>
              <a:rPr lang="tr-TR" sz="1800" dirty="0" smtClean="0"/>
              <a:t> </a:t>
            </a:r>
            <a:r>
              <a:rPr lang="tr-TR" sz="1800" dirty="0" err="1" smtClean="0"/>
              <a:t>Diet</a:t>
            </a:r>
            <a:endParaRPr lang="tr-TR" sz="1800" dirty="0" smtClean="0"/>
          </a:p>
          <a:p>
            <a:r>
              <a:rPr lang="tr-TR" sz="1800" dirty="0" err="1" smtClean="0"/>
              <a:t>The</a:t>
            </a:r>
            <a:r>
              <a:rPr lang="tr-TR" sz="1800" dirty="0" smtClean="0"/>
              <a:t> </a:t>
            </a:r>
            <a:r>
              <a:rPr lang="tr-TR" sz="1800" dirty="0" err="1" smtClean="0"/>
              <a:t>Complete</a:t>
            </a:r>
            <a:r>
              <a:rPr lang="tr-TR" sz="1800" dirty="0" smtClean="0"/>
              <a:t> </a:t>
            </a:r>
            <a:r>
              <a:rPr lang="tr-TR" sz="1800" dirty="0" err="1" smtClean="0"/>
              <a:t>Scarsdale</a:t>
            </a:r>
            <a:r>
              <a:rPr lang="tr-TR" sz="1800" dirty="0" smtClean="0"/>
              <a:t> </a:t>
            </a:r>
            <a:r>
              <a:rPr lang="tr-TR" sz="1800" dirty="0" err="1" smtClean="0"/>
              <a:t>Medical</a:t>
            </a:r>
            <a:r>
              <a:rPr lang="tr-TR" sz="1800" dirty="0" smtClean="0"/>
              <a:t> </a:t>
            </a:r>
            <a:r>
              <a:rPr lang="tr-TR" sz="1800" dirty="0" err="1" smtClean="0"/>
              <a:t>Diet</a:t>
            </a:r>
            <a:endParaRPr lang="tr-TR" sz="1800" dirty="0" smtClean="0"/>
          </a:p>
          <a:p>
            <a:r>
              <a:rPr lang="tr-TR" sz="1800" dirty="0" err="1" smtClean="0"/>
              <a:t>The</a:t>
            </a:r>
            <a:r>
              <a:rPr lang="tr-TR" sz="1800" dirty="0" smtClean="0"/>
              <a:t> Rice </a:t>
            </a:r>
            <a:r>
              <a:rPr lang="tr-TR" sz="1800" dirty="0" err="1" smtClean="0"/>
              <a:t>Diet</a:t>
            </a:r>
            <a:r>
              <a:rPr lang="tr-TR" sz="1800" dirty="0" smtClean="0"/>
              <a:t> </a:t>
            </a:r>
          </a:p>
          <a:p>
            <a:r>
              <a:rPr lang="tr-TR" sz="1800" dirty="0" err="1" smtClean="0"/>
              <a:t>The</a:t>
            </a:r>
            <a:r>
              <a:rPr lang="tr-TR" sz="1800" dirty="0" smtClean="0"/>
              <a:t> </a:t>
            </a:r>
            <a:r>
              <a:rPr lang="tr-TR" sz="1800" dirty="0" err="1" smtClean="0"/>
              <a:t>Pritikin</a:t>
            </a:r>
            <a:r>
              <a:rPr lang="tr-TR" sz="1800" dirty="0" smtClean="0"/>
              <a:t> </a:t>
            </a:r>
            <a:r>
              <a:rPr lang="tr-TR" sz="1800" dirty="0" err="1" smtClean="0"/>
              <a:t>Diet</a:t>
            </a:r>
            <a:endParaRPr lang="tr-TR" sz="1800" dirty="0" smtClean="0"/>
          </a:p>
          <a:p>
            <a:r>
              <a:rPr lang="tr-TR" sz="1800" dirty="0" err="1" smtClean="0"/>
              <a:t>Eat</a:t>
            </a:r>
            <a:r>
              <a:rPr lang="tr-TR" sz="1800" dirty="0" smtClean="0"/>
              <a:t> </a:t>
            </a:r>
            <a:r>
              <a:rPr lang="tr-TR" sz="1800" dirty="0" err="1" smtClean="0"/>
              <a:t>More</a:t>
            </a:r>
            <a:r>
              <a:rPr lang="tr-TR" sz="1800" dirty="0" smtClean="0"/>
              <a:t>, </a:t>
            </a:r>
            <a:r>
              <a:rPr lang="tr-TR" sz="1800" dirty="0" err="1" smtClean="0"/>
              <a:t>Weight</a:t>
            </a:r>
            <a:r>
              <a:rPr lang="tr-TR" sz="1800" dirty="0" smtClean="0"/>
              <a:t> </a:t>
            </a:r>
            <a:r>
              <a:rPr lang="tr-TR" sz="1800" dirty="0" err="1" smtClean="0"/>
              <a:t>Loss</a:t>
            </a:r>
            <a:endParaRPr lang="tr-TR" sz="1800" dirty="0" smtClean="0"/>
          </a:p>
          <a:p>
            <a:r>
              <a:rPr lang="tr-TR" sz="1800" dirty="0" err="1" smtClean="0"/>
              <a:t>The</a:t>
            </a:r>
            <a:r>
              <a:rPr lang="tr-TR" sz="1800" dirty="0" smtClean="0"/>
              <a:t> 35+ </a:t>
            </a:r>
            <a:r>
              <a:rPr lang="tr-TR" sz="1800" dirty="0" err="1" smtClean="0"/>
              <a:t>diet</a:t>
            </a:r>
            <a:endParaRPr lang="tr-TR" sz="1800" dirty="0" smtClean="0"/>
          </a:p>
          <a:p>
            <a:r>
              <a:rPr lang="tr-TR" sz="1800" dirty="0" smtClean="0"/>
              <a:t>20/30 </a:t>
            </a:r>
            <a:r>
              <a:rPr lang="tr-TR" sz="1800" dirty="0" err="1" smtClean="0"/>
              <a:t>Fat</a:t>
            </a:r>
            <a:r>
              <a:rPr lang="tr-TR" sz="1800" dirty="0" smtClean="0"/>
              <a:t> </a:t>
            </a:r>
            <a:r>
              <a:rPr lang="tr-TR" sz="1800" dirty="0" err="1" smtClean="0"/>
              <a:t>and</a:t>
            </a:r>
            <a:r>
              <a:rPr lang="tr-TR" sz="1800" dirty="0" smtClean="0"/>
              <a:t> fiber</a:t>
            </a:r>
          </a:p>
          <a:p>
            <a:r>
              <a:rPr lang="tr-TR" sz="1800" dirty="0" err="1" smtClean="0"/>
              <a:t>Fat</a:t>
            </a:r>
            <a:r>
              <a:rPr lang="tr-TR" sz="1800" dirty="0" smtClean="0"/>
              <a:t> </a:t>
            </a:r>
            <a:r>
              <a:rPr lang="tr-TR" sz="1800" dirty="0" err="1" smtClean="0"/>
              <a:t>to</a:t>
            </a:r>
            <a:r>
              <a:rPr lang="tr-TR" sz="1800" dirty="0" smtClean="0"/>
              <a:t> </a:t>
            </a:r>
            <a:r>
              <a:rPr lang="tr-TR" sz="1800" dirty="0" err="1" smtClean="0"/>
              <a:t>Muscle</a:t>
            </a:r>
            <a:r>
              <a:rPr lang="tr-TR" sz="1800" dirty="0" smtClean="0"/>
              <a:t> </a:t>
            </a:r>
            <a:r>
              <a:rPr lang="tr-TR" sz="1800" dirty="0" err="1" smtClean="0"/>
              <a:t>Diet</a:t>
            </a:r>
            <a:endParaRPr lang="tr-TR" sz="1800" dirty="0" smtClean="0"/>
          </a:p>
          <a:p>
            <a:r>
              <a:rPr lang="tr-TR" sz="1800" dirty="0" smtClean="0"/>
              <a:t>T-</a:t>
            </a:r>
            <a:r>
              <a:rPr lang="tr-TR" sz="1800" dirty="0" err="1" smtClean="0"/>
              <a:t>Factor</a:t>
            </a:r>
            <a:r>
              <a:rPr lang="tr-TR" sz="1800" dirty="0" smtClean="0"/>
              <a:t> </a:t>
            </a:r>
            <a:r>
              <a:rPr lang="tr-TR" sz="1800" dirty="0" err="1" smtClean="0"/>
              <a:t>diet</a:t>
            </a:r>
            <a:endParaRPr lang="tr-TR" sz="1800" dirty="0" smtClean="0"/>
          </a:p>
          <a:p>
            <a:r>
              <a:rPr lang="tr-TR" sz="1800" dirty="0" smtClean="0"/>
              <a:t>Fit </a:t>
            </a:r>
            <a:r>
              <a:rPr lang="tr-TR" sz="1800" dirty="0" err="1" smtClean="0"/>
              <a:t>or</a:t>
            </a:r>
            <a:r>
              <a:rPr lang="tr-TR" sz="1800" dirty="0" smtClean="0"/>
              <a:t> </a:t>
            </a:r>
            <a:r>
              <a:rPr lang="tr-TR" sz="1800" dirty="0" err="1" smtClean="0"/>
              <a:t>Fat</a:t>
            </a:r>
            <a:endParaRPr lang="tr-TR" sz="1800" dirty="0" smtClean="0"/>
          </a:p>
          <a:p>
            <a:r>
              <a:rPr lang="tr-TR" sz="1800" dirty="0" err="1" smtClean="0"/>
              <a:t>Two</a:t>
            </a:r>
            <a:r>
              <a:rPr lang="tr-TR" sz="1800" dirty="0" smtClean="0"/>
              <a:t> </a:t>
            </a:r>
            <a:r>
              <a:rPr lang="tr-TR" sz="1800" dirty="0" err="1" smtClean="0"/>
              <a:t>Day</a:t>
            </a:r>
            <a:r>
              <a:rPr lang="tr-TR" sz="1800" dirty="0" smtClean="0"/>
              <a:t> </a:t>
            </a:r>
            <a:r>
              <a:rPr lang="tr-TR" sz="1800" dirty="0" err="1" smtClean="0"/>
              <a:t>Diet</a:t>
            </a:r>
            <a:endParaRPr lang="tr-TR" sz="1800" dirty="0" smtClean="0"/>
          </a:p>
          <a:p>
            <a:r>
              <a:rPr lang="tr-TR" sz="1800" dirty="0" err="1" smtClean="0"/>
              <a:t>Complete</a:t>
            </a:r>
            <a:r>
              <a:rPr lang="tr-TR" sz="1800" dirty="0" smtClean="0"/>
              <a:t> </a:t>
            </a:r>
            <a:r>
              <a:rPr lang="tr-TR" sz="1800" dirty="0" err="1" smtClean="0"/>
              <a:t>Hip</a:t>
            </a:r>
            <a:r>
              <a:rPr lang="tr-TR" sz="1800" dirty="0" smtClean="0"/>
              <a:t> </a:t>
            </a:r>
            <a:r>
              <a:rPr lang="tr-TR" sz="1800" dirty="0" err="1" smtClean="0"/>
              <a:t>and</a:t>
            </a:r>
            <a:r>
              <a:rPr lang="tr-TR" sz="1800" dirty="0" smtClean="0"/>
              <a:t> </a:t>
            </a:r>
            <a:r>
              <a:rPr lang="tr-TR" sz="1800" dirty="0" err="1" smtClean="0"/>
              <a:t>Thigh</a:t>
            </a:r>
            <a:r>
              <a:rPr lang="tr-TR" sz="1800" dirty="0" smtClean="0"/>
              <a:t> </a:t>
            </a:r>
            <a:r>
              <a:rPr lang="tr-TR" sz="1800" dirty="0" err="1" smtClean="0"/>
              <a:t>Diet</a:t>
            </a:r>
            <a:endParaRPr lang="tr-TR" sz="1800" dirty="0" smtClean="0"/>
          </a:p>
          <a:p>
            <a:r>
              <a:rPr lang="tr-TR" sz="1800" dirty="0" err="1" smtClean="0"/>
              <a:t>The</a:t>
            </a:r>
            <a:r>
              <a:rPr lang="tr-TR" sz="1800" dirty="0" smtClean="0"/>
              <a:t> </a:t>
            </a:r>
            <a:r>
              <a:rPr lang="tr-TR" sz="1800" dirty="0" err="1" smtClean="0"/>
              <a:t>Maximum</a:t>
            </a:r>
            <a:r>
              <a:rPr lang="tr-TR" sz="1800" dirty="0" smtClean="0"/>
              <a:t> </a:t>
            </a:r>
            <a:r>
              <a:rPr lang="tr-TR" sz="1800" dirty="0" err="1" smtClean="0"/>
              <a:t>Metabolism</a:t>
            </a:r>
            <a:r>
              <a:rPr lang="tr-TR" sz="1800" dirty="0" smtClean="0"/>
              <a:t> </a:t>
            </a:r>
            <a:r>
              <a:rPr lang="tr-TR" sz="1800" dirty="0" err="1" smtClean="0"/>
              <a:t>Diet</a:t>
            </a:r>
            <a:endParaRPr lang="tr-TR" sz="1800" dirty="0" smtClean="0"/>
          </a:p>
          <a:p>
            <a:r>
              <a:rPr lang="tr-TR" sz="1800" dirty="0" err="1" smtClean="0"/>
              <a:t>The</a:t>
            </a:r>
            <a:r>
              <a:rPr lang="tr-TR" sz="1800" dirty="0" smtClean="0"/>
              <a:t> Pasta </a:t>
            </a:r>
            <a:r>
              <a:rPr lang="tr-TR" sz="1800" dirty="0" err="1" smtClean="0"/>
              <a:t>Diet</a:t>
            </a:r>
            <a:endParaRPr lang="tr-TR" sz="1800" dirty="0" smtClean="0"/>
          </a:p>
          <a:p>
            <a:r>
              <a:rPr lang="tr-TR" sz="1800" dirty="0" err="1" smtClean="0"/>
              <a:t>Ducan</a:t>
            </a:r>
            <a:r>
              <a:rPr lang="tr-TR" sz="1800" dirty="0" smtClean="0"/>
              <a:t> Diyeti</a:t>
            </a:r>
          </a:p>
          <a:p>
            <a:endParaRPr lang="tr-TR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tr-TR" sz="1800" dirty="0" smtClean="0"/>
              <a:t>Dr. </a:t>
            </a:r>
            <a:r>
              <a:rPr lang="tr-TR" sz="1800" dirty="0" err="1" smtClean="0"/>
              <a:t>Abravenel</a:t>
            </a:r>
            <a:r>
              <a:rPr lang="tr-TR" sz="1800" dirty="0" smtClean="0"/>
              <a:t> Body </a:t>
            </a:r>
            <a:r>
              <a:rPr lang="tr-TR" sz="1800" dirty="0" err="1" smtClean="0"/>
              <a:t>Type</a:t>
            </a:r>
            <a:r>
              <a:rPr lang="tr-TR" sz="1800" dirty="0" smtClean="0"/>
              <a:t> </a:t>
            </a:r>
            <a:r>
              <a:rPr lang="tr-TR" sz="1800" dirty="0" err="1" smtClean="0"/>
              <a:t>and</a:t>
            </a:r>
            <a:r>
              <a:rPr lang="tr-TR" sz="1800" dirty="0" smtClean="0"/>
              <a:t> </a:t>
            </a:r>
            <a:r>
              <a:rPr lang="tr-TR" sz="1800" dirty="0" err="1" smtClean="0"/>
              <a:t>Lifetime</a:t>
            </a:r>
            <a:endParaRPr lang="tr-TR" sz="1800" dirty="0" smtClean="0"/>
          </a:p>
          <a:p>
            <a:r>
              <a:rPr lang="tr-TR" sz="1800" dirty="0" smtClean="0"/>
              <a:t>Fit </a:t>
            </a:r>
            <a:r>
              <a:rPr lang="tr-TR" sz="1800" dirty="0" err="1" smtClean="0"/>
              <a:t>for</a:t>
            </a:r>
            <a:r>
              <a:rPr lang="tr-TR" sz="1800" dirty="0" smtClean="0"/>
              <a:t> life</a:t>
            </a:r>
          </a:p>
          <a:p>
            <a:r>
              <a:rPr lang="tr-TR" sz="1800" dirty="0" smtClean="0"/>
              <a:t>Dr. </a:t>
            </a:r>
            <a:r>
              <a:rPr lang="tr-TR" sz="1800" dirty="0" err="1" smtClean="0"/>
              <a:t>Berger’s</a:t>
            </a:r>
            <a:r>
              <a:rPr lang="tr-TR" sz="1800" dirty="0" smtClean="0"/>
              <a:t> </a:t>
            </a:r>
            <a:r>
              <a:rPr lang="tr-TR" sz="1800" dirty="0" err="1" smtClean="0"/>
              <a:t>Immun</a:t>
            </a:r>
            <a:r>
              <a:rPr lang="tr-TR" sz="1800" dirty="0" smtClean="0"/>
              <a:t> </a:t>
            </a:r>
            <a:r>
              <a:rPr lang="tr-TR" sz="1800" dirty="0" err="1" smtClean="0"/>
              <a:t>Power</a:t>
            </a:r>
            <a:r>
              <a:rPr lang="tr-TR" sz="1800" dirty="0" smtClean="0"/>
              <a:t> </a:t>
            </a:r>
            <a:r>
              <a:rPr lang="tr-TR" sz="1800" dirty="0" err="1" smtClean="0"/>
              <a:t>Diet</a:t>
            </a:r>
            <a:endParaRPr lang="tr-TR" sz="1800" dirty="0" smtClean="0"/>
          </a:p>
          <a:p>
            <a:r>
              <a:rPr lang="tr-TR" sz="1800" dirty="0" err="1" smtClean="0"/>
              <a:t>The</a:t>
            </a:r>
            <a:r>
              <a:rPr lang="tr-TR" sz="1800" dirty="0" smtClean="0"/>
              <a:t> Hilton </a:t>
            </a:r>
            <a:r>
              <a:rPr lang="tr-TR" sz="1800" dirty="0" err="1" smtClean="0"/>
              <a:t>Diet</a:t>
            </a:r>
            <a:endParaRPr lang="tr-TR" sz="1800" dirty="0" smtClean="0"/>
          </a:p>
          <a:p>
            <a:r>
              <a:rPr lang="tr-TR" sz="1800" dirty="0" err="1" smtClean="0"/>
              <a:t>The</a:t>
            </a:r>
            <a:r>
              <a:rPr lang="tr-TR" sz="1800" dirty="0" smtClean="0"/>
              <a:t> </a:t>
            </a:r>
            <a:r>
              <a:rPr lang="tr-TR" sz="1800" dirty="0" err="1" smtClean="0"/>
              <a:t>Beverly</a:t>
            </a:r>
            <a:r>
              <a:rPr lang="tr-TR" sz="1800" dirty="0" smtClean="0"/>
              <a:t> </a:t>
            </a:r>
            <a:r>
              <a:rPr lang="tr-TR" sz="1800" dirty="0" err="1" smtClean="0"/>
              <a:t>Hills</a:t>
            </a:r>
            <a:r>
              <a:rPr lang="tr-TR" sz="1800" dirty="0" smtClean="0"/>
              <a:t> </a:t>
            </a:r>
            <a:r>
              <a:rPr lang="tr-TR" sz="1800" dirty="0" err="1" smtClean="0"/>
              <a:t>Diet</a:t>
            </a:r>
            <a:endParaRPr lang="tr-TR" sz="1800" dirty="0" smtClean="0"/>
          </a:p>
          <a:p>
            <a:r>
              <a:rPr lang="tr-TR" sz="1800" dirty="0" smtClean="0"/>
              <a:t>Dr. </a:t>
            </a:r>
            <a:r>
              <a:rPr lang="tr-TR" sz="1800" dirty="0" err="1" smtClean="0"/>
              <a:t>Debetz</a:t>
            </a:r>
            <a:r>
              <a:rPr lang="tr-TR" sz="1800" dirty="0" smtClean="0"/>
              <a:t> </a:t>
            </a:r>
            <a:r>
              <a:rPr lang="tr-TR" sz="1800" dirty="0" err="1" smtClean="0"/>
              <a:t>Champagne</a:t>
            </a:r>
            <a:r>
              <a:rPr lang="tr-TR" sz="1800" dirty="0" smtClean="0"/>
              <a:t> </a:t>
            </a:r>
            <a:r>
              <a:rPr lang="tr-TR" sz="1800" dirty="0" err="1" smtClean="0"/>
              <a:t>Diet</a:t>
            </a:r>
            <a:endParaRPr lang="tr-TR" sz="1800" dirty="0" smtClean="0"/>
          </a:p>
          <a:p>
            <a:r>
              <a:rPr lang="tr-TR" sz="1800" dirty="0" smtClean="0"/>
              <a:t>Sun </a:t>
            </a:r>
            <a:r>
              <a:rPr lang="tr-TR" sz="1800" dirty="0" err="1" smtClean="0"/>
              <a:t>Sign</a:t>
            </a:r>
            <a:r>
              <a:rPr lang="tr-TR" sz="1800" dirty="0" smtClean="0"/>
              <a:t> </a:t>
            </a:r>
            <a:r>
              <a:rPr lang="tr-TR" sz="1800" dirty="0" err="1" smtClean="0"/>
              <a:t>Diet</a:t>
            </a:r>
            <a:endParaRPr lang="tr-TR" sz="1800" dirty="0" smtClean="0"/>
          </a:p>
          <a:p>
            <a:r>
              <a:rPr lang="tr-TR" sz="1800" dirty="0" smtClean="0"/>
              <a:t>Cambridge </a:t>
            </a:r>
            <a:r>
              <a:rPr lang="tr-TR" sz="1800" dirty="0" err="1" smtClean="0"/>
              <a:t>Diet</a:t>
            </a:r>
            <a:endParaRPr lang="tr-TR" sz="1800" dirty="0" smtClean="0"/>
          </a:p>
          <a:p>
            <a:r>
              <a:rPr lang="tr-TR" sz="1800" dirty="0" err="1" smtClean="0"/>
              <a:t>Shapiro’s</a:t>
            </a:r>
            <a:r>
              <a:rPr lang="tr-TR" sz="1800" dirty="0" smtClean="0"/>
              <a:t> Picture </a:t>
            </a:r>
            <a:r>
              <a:rPr lang="tr-TR" sz="1800" dirty="0" err="1" smtClean="0"/>
              <a:t>Perfect</a:t>
            </a:r>
            <a:r>
              <a:rPr lang="tr-TR" sz="1800" dirty="0" smtClean="0"/>
              <a:t> D,et</a:t>
            </a:r>
          </a:p>
          <a:p>
            <a:r>
              <a:rPr lang="tr-TR" sz="1800" dirty="0" err="1" smtClean="0"/>
              <a:t>The</a:t>
            </a:r>
            <a:r>
              <a:rPr lang="tr-TR" sz="1800" dirty="0" smtClean="0"/>
              <a:t> </a:t>
            </a:r>
            <a:r>
              <a:rPr lang="tr-TR" sz="1800" dirty="0" err="1" smtClean="0"/>
              <a:t>Wedding</a:t>
            </a:r>
            <a:r>
              <a:rPr lang="tr-TR" sz="1800" dirty="0" smtClean="0"/>
              <a:t> </a:t>
            </a:r>
            <a:r>
              <a:rPr lang="tr-TR" sz="1800" dirty="0" err="1" smtClean="0"/>
              <a:t>Dress</a:t>
            </a:r>
            <a:r>
              <a:rPr lang="tr-TR" sz="1800" dirty="0" smtClean="0"/>
              <a:t> </a:t>
            </a:r>
            <a:r>
              <a:rPr lang="tr-TR" sz="1800" dirty="0" err="1" smtClean="0"/>
              <a:t>Diet</a:t>
            </a:r>
            <a:endParaRPr lang="tr-TR" sz="1800" dirty="0" smtClean="0"/>
          </a:p>
          <a:p>
            <a:r>
              <a:rPr lang="tr-TR" sz="1800" dirty="0" smtClean="0"/>
              <a:t>Karatay Diyeti</a:t>
            </a:r>
          </a:p>
          <a:p>
            <a:r>
              <a:rPr lang="tr-TR" sz="1800" dirty="0" smtClean="0"/>
              <a:t>Kan grubu diyeti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quarter" idx="2"/>
          </p:nvPr>
        </p:nvSpPr>
        <p:spPr/>
        <p:txBody>
          <a:bodyPr>
            <a:normAutofit lnSpcReduction="10000"/>
          </a:bodyPr>
          <a:lstStyle/>
          <a:p>
            <a:r>
              <a:rPr lang="tr-TR" sz="1800" dirty="0" err="1" smtClean="0"/>
              <a:t>Eat</a:t>
            </a:r>
            <a:r>
              <a:rPr lang="tr-TR" sz="1800" dirty="0" smtClean="0"/>
              <a:t> </a:t>
            </a:r>
            <a:r>
              <a:rPr lang="tr-TR" sz="1800" dirty="0" err="1" smtClean="0"/>
              <a:t>to</a:t>
            </a:r>
            <a:r>
              <a:rPr lang="tr-TR" sz="1800" dirty="0" smtClean="0"/>
              <a:t> </a:t>
            </a:r>
            <a:r>
              <a:rPr lang="tr-TR" sz="1800" dirty="0" err="1" smtClean="0"/>
              <a:t>Win</a:t>
            </a:r>
            <a:endParaRPr lang="tr-TR" sz="1800" dirty="0" smtClean="0"/>
          </a:p>
          <a:p>
            <a:r>
              <a:rPr lang="tr-TR" sz="1800" dirty="0" err="1" smtClean="0"/>
              <a:t>Cabbage</a:t>
            </a:r>
            <a:r>
              <a:rPr lang="tr-TR" sz="1800" dirty="0" smtClean="0"/>
              <a:t>-</a:t>
            </a:r>
            <a:r>
              <a:rPr lang="tr-TR" sz="1800" dirty="0" err="1" smtClean="0"/>
              <a:t>Soup</a:t>
            </a:r>
            <a:r>
              <a:rPr lang="tr-TR" sz="1800" dirty="0" smtClean="0"/>
              <a:t> </a:t>
            </a:r>
            <a:r>
              <a:rPr lang="tr-TR" sz="1800" dirty="0" err="1" smtClean="0"/>
              <a:t>Diet</a:t>
            </a:r>
            <a:endParaRPr lang="tr-TR" sz="1800" dirty="0" smtClean="0"/>
          </a:p>
          <a:p>
            <a:r>
              <a:rPr lang="tr-TR" sz="1800" dirty="0" err="1" smtClean="0"/>
              <a:t>Eat</a:t>
            </a:r>
            <a:r>
              <a:rPr lang="tr-TR" sz="1800" dirty="0" smtClean="0"/>
              <a:t> </a:t>
            </a:r>
            <a:r>
              <a:rPr lang="tr-TR" sz="1800" dirty="0" err="1" smtClean="0"/>
              <a:t>Great</a:t>
            </a:r>
            <a:r>
              <a:rPr lang="tr-TR" sz="1800" dirty="0" smtClean="0"/>
              <a:t>, </a:t>
            </a:r>
            <a:r>
              <a:rPr lang="tr-TR" sz="1800" dirty="0" err="1" smtClean="0"/>
              <a:t>Lose</a:t>
            </a:r>
            <a:r>
              <a:rPr lang="tr-TR" sz="1800" dirty="0" smtClean="0"/>
              <a:t> </a:t>
            </a:r>
            <a:r>
              <a:rPr lang="tr-TR" sz="1800" dirty="0" err="1" smtClean="0"/>
              <a:t>Weight</a:t>
            </a:r>
            <a:endParaRPr lang="tr-TR" sz="1800" dirty="0" smtClean="0"/>
          </a:p>
          <a:p>
            <a:r>
              <a:rPr lang="tr-TR" sz="1800" dirty="0" err="1" smtClean="0"/>
              <a:t>The</a:t>
            </a:r>
            <a:r>
              <a:rPr lang="tr-TR" sz="1800" dirty="0" smtClean="0"/>
              <a:t> </a:t>
            </a:r>
            <a:r>
              <a:rPr lang="tr-TR" sz="1800" dirty="0" err="1" smtClean="0"/>
              <a:t>Ultrafit</a:t>
            </a:r>
            <a:r>
              <a:rPr lang="tr-TR" sz="1800" dirty="0" smtClean="0"/>
              <a:t> </a:t>
            </a:r>
            <a:r>
              <a:rPr lang="tr-TR" sz="1800" dirty="0" err="1" smtClean="0"/>
              <a:t>Diet</a:t>
            </a:r>
            <a:endParaRPr lang="tr-TR" sz="1800" dirty="0" smtClean="0"/>
          </a:p>
          <a:p>
            <a:r>
              <a:rPr lang="tr-TR" sz="1800" dirty="0" smtClean="0"/>
              <a:t>Paris </a:t>
            </a:r>
            <a:r>
              <a:rPr lang="tr-TR" sz="1800" dirty="0" err="1" smtClean="0"/>
              <a:t>Diet</a:t>
            </a:r>
            <a:endParaRPr lang="tr-TR" sz="1800" dirty="0" smtClean="0"/>
          </a:p>
          <a:p>
            <a:r>
              <a:rPr lang="tr-TR" sz="1800" dirty="0" err="1" smtClean="0"/>
              <a:t>Eat</a:t>
            </a:r>
            <a:r>
              <a:rPr lang="tr-TR" sz="1800" dirty="0" smtClean="0"/>
              <a:t> </a:t>
            </a:r>
            <a:r>
              <a:rPr lang="tr-TR" sz="1800" dirty="0" err="1" smtClean="0"/>
              <a:t>Right</a:t>
            </a:r>
            <a:r>
              <a:rPr lang="tr-TR" sz="1800" dirty="0" smtClean="0"/>
              <a:t> 4 </a:t>
            </a:r>
            <a:r>
              <a:rPr lang="tr-TR" sz="1800" dirty="0" err="1" smtClean="0"/>
              <a:t>your</a:t>
            </a:r>
            <a:r>
              <a:rPr lang="tr-TR" sz="1800" dirty="0" smtClean="0"/>
              <a:t> </a:t>
            </a:r>
            <a:r>
              <a:rPr lang="tr-TR" sz="1800" dirty="0" err="1" smtClean="0"/>
              <a:t>type</a:t>
            </a:r>
            <a:endParaRPr lang="tr-TR" sz="1800" dirty="0" smtClean="0"/>
          </a:p>
          <a:p>
            <a:r>
              <a:rPr lang="tr-TR" sz="1800" dirty="0" smtClean="0"/>
              <a:t>3 </a:t>
            </a:r>
            <a:r>
              <a:rPr lang="tr-TR" sz="1800" dirty="0" err="1" smtClean="0"/>
              <a:t>Season</a:t>
            </a:r>
            <a:r>
              <a:rPr lang="tr-TR" sz="1800" dirty="0" smtClean="0"/>
              <a:t> </a:t>
            </a:r>
            <a:r>
              <a:rPr lang="tr-TR" sz="1800" dirty="0" err="1" smtClean="0"/>
              <a:t>Diet</a:t>
            </a:r>
            <a:endParaRPr lang="tr-TR" sz="1800" dirty="0" smtClean="0"/>
          </a:p>
          <a:p>
            <a:r>
              <a:rPr lang="tr-TR" sz="1800" dirty="0" err="1" smtClean="0"/>
              <a:t>Metabolize</a:t>
            </a:r>
            <a:endParaRPr lang="tr-TR" sz="1800" dirty="0" smtClean="0"/>
          </a:p>
          <a:p>
            <a:r>
              <a:rPr lang="tr-TR" sz="1800" dirty="0" err="1" smtClean="0"/>
              <a:t>Thin</a:t>
            </a:r>
            <a:r>
              <a:rPr lang="tr-TR" sz="1800" dirty="0" smtClean="0"/>
              <a:t> </a:t>
            </a:r>
            <a:r>
              <a:rPr lang="tr-TR" sz="1800" dirty="0" err="1" smtClean="0"/>
              <a:t>So</a:t>
            </a:r>
            <a:r>
              <a:rPr lang="tr-TR" sz="1800" dirty="0" smtClean="0"/>
              <a:t> </a:t>
            </a:r>
            <a:r>
              <a:rPr lang="tr-TR" sz="1800" dirty="0" err="1" smtClean="0"/>
              <a:t>Fast</a:t>
            </a:r>
            <a:endParaRPr lang="tr-TR" sz="1800" dirty="0" smtClean="0"/>
          </a:p>
          <a:p>
            <a:r>
              <a:rPr lang="tr-TR" sz="1800" dirty="0" err="1" smtClean="0"/>
              <a:t>Optifas</a:t>
            </a:r>
            <a:endParaRPr lang="tr-TR" sz="1800" dirty="0" smtClean="0"/>
          </a:p>
          <a:p>
            <a:r>
              <a:rPr lang="tr-TR" sz="1800" dirty="0" err="1" smtClean="0"/>
              <a:t>Staying</a:t>
            </a:r>
            <a:r>
              <a:rPr lang="tr-TR" sz="1800" dirty="0" smtClean="0"/>
              <a:t> </a:t>
            </a:r>
            <a:r>
              <a:rPr lang="tr-TR" sz="1800" dirty="0" err="1" smtClean="0"/>
              <a:t>Thin</a:t>
            </a:r>
            <a:endParaRPr lang="tr-TR" sz="1800" dirty="0" smtClean="0"/>
          </a:p>
          <a:p>
            <a:r>
              <a:rPr lang="tr-TR" sz="1800" dirty="0" err="1" smtClean="0"/>
              <a:t>The</a:t>
            </a:r>
            <a:r>
              <a:rPr lang="tr-TR" sz="1800" dirty="0" smtClean="0"/>
              <a:t> </a:t>
            </a:r>
            <a:r>
              <a:rPr lang="tr-TR" sz="1800" dirty="0" err="1" smtClean="0"/>
              <a:t>Calloway</a:t>
            </a:r>
            <a:r>
              <a:rPr lang="tr-TR" sz="1800" dirty="0" smtClean="0"/>
              <a:t> </a:t>
            </a:r>
            <a:r>
              <a:rPr lang="tr-TR" sz="1800" dirty="0" err="1" smtClean="0"/>
              <a:t>Diet</a:t>
            </a:r>
            <a:endParaRPr lang="tr-TR" sz="1800" dirty="0" smtClean="0"/>
          </a:p>
          <a:p>
            <a:r>
              <a:rPr lang="tr-TR" sz="1800" dirty="0" smtClean="0"/>
              <a:t>Murat </a:t>
            </a:r>
            <a:r>
              <a:rPr lang="tr-TR" sz="1800" dirty="0" err="1" smtClean="0"/>
              <a:t>Topoğlu</a:t>
            </a:r>
            <a:r>
              <a:rPr lang="tr-TR" sz="1800" dirty="0" smtClean="0"/>
              <a:t> Diyeti</a:t>
            </a:r>
          </a:p>
          <a:p>
            <a:r>
              <a:rPr lang="tr-TR" sz="1800" dirty="0" err="1" smtClean="0"/>
              <a:t>Zone</a:t>
            </a:r>
            <a:r>
              <a:rPr lang="tr-TR" sz="1800" dirty="0" smtClean="0"/>
              <a:t> Diyeti</a:t>
            </a:r>
            <a:endParaRPr lang="tr-TR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MUCİZE DİYET VAR MI?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 smtClean="0"/>
              <a:t>HIZLI KİLO VERMEK MÜMKÜN MÜ?</a:t>
            </a:r>
          </a:p>
          <a:p>
            <a:r>
              <a:rPr lang="tr-TR" dirty="0" smtClean="0"/>
              <a:t>EVET</a:t>
            </a:r>
          </a:p>
          <a:p>
            <a:r>
              <a:rPr lang="tr-TR" dirty="0" smtClean="0"/>
              <a:t>BUNU NEDEN İSTEMİYORUZ?</a:t>
            </a:r>
          </a:p>
          <a:p>
            <a:r>
              <a:rPr lang="tr-TR" dirty="0" smtClean="0"/>
              <a:t>HIZLA KİLO GERİ ALIMI</a:t>
            </a:r>
            <a:br>
              <a:rPr lang="tr-TR" dirty="0" smtClean="0"/>
            </a:br>
            <a:r>
              <a:rPr lang="tr-TR" dirty="0" smtClean="0"/>
              <a:t>METABOLİK SAĞLIKSIZLIK</a:t>
            </a:r>
            <a:endParaRPr lang="tr-TR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00231" y="4035710"/>
            <a:ext cx="4050413" cy="26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36484866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TARİHSEL SÜREÇ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5141168"/>
          </a:xfrm>
        </p:spPr>
        <p:txBody>
          <a:bodyPr>
            <a:normAutofit fontScale="92500"/>
          </a:bodyPr>
          <a:lstStyle/>
          <a:p>
            <a:r>
              <a:rPr lang="tr-TR" dirty="0" smtClean="0"/>
              <a:t>1830: </a:t>
            </a:r>
            <a:r>
              <a:rPr lang="tr-TR" dirty="0" err="1" smtClean="0"/>
              <a:t>Graham’ın</a:t>
            </a:r>
            <a:r>
              <a:rPr lang="tr-TR" dirty="0" smtClean="0"/>
              <a:t> </a:t>
            </a:r>
            <a:r>
              <a:rPr lang="tr-TR" dirty="0" err="1" smtClean="0"/>
              <a:t>Vejeteryan</a:t>
            </a:r>
            <a:r>
              <a:rPr lang="tr-TR" dirty="0" smtClean="0"/>
              <a:t> diyeti</a:t>
            </a:r>
          </a:p>
          <a:p>
            <a:r>
              <a:rPr lang="tr-TR" dirty="0" smtClean="0"/>
              <a:t>1890: H: </a:t>
            </a:r>
            <a:r>
              <a:rPr lang="tr-TR" dirty="0" err="1" smtClean="0"/>
              <a:t>Fletcher’in</a:t>
            </a:r>
            <a:r>
              <a:rPr lang="tr-TR" dirty="0" smtClean="0"/>
              <a:t> Az et &amp; Çok </a:t>
            </a:r>
            <a:r>
              <a:rPr lang="tr-TR" dirty="0" err="1" smtClean="0"/>
              <a:t>karbohidrat</a:t>
            </a:r>
            <a:r>
              <a:rPr lang="tr-TR" dirty="0" smtClean="0"/>
              <a:t> diyeti</a:t>
            </a:r>
          </a:p>
          <a:p>
            <a:r>
              <a:rPr lang="tr-TR" dirty="0" smtClean="0"/>
              <a:t>1938: G. </a:t>
            </a:r>
            <a:r>
              <a:rPr lang="tr-TR" dirty="0" err="1" smtClean="0"/>
              <a:t>Harrop’un</a:t>
            </a:r>
            <a:r>
              <a:rPr lang="tr-TR" dirty="0" smtClean="0"/>
              <a:t> sıvı diyeti</a:t>
            </a:r>
          </a:p>
          <a:p>
            <a:r>
              <a:rPr lang="tr-TR" dirty="0" smtClean="0"/>
              <a:t>1972: R. </a:t>
            </a:r>
            <a:r>
              <a:rPr lang="tr-TR" dirty="0" err="1" smtClean="0"/>
              <a:t>Atkins’in</a:t>
            </a:r>
            <a:r>
              <a:rPr lang="tr-TR" dirty="0" smtClean="0"/>
              <a:t> çok et &amp; az </a:t>
            </a:r>
            <a:r>
              <a:rPr lang="tr-TR" dirty="0" err="1" smtClean="0"/>
              <a:t>karbohidrat</a:t>
            </a:r>
            <a:r>
              <a:rPr lang="tr-TR" dirty="0" smtClean="0"/>
              <a:t> diyeti</a:t>
            </a:r>
          </a:p>
          <a:p>
            <a:r>
              <a:rPr lang="tr-TR" dirty="0" smtClean="0"/>
              <a:t>1978: H. </a:t>
            </a:r>
            <a:r>
              <a:rPr lang="tr-TR" dirty="0" err="1" smtClean="0"/>
              <a:t>Tarnower’in</a:t>
            </a:r>
            <a:r>
              <a:rPr lang="tr-TR" dirty="0" smtClean="0"/>
              <a:t> çok protein &amp; az kalori diyeti</a:t>
            </a:r>
          </a:p>
          <a:p>
            <a:r>
              <a:rPr lang="tr-TR" dirty="0" smtClean="0"/>
              <a:t>1979: H. </a:t>
            </a:r>
            <a:r>
              <a:rPr lang="tr-TR" dirty="0" err="1" smtClean="0"/>
              <a:t>Pritikin’in</a:t>
            </a:r>
            <a:r>
              <a:rPr lang="tr-TR" dirty="0" smtClean="0"/>
              <a:t> az yağlı diyeti</a:t>
            </a:r>
          </a:p>
          <a:p>
            <a:r>
              <a:rPr lang="tr-TR" dirty="0" smtClean="0"/>
              <a:t>1981: J. </a:t>
            </a:r>
            <a:r>
              <a:rPr lang="tr-TR" dirty="0" err="1" smtClean="0"/>
              <a:t>Mazsi’nin</a:t>
            </a:r>
            <a:r>
              <a:rPr lang="tr-TR" dirty="0" smtClean="0"/>
              <a:t> Beverly </a:t>
            </a:r>
            <a:r>
              <a:rPr lang="tr-TR" dirty="0" err="1" smtClean="0"/>
              <a:t>Hills</a:t>
            </a:r>
            <a:r>
              <a:rPr lang="tr-TR" dirty="0" smtClean="0"/>
              <a:t> diyeti</a:t>
            </a:r>
          </a:p>
          <a:p>
            <a:r>
              <a:rPr lang="tr-TR" dirty="0" smtClean="0"/>
              <a:t>1990: D. </a:t>
            </a:r>
            <a:r>
              <a:rPr lang="tr-TR" dirty="0" err="1" smtClean="0"/>
              <a:t>Ornish’in</a:t>
            </a:r>
            <a:r>
              <a:rPr lang="tr-TR" dirty="0" smtClean="0"/>
              <a:t> </a:t>
            </a:r>
            <a:r>
              <a:rPr lang="tr-TR" dirty="0" err="1" smtClean="0"/>
              <a:t>vejeteryen</a:t>
            </a:r>
            <a:r>
              <a:rPr lang="tr-TR" dirty="0" smtClean="0"/>
              <a:t> &amp; çok az yağlı diyeti</a:t>
            </a:r>
          </a:p>
          <a:p>
            <a:r>
              <a:rPr lang="tr-TR" dirty="0" smtClean="0"/>
              <a:t>2002: </a:t>
            </a:r>
            <a:r>
              <a:rPr lang="tr-TR" dirty="0" err="1" smtClean="0"/>
              <a:t>A.Agatston’un</a:t>
            </a:r>
            <a:r>
              <a:rPr lang="tr-TR" dirty="0" smtClean="0"/>
              <a:t> Güney Plajı diyeti</a:t>
            </a:r>
          </a:p>
          <a:p>
            <a:r>
              <a:rPr lang="tr-TR" dirty="0" smtClean="0"/>
              <a:t>2010: Karatay’ın az KH &amp; az meyve diyeti</a:t>
            </a:r>
          </a:p>
          <a:p>
            <a:r>
              <a:rPr lang="tr-TR" dirty="0" smtClean="0"/>
              <a:t>2014: Alkali diyet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31418696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POPÜLER DİYETLERİN ORTAK ÖZELLİKLERİ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 smtClean="0"/>
              <a:t>Çok kısa sürede kilo verileceğini iddia ederler</a:t>
            </a:r>
          </a:p>
          <a:p>
            <a:r>
              <a:rPr lang="tr-TR" dirty="0" smtClean="0"/>
              <a:t>Çok az besin seçeneği sunarlar</a:t>
            </a:r>
          </a:p>
          <a:p>
            <a:r>
              <a:rPr lang="tr-TR" dirty="0" smtClean="0"/>
              <a:t>Meşhur kişilerin bu diyetleri uyguladıklarını söylerler</a:t>
            </a:r>
          </a:p>
          <a:p>
            <a:r>
              <a:rPr lang="tr-TR" dirty="0" smtClean="0"/>
              <a:t>Meşhur kişilerin bu diyetlerle ne kadar zayıfladıklarını söylerler</a:t>
            </a:r>
          </a:p>
          <a:p>
            <a:r>
              <a:rPr lang="tr-TR" dirty="0" smtClean="0"/>
              <a:t>Diyetle birlikte pahalı gıda takviyeleri önerirler</a:t>
            </a:r>
          </a:p>
          <a:p>
            <a:r>
              <a:rPr lang="tr-TR" dirty="0" smtClean="0"/>
              <a:t>Bilimsel kelime ve kavramları kullanırlar</a:t>
            </a:r>
          </a:p>
          <a:p>
            <a:r>
              <a:rPr lang="tr-TR" dirty="0" smtClean="0"/>
              <a:t>Bilimsel yaklaşımları eleştirirler</a:t>
            </a:r>
          </a:p>
          <a:p>
            <a:r>
              <a:rPr lang="tr-TR" dirty="0" smtClean="0"/>
              <a:t>Bilimsel gerçekleri çarpıtırlar</a:t>
            </a:r>
          </a:p>
          <a:p>
            <a:r>
              <a:rPr lang="tr-TR" dirty="0" smtClean="0"/>
              <a:t>Çarpıcı bir isim ya da kendi isimlerini kullanırlar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41244222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POPÜLER DİYETLERLE İLGİLİ SORU İŞARETLERİ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 smtClean="0"/>
              <a:t>Açlık ve tokluk fizyolojisine etkileri</a:t>
            </a:r>
          </a:p>
          <a:p>
            <a:r>
              <a:rPr lang="tr-TR" dirty="0" smtClean="0"/>
              <a:t>Uygulayanlardaki psikolojik değişimler</a:t>
            </a:r>
          </a:p>
          <a:p>
            <a:r>
              <a:rPr lang="tr-TR" dirty="0" smtClean="0"/>
              <a:t>Kronik hastalıkların (KKH, DM, OSTEOPOROZ) riskleri üzerine etkileri</a:t>
            </a:r>
          </a:p>
          <a:p>
            <a:r>
              <a:rPr lang="tr-TR" dirty="0" smtClean="0"/>
              <a:t>Hormon regülasyonu üzerine etkileri</a:t>
            </a:r>
          </a:p>
          <a:p>
            <a:r>
              <a:rPr lang="tr-TR" dirty="0" smtClean="0"/>
              <a:t>Hayat tarzı değişikliği üzerine etkileri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7118523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umba">
  <a:themeElements>
    <a:clrScheme name="Cumba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Cumba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umba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306</TotalTime>
  <Words>960</Words>
  <Application>Microsoft Office PowerPoint</Application>
  <PresentationFormat>Ekran Gösterisi (4:3)</PresentationFormat>
  <Paragraphs>224</Paragraphs>
  <Slides>28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28</vt:i4>
      </vt:variant>
    </vt:vector>
  </HeadingPairs>
  <TitlesOfParts>
    <vt:vector size="29" baseType="lpstr">
      <vt:lpstr>Cumba</vt:lpstr>
      <vt:lpstr>POPÜLER DİYETLER</vt:lpstr>
      <vt:lpstr>Slayt 2</vt:lpstr>
      <vt:lpstr>Slayt 3</vt:lpstr>
      <vt:lpstr>Slayt 4</vt:lpstr>
      <vt:lpstr>Slayt 5</vt:lpstr>
      <vt:lpstr>MUCİZE DİYET VAR MI?</vt:lpstr>
      <vt:lpstr>TARİHSEL SÜREÇ</vt:lpstr>
      <vt:lpstr>POPÜLER DİYETLERİN ORTAK ÖZELLİKLERİ</vt:lpstr>
      <vt:lpstr>POPÜLER DİYETLERLE İLGİLİ SORU İŞARETLERİ</vt:lpstr>
      <vt:lpstr>POPÜLER DİYET ÖRNEKLERİ</vt:lpstr>
      <vt:lpstr>YÜKSEK PROTEİNLİ DİYETLER</vt:lpstr>
      <vt:lpstr>YÜKSEK PROTEİNLİ DİYETLER</vt:lpstr>
      <vt:lpstr>HIZLI KİLO KAYBI YAĞ DIŞI DOKUNUN KAYBINA NEDEN OLUR</vt:lpstr>
      <vt:lpstr>YPD’lerle ancak 12 ay ZAYIFLAMA sürer</vt:lpstr>
      <vt:lpstr>METABOLİK VE PSİŞİK DEĞİŞİM</vt:lpstr>
      <vt:lpstr>Slayt 16</vt:lpstr>
      <vt:lpstr>Yüksek proteinle beslenme kan glukozunu düşürür, ama ………………….</vt:lpstr>
      <vt:lpstr>Yüksek proteinle beslenme kan glukozunu düşürür, ama insülin yanitini arttirir</vt:lpstr>
      <vt:lpstr>ALKALİ DİYETLER pH’ya göre gıdalar </vt:lpstr>
      <vt:lpstr>DÜŞÜK YAĞLI DİYETLER</vt:lpstr>
      <vt:lpstr>Tek besin diyetleri</vt:lpstr>
      <vt:lpstr>Slayt 22</vt:lpstr>
      <vt:lpstr>Şarlatan diyetler</vt:lpstr>
      <vt:lpstr>Çok düşük kalorili diyetler</vt:lpstr>
      <vt:lpstr>ÇOK DÜŞÜK KALORİLİ DİYETLER</vt:lpstr>
      <vt:lpstr>HAZIR FORMÜL DİYETLERİ</vt:lpstr>
      <vt:lpstr>Sağlikli diyetler</vt:lpstr>
      <vt:lpstr>Slayt 28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POPÜLER DİYETLER</dc:title>
  <dc:creator>hp</dc:creator>
  <cp:lastModifiedBy>Lenovo</cp:lastModifiedBy>
  <cp:revision>33</cp:revision>
  <dcterms:created xsi:type="dcterms:W3CDTF">2014-12-05T10:49:03Z</dcterms:created>
  <dcterms:modified xsi:type="dcterms:W3CDTF">2017-03-17T14:55:19Z</dcterms:modified>
</cp:coreProperties>
</file>