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2" r:id="rId5"/>
    <p:sldId id="283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80" r:id="rId19"/>
    <p:sldId id="272" r:id="rId20"/>
    <p:sldId id="273" r:id="rId21"/>
    <p:sldId id="274" r:id="rId22"/>
    <p:sldId id="284" r:id="rId23"/>
    <p:sldId id="275" r:id="rId24"/>
    <p:sldId id="276" r:id="rId25"/>
    <p:sldId id="277" r:id="rId26"/>
    <p:sldId id="279" r:id="rId27"/>
    <p:sldId id="278" r:id="rId28"/>
    <p:sldId id="281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187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Sa</a:t>
            </a:r>
            <a:r>
              <a:rPr lang="tr-TR" dirty="0" err="1" smtClean="0"/>
              <a:t>ğlıklı</a:t>
            </a:r>
            <a:r>
              <a:rPr lang="tr-TR" dirty="0" smtClean="0"/>
              <a:t> diyet</a:t>
            </a:r>
            <a:endParaRPr lang="en-US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cat>
            <c:strRef>
              <c:f>Sayfa1!$A$2:$A$4</c:f>
              <c:strCache>
                <c:ptCount val="3"/>
                <c:pt idx="0">
                  <c:v>1. Çeyrek</c:v>
                </c:pt>
                <c:pt idx="1">
                  <c:v>2. Çeyrek</c:v>
                </c:pt>
                <c:pt idx="2">
                  <c:v>3. Çeyrek</c:v>
                </c:pt>
              </c:strCache>
            </c:strRef>
          </c:cat>
          <c:val>
            <c:numRef>
              <c:f>Sayfa1!$B$2:$B$4</c:f>
              <c:numCache>
                <c:formatCode>General</c:formatCode>
                <c:ptCount val="3"/>
                <c:pt idx="0">
                  <c:v>55</c:v>
                </c:pt>
                <c:pt idx="1">
                  <c:v>30</c:v>
                </c:pt>
                <c:pt idx="2">
                  <c:v>15</c:v>
                </c:pt>
              </c:numCache>
            </c:numRef>
          </c:val>
        </c:ser>
        <c:firstSliceAng val="6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Atkin's</c:v>
                </c:pt>
              </c:strCache>
            </c:strRef>
          </c:tx>
          <c:cat>
            <c:strRef>
              <c:f>Sayfa1!$A$2:$A$5</c:f>
              <c:strCache>
                <c:ptCount val="3"/>
                <c:pt idx="0">
                  <c:v>KH</c:v>
                </c:pt>
                <c:pt idx="1">
                  <c:v>YAĞ</c:v>
                </c:pt>
                <c:pt idx="2">
                  <c:v>PROTEİN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5</c:v>
                </c:pt>
                <c:pt idx="1">
                  <c:v>60</c:v>
                </c:pt>
                <c:pt idx="2">
                  <c:v>35</c:v>
                </c:pt>
              </c:numCache>
            </c:numRef>
          </c:val>
        </c:ser>
      </c:pie3D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tr-TR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</cdr:x>
      <cdr:y>0.4</cdr:y>
    </cdr:from>
    <cdr:to>
      <cdr:x>1</cdr:x>
      <cdr:y>0.74</cdr:y>
    </cdr:to>
    <cdr:sp macro="" textlink="">
      <cdr:nvSpPr>
        <cdr:cNvPr id="2" name="Metin kutusu 1"/>
        <cdr:cNvSpPr txBox="1"/>
      </cdr:nvSpPr>
      <cdr:spPr>
        <a:xfrm xmlns:a="http://schemas.openxmlformats.org/drawingml/2006/main">
          <a:off x="4176465" y="1411355"/>
          <a:ext cx="1584175" cy="11996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sz="2000" dirty="0" smtClean="0"/>
            <a:t>KH</a:t>
          </a:r>
        </a:p>
        <a:p xmlns:a="http://schemas.openxmlformats.org/drawingml/2006/main">
          <a:r>
            <a:rPr lang="tr-TR" sz="2000" dirty="0" smtClean="0"/>
            <a:t>YAĞ</a:t>
          </a:r>
        </a:p>
        <a:p xmlns:a="http://schemas.openxmlformats.org/drawingml/2006/main">
          <a:r>
            <a:rPr lang="tr-TR" sz="2000" dirty="0" smtClean="0"/>
            <a:t>PROTEİN</a:t>
          </a:r>
          <a:endParaRPr lang="tr-TR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0FF14F-6409-4DE0-B8E9-E9EEDF47C3A5}" type="datetimeFigureOut">
              <a:rPr lang="tr-TR" smtClean="0"/>
              <a:pPr/>
              <a:t>17.03.2017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79D676-7FBD-447C-B3B6-7339ADB8FBE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214546" y="1891828"/>
            <a:ext cx="6172200" cy="1108544"/>
          </a:xfrm>
        </p:spPr>
        <p:txBody>
          <a:bodyPr/>
          <a:lstStyle/>
          <a:p>
            <a:r>
              <a:rPr lang="tr-TR" dirty="0" smtClean="0"/>
              <a:t>POPÜLER DİYETLER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828956" y="3500438"/>
            <a:ext cx="6172200" cy="857256"/>
          </a:xfrm>
        </p:spPr>
        <p:txBody>
          <a:bodyPr/>
          <a:lstStyle/>
          <a:p>
            <a:r>
              <a:rPr lang="tr-TR" dirty="0" smtClean="0"/>
              <a:t>Prof. Dr. Aydın TUNÇKALE</a:t>
            </a:r>
            <a:endParaRPr lang="tr-TR" dirty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2857488" y="4857760"/>
            <a:ext cx="4071966" cy="85725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tr-TR" b="1" dirty="0" smtClean="0">
                <a:solidFill>
                  <a:schemeClr val="tx2"/>
                </a:solidFill>
              </a:rPr>
              <a:t>İstanbul Bilim Üniversitesi Tıp Fakültesi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tr-TR" b="1" dirty="0" smtClean="0">
                <a:solidFill>
                  <a:schemeClr val="tx2"/>
                </a:solidFill>
              </a:rPr>
              <a:t>          İç </a:t>
            </a:r>
            <a:r>
              <a:rPr lang="tr-TR" b="1" dirty="0" smtClean="0">
                <a:solidFill>
                  <a:schemeClr val="tx2"/>
                </a:solidFill>
              </a:rPr>
              <a:t>Hastalıkları Anabilim Dalı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434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POPÜLER DİYET ÖRNEKLERİ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MAKRONUTRİYENT KISITLAMALARI</a:t>
            </a:r>
          </a:p>
          <a:p>
            <a:pPr lvl="1"/>
            <a:r>
              <a:rPr lang="tr-TR" dirty="0" smtClean="0"/>
              <a:t>Yüksek proteinli diyetler</a:t>
            </a:r>
          </a:p>
          <a:p>
            <a:pPr lvl="1"/>
            <a:r>
              <a:rPr lang="tr-TR" dirty="0" smtClean="0"/>
              <a:t>Düşük yağlı diyetler</a:t>
            </a:r>
          </a:p>
          <a:p>
            <a:pPr lvl="1"/>
            <a:r>
              <a:rPr lang="tr-TR" dirty="0" smtClean="0"/>
              <a:t>Yeni diyetler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214686"/>
            <a:ext cx="4787177" cy="3390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5562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YÜKSEK PROTEİNLİ DİYETLER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Tokluk hissi artar</a:t>
            </a:r>
          </a:p>
          <a:p>
            <a:r>
              <a:rPr lang="tr-TR" dirty="0" smtClean="0"/>
              <a:t>Termik etkisi yüksektir</a:t>
            </a:r>
          </a:p>
          <a:p>
            <a:r>
              <a:rPr lang="tr-TR" dirty="0" smtClean="0"/>
              <a:t>Daha fazla ağırlık kaybettirirler</a:t>
            </a:r>
          </a:p>
          <a:p>
            <a:r>
              <a:rPr lang="tr-TR" dirty="0" smtClean="0"/>
              <a:t>Daha fazla yağ kütlesi kaybettirirler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714752"/>
            <a:ext cx="3406583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4022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YÜKSEK PROTEİNLİ DİYETLER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Popüler diyetlerin en yaygın şeklidir</a:t>
            </a:r>
          </a:p>
          <a:p>
            <a:r>
              <a:rPr lang="tr-TR" dirty="0" smtClean="0"/>
              <a:t>Beyin hücrelerinin ve diğer tüm hücrelerin normal fonksiyonlarını sürdürebilmeleri için </a:t>
            </a:r>
            <a:r>
              <a:rPr lang="tr-TR" dirty="0" err="1" smtClean="0"/>
              <a:t>glukoza</a:t>
            </a:r>
            <a:r>
              <a:rPr lang="tr-TR" dirty="0" smtClean="0"/>
              <a:t> ihtiyaçları vardır. Bu kısıtlandığında doku proteinleri ve yağlar kullanılır.</a:t>
            </a:r>
          </a:p>
          <a:p>
            <a:r>
              <a:rPr lang="tr-TR" dirty="0" smtClean="0"/>
              <a:t>Kas dokusunda azalma oluşur</a:t>
            </a:r>
          </a:p>
          <a:p>
            <a:r>
              <a:rPr lang="tr-TR" dirty="0" smtClean="0"/>
              <a:t>Meyvede de şeker olduğu gerekçesiyle yasaklanır</a:t>
            </a:r>
          </a:p>
          <a:p>
            <a:r>
              <a:rPr lang="tr-TR" dirty="0" smtClean="0"/>
              <a:t>Hayvansal yağlar protein ile birlikte bolca alınır.</a:t>
            </a:r>
          </a:p>
          <a:p>
            <a:r>
              <a:rPr lang="tr-TR" dirty="0" smtClean="0"/>
              <a:t>KH alımının kısıtlanması nedeniyle efor kapasitesi azalır</a:t>
            </a:r>
          </a:p>
        </p:txBody>
      </p:sp>
    </p:spTree>
    <p:extLst>
      <p:ext uri="{BB962C8B-B14F-4D97-AF65-F5344CB8AC3E}">
        <p14:creationId xmlns:p14="http://schemas.microsoft.com/office/powerpoint/2010/main" xmlns="" val="262176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HIZLI KİLO KAYBI YAĞ DIŞI DOKUNUN KAYBINA NEDEN OLUR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YAVAŞ ZAYIFLAMA SONUC	U</a:t>
            </a:r>
          </a:p>
          <a:p>
            <a:pPr lvl="1"/>
            <a:r>
              <a:rPr lang="tr-TR" dirty="0" smtClean="0"/>
              <a:t>Yağ kütlesi % 80, yağ dışı kütle % 20 azalır</a:t>
            </a:r>
          </a:p>
          <a:p>
            <a:r>
              <a:rPr lang="tr-TR" dirty="0" smtClean="0"/>
              <a:t>HIZLI ZAYIFLAMA SONUCU</a:t>
            </a:r>
          </a:p>
          <a:p>
            <a:pPr lvl="1"/>
            <a:r>
              <a:rPr lang="tr-TR" dirty="0" smtClean="0"/>
              <a:t>Yağ kütlesi %30, yağ dışı kütle %70 azalır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6465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YPD’lerle</a:t>
            </a:r>
            <a:r>
              <a:rPr lang="tr-TR" dirty="0" smtClean="0"/>
              <a:t> ancak 12 ay ZAYIFLAMA sürer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SONRA;</a:t>
            </a:r>
          </a:p>
          <a:p>
            <a:pPr>
              <a:buNone/>
            </a:pPr>
            <a:r>
              <a:rPr lang="tr-TR" dirty="0" smtClean="0"/>
              <a:t>Maalesef geri kilo alımı kaçınılmazdır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8866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METABOLİK VE PSİŞİK DEĞİŞİM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Depresyona yatkınlık</a:t>
            </a:r>
          </a:p>
          <a:p>
            <a:r>
              <a:rPr lang="tr-TR" dirty="0" smtClean="0"/>
              <a:t>Vitamin eksikliği</a:t>
            </a:r>
          </a:p>
          <a:p>
            <a:r>
              <a:rPr lang="tr-TR" dirty="0" smtClean="0"/>
              <a:t>HDL-K düşüşü</a:t>
            </a:r>
          </a:p>
          <a:p>
            <a:r>
              <a:rPr lang="tr-TR" dirty="0" smtClean="0"/>
              <a:t>LDL-K artışı</a:t>
            </a:r>
          </a:p>
          <a:p>
            <a:r>
              <a:rPr lang="tr-TR" dirty="0" err="1" smtClean="0"/>
              <a:t>Ü.asit</a:t>
            </a:r>
            <a:r>
              <a:rPr lang="tr-TR" dirty="0" smtClean="0"/>
              <a:t> artışı</a:t>
            </a:r>
          </a:p>
          <a:p>
            <a:r>
              <a:rPr lang="tr-TR" dirty="0" smtClean="0"/>
              <a:t>Diyabete eğilim</a:t>
            </a:r>
          </a:p>
          <a:p>
            <a:r>
              <a:rPr lang="tr-TR" dirty="0" smtClean="0"/>
              <a:t>İnsülin direnci artışı</a:t>
            </a:r>
          </a:p>
          <a:p>
            <a:r>
              <a:rPr lang="tr-TR" dirty="0" smtClean="0"/>
              <a:t>KKH riskinde artma</a:t>
            </a:r>
          </a:p>
          <a:p>
            <a:r>
              <a:rPr lang="tr-TR" dirty="0" smtClean="0"/>
              <a:t>İnme riskinde artma</a:t>
            </a:r>
          </a:p>
          <a:p>
            <a:r>
              <a:rPr lang="tr-TR" dirty="0" smtClean="0"/>
              <a:t>Kansere eğilim</a:t>
            </a:r>
          </a:p>
          <a:p>
            <a:r>
              <a:rPr lang="tr-TR" dirty="0" smtClean="0"/>
              <a:t>Böbrek taşı artışı</a:t>
            </a:r>
          </a:p>
          <a:p>
            <a:r>
              <a:rPr lang="tr-TR" dirty="0" smtClean="0"/>
              <a:t>Osteoporoz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5218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61645205"/>
              </p:ext>
            </p:extLst>
          </p:nvPr>
        </p:nvGraphicFramePr>
        <p:xfrm>
          <a:off x="251520" y="188641"/>
          <a:ext cx="5760640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 4"/>
          <p:cNvGraphicFramePr/>
          <p:nvPr>
            <p:extLst>
              <p:ext uri="{D42A27DB-BD31-4B8C-83A1-F6EECF244321}">
                <p14:modId xmlns:p14="http://schemas.microsoft.com/office/powerpoint/2010/main" xmlns="" val="3408899651"/>
              </p:ext>
            </p:extLst>
          </p:nvPr>
        </p:nvGraphicFramePr>
        <p:xfrm>
          <a:off x="2699792" y="2787073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1569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 proteinle beslenme kan </a:t>
            </a:r>
            <a:r>
              <a:rPr lang="tr-TR" dirty="0" err="1" smtClean="0"/>
              <a:t>glukozunu</a:t>
            </a:r>
            <a:r>
              <a:rPr lang="tr-TR" dirty="0" smtClean="0"/>
              <a:t> düşürür, ama ………………….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043566" y="648869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Am</a:t>
            </a:r>
            <a:r>
              <a:rPr lang="tr-TR" dirty="0" smtClean="0"/>
              <a:t> J </a:t>
            </a:r>
            <a:r>
              <a:rPr lang="tr-TR" dirty="0" err="1" smtClean="0"/>
              <a:t>Clin</a:t>
            </a:r>
            <a:r>
              <a:rPr lang="tr-TR" dirty="0" smtClean="0"/>
              <a:t> </a:t>
            </a:r>
            <a:r>
              <a:rPr lang="tr-TR" dirty="0" err="1" smtClean="0"/>
              <a:t>Nutr</a:t>
            </a:r>
            <a:r>
              <a:rPr lang="tr-TR" dirty="0" smtClean="0"/>
              <a:t> 2003;78:734-41</a:t>
            </a:r>
            <a:endParaRPr lang="tr-TR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7500990" cy="504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Metin kutusu"/>
          <p:cNvSpPr txBox="1"/>
          <p:nvPr/>
        </p:nvSpPr>
        <p:spPr>
          <a:xfrm>
            <a:off x="214282" y="1357298"/>
            <a:ext cx="778674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,</a:t>
            </a:r>
          </a:p>
          <a:p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285720" y="5857892"/>
            <a:ext cx="778674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0759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 proteinle beslenme kan </a:t>
            </a:r>
            <a:r>
              <a:rPr lang="tr-TR" dirty="0" err="1" smtClean="0"/>
              <a:t>glukozunu</a:t>
            </a:r>
            <a:r>
              <a:rPr lang="tr-TR" dirty="0" smtClean="0"/>
              <a:t> düşürür, ama </a:t>
            </a:r>
            <a:r>
              <a:rPr lang="tr-TR" dirty="0" err="1" smtClean="0"/>
              <a:t>insülin</a:t>
            </a:r>
            <a:r>
              <a:rPr lang="tr-TR" dirty="0" smtClean="0"/>
              <a:t> </a:t>
            </a:r>
            <a:r>
              <a:rPr lang="tr-TR" dirty="0" err="1" smtClean="0"/>
              <a:t>yanitini</a:t>
            </a:r>
            <a:r>
              <a:rPr lang="tr-TR" dirty="0" smtClean="0"/>
              <a:t> </a:t>
            </a:r>
            <a:r>
              <a:rPr lang="tr-TR" dirty="0" err="1" smtClean="0"/>
              <a:t>arttirir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043566" y="648869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</a:t>
            </a:r>
            <a:r>
              <a:rPr lang="tr-TR" dirty="0" err="1" smtClean="0"/>
              <a:t>Am</a:t>
            </a:r>
            <a:r>
              <a:rPr lang="tr-TR" dirty="0" smtClean="0"/>
              <a:t> J </a:t>
            </a:r>
            <a:r>
              <a:rPr lang="tr-TR" dirty="0" err="1" smtClean="0"/>
              <a:t>Clin</a:t>
            </a:r>
            <a:r>
              <a:rPr lang="tr-TR" dirty="0" smtClean="0"/>
              <a:t> </a:t>
            </a:r>
            <a:r>
              <a:rPr lang="tr-TR" dirty="0" err="1" smtClean="0"/>
              <a:t>Nutr</a:t>
            </a:r>
            <a:r>
              <a:rPr lang="tr-TR" dirty="0" smtClean="0"/>
              <a:t> 2003;78:734-41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428596" y="2357430"/>
            <a:ext cx="77867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,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12" name="11 Metin kutusu"/>
          <p:cNvSpPr txBox="1"/>
          <p:nvPr/>
        </p:nvSpPr>
        <p:spPr>
          <a:xfrm>
            <a:off x="285720" y="5857892"/>
            <a:ext cx="778674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,</a:t>
            </a:r>
          </a:p>
          <a:p>
            <a:endParaRPr lang="tr-T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7572428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Metin kutusu"/>
          <p:cNvSpPr txBox="1"/>
          <p:nvPr/>
        </p:nvSpPr>
        <p:spPr>
          <a:xfrm>
            <a:off x="285720" y="1500174"/>
            <a:ext cx="82153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14282" y="5786454"/>
            <a:ext cx="785818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90759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74320" lvl="0" indent="-274320">
              <a:spcBef>
                <a:spcPts val="600"/>
              </a:spcBef>
            </a:pPr>
            <a:r>
              <a:rPr lang="tr-TR" dirty="0" smtClean="0"/>
              <a:t>ALKALİ DİYETLER</a:t>
            </a:r>
            <a:br>
              <a:rPr lang="tr-TR" dirty="0" smtClean="0"/>
            </a:br>
            <a:r>
              <a:rPr lang="tr-TR" sz="2400" cap="none" dirty="0" err="1" smtClean="0">
                <a:solidFill>
                  <a:prstClr val="black"/>
                </a:solidFill>
                <a:ea typeface="+mn-ea"/>
                <a:cs typeface="+mn-cs"/>
              </a:rPr>
              <a:t>pH’ya</a:t>
            </a:r>
            <a:r>
              <a:rPr lang="tr-TR" sz="2400" cap="none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tr-TR" sz="2400" cap="none" dirty="0">
                <a:solidFill>
                  <a:prstClr val="black"/>
                </a:solidFill>
                <a:ea typeface="+mn-ea"/>
                <a:cs typeface="+mn-cs"/>
              </a:rPr>
              <a:t>göre gıdalar</a:t>
            </a:r>
            <a:br>
              <a:rPr lang="tr-TR" sz="240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86808" cy="487375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3; Enerji içecekleri, şarap, kola, asitli tüm içecekler</a:t>
            </a:r>
          </a:p>
          <a:p>
            <a:pPr marL="0" indent="0">
              <a:buNone/>
            </a:pPr>
            <a:r>
              <a:rPr lang="tr-TR" dirty="0" smtClean="0"/>
              <a:t>4; Çikolata, abur-cuburlar, mayalı hamur işleri</a:t>
            </a:r>
          </a:p>
          <a:p>
            <a:pPr marL="0" indent="0">
              <a:buNone/>
            </a:pPr>
            <a:r>
              <a:rPr lang="tr-TR" dirty="0" smtClean="0"/>
              <a:t>5; Fıstık, kahve, beyaz un, kırmızı et</a:t>
            </a:r>
          </a:p>
          <a:p>
            <a:pPr marL="0" indent="0">
              <a:buNone/>
            </a:pPr>
            <a:r>
              <a:rPr lang="tr-TR" dirty="0" smtClean="0"/>
              <a:t>6;</a:t>
            </a:r>
            <a:r>
              <a:rPr lang="tr-TR" dirty="0"/>
              <a:t> </a:t>
            </a:r>
            <a:r>
              <a:rPr lang="tr-TR" dirty="0" smtClean="0"/>
              <a:t>Meyve suları, yumurta, pişmiş ıspanak, fasulye, balık, </a:t>
            </a:r>
            <a:r>
              <a:rPr lang="tr-TR" dirty="0" err="1" smtClean="0"/>
              <a:t>tahıllar,kuru</a:t>
            </a:r>
            <a:r>
              <a:rPr lang="tr-TR" dirty="0" smtClean="0"/>
              <a:t> baklagiller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4572000" y="1628800"/>
            <a:ext cx="41764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7; SU</a:t>
            </a:r>
          </a:p>
          <a:p>
            <a:r>
              <a:rPr lang="tr-TR" sz="2400" dirty="0" smtClean="0"/>
              <a:t>8;Elma, domates, badem,   mısır, greyfurt, şeftali, çilek muz</a:t>
            </a:r>
          </a:p>
          <a:p>
            <a:r>
              <a:rPr lang="tr-TR" sz="2400" dirty="0" smtClean="0"/>
              <a:t>9; Avokado, yeşil çay,   </a:t>
            </a:r>
          </a:p>
          <a:p>
            <a:r>
              <a:rPr lang="tr-TR" sz="2400" dirty="0" smtClean="0"/>
              <a:t>patlıcan, patates, bezelye, </a:t>
            </a:r>
          </a:p>
          <a:p>
            <a:r>
              <a:rPr lang="tr-TR" sz="2400" dirty="0" smtClean="0"/>
              <a:t>hurma</a:t>
            </a:r>
          </a:p>
          <a:p>
            <a:r>
              <a:rPr lang="tr-TR" sz="2400" dirty="0" smtClean="0"/>
              <a:t>10; Çiğ ıspanak, brokoli, </a:t>
            </a:r>
          </a:p>
          <a:p>
            <a:r>
              <a:rPr lang="tr-TR" sz="2400" dirty="0" smtClean="0"/>
              <a:t>enginar, karnabahar, limon,salatalık, soğan, havuç, </a:t>
            </a:r>
          </a:p>
          <a:p>
            <a:r>
              <a:rPr lang="tr-TR" sz="2400" dirty="0" smtClean="0"/>
              <a:t>marul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298196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Popüler diyetler neden ilgi görür?</a:t>
            </a:r>
          </a:p>
          <a:p>
            <a:r>
              <a:rPr lang="tr-TR" dirty="0" smtClean="0"/>
              <a:t>Genel özellikleri nelerdir?</a:t>
            </a:r>
          </a:p>
          <a:p>
            <a:r>
              <a:rPr lang="tr-TR" dirty="0" smtClean="0"/>
              <a:t>Soru işaretleri var mı?</a:t>
            </a:r>
          </a:p>
          <a:p>
            <a:r>
              <a:rPr lang="tr-TR" dirty="0" smtClean="0"/>
              <a:t>Avantajları nelerdir?</a:t>
            </a:r>
          </a:p>
          <a:p>
            <a:r>
              <a:rPr lang="tr-TR" dirty="0" smtClean="0"/>
              <a:t>Dezavantajları hatta sağlığa zararları var mı?</a:t>
            </a:r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786190"/>
            <a:ext cx="5205386" cy="307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6065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DÜŞÜK YAĞLI DİYETLER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Yağdan gelen enerji yalnızca %5-10</a:t>
            </a:r>
          </a:p>
          <a:p>
            <a:r>
              <a:rPr lang="tr-TR" dirty="0" smtClean="0"/>
              <a:t>Hayvansal kaynaklı protein verilmez</a:t>
            </a:r>
          </a:p>
          <a:p>
            <a:r>
              <a:rPr lang="tr-TR" dirty="0" smtClean="0"/>
              <a:t>Sert kabuklu kuruyemişler kısıtlanır</a:t>
            </a:r>
          </a:p>
          <a:p>
            <a:r>
              <a:rPr lang="tr-TR" dirty="0" smtClean="0"/>
              <a:t>Yalnızca tahıllar, sebze ve meyvelere izin verilir</a:t>
            </a:r>
          </a:p>
          <a:p>
            <a:r>
              <a:rPr lang="tr-TR" dirty="0" smtClean="0"/>
              <a:t>Aşırı gaz oluşumuna neden olur</a:t>
            </a:r>
          </a:p>
          <a:p>
            <a:r>
              <a:rPr lang="tr-TR" dirty="0" smtClean="0"/>
              <a:t>Minerallerin emilimi bozulur</a:t>
            </a:r>
          </a:p>
          <a:p>
            <a:r>
              <a:rPr lang="tr-TR" dirty="0" smtClean="0"/>
              <a:t>Besin seçenekleri çok sınırlıdır</a:t>
            </a:r>
          </a:p>
          <a:p>
            <a:r>
              <a:rPr lang="tr-TR" dirty="0" smtClean="0"/>
              <a:t>Yağ ve protein bedence istenen gıdalar olduğundan uzun süreli devam edilebilmesi zordur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50370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besin diyetleri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Bir besinin ya da besin gurubunun kullanımına izin verilirken, diğerleri yasaklanır</a:t>
            </a:r>
          </a:p>
          <a:p>
            <a:r>
              <a:rPr lang="tr-TR" dirty="0" smtClean="0"/>
              <a:t>ÖRNEK</a:t>
            </a:r>
          </a:p>
          <a:p>
            <a:pPr lvl="1"/>
            <a:r>
              <a:rPr lang="tr-TR" dirty="0" smtClean="0"/>
              <a:t>PİRİNÇ DİYETİ</a:t>
            </a:r>
          </a:p>
          <a:p>
            <a:pPr lvl="1"/>
            <a:r>
              <a:rPr lang="tr-TR" dirty="0" smtClean="0"/>
              <a:t>YUMURTA DİYETİ</a:t>
            </a:r>
          </a:p>
          <a:p>
            <a:endParaRPr lang="tr-TR" dirty="0"/>
          </a:p>
          <a:p>
            <a:r>
              <a:rPr lang="tr-TR" dirty="0" smtClean="0"/>
              <a:t>Amaç tek besin nedeniyle kişinin bıkması ve az kalori almasının sağlanmasıdır</a:t>
            </a:r>
          </a:p>
          <a:p>
            <a:r>
              <a:rPr lang="tr-TR" dirty="0" smtClean="0"/>
              <a:t>Bu gıdaların büyülü etkilerinden bahsedilir</a:t>
            </a:r>
          </a:p>
          <a:p>
            <a:r>
              <a:rPr lang="tr-TR" dirty="0" smtClean="0"/>
              <a:t>Hatta bugüne kadar keşfedilmemiş özellikleri sıralanır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126080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ALTIN ÇİLEK</a:t>
            </a:r>
            <a:br>
              <a:rPr lang="tr-TR" dirty="0" smtClean="0"/>
            </a:br>
            <a:r>
              <a:rPr lang="tr-TR" dirty="0" smtClean="0"/>
              <a:t>BİBERİYE</a:t>
            </a:r>
            <a:br>
              <a:rPr lang="tr-TR" dirty="0" smtClean="0"/>
            </a:br>
            <a:r>
              <a:rPr lang="tr-TR" dirty="0" smtClean="0"/>
              <a:t>ANANAS</a:t>
            </a:r>
            <a:br>
              <a:rPr lang="tr-TR" dirty="0" smtClean="0"/>
            </a:br>
            <a:r>
              <a:rPr lang="tr-TR" dirty="0" smtClean="0"/>
              <a:t>ÇÖREK OTU</a:t>
            </a:r>
            <a:br>
              <a:rPr lang="tr-TR" dirty="0" smtClean="0"/>
            </a:br>
            <a:r>
              <a:rPr lang="tr-TR" dirty="0" smtClean="0"/>
              <a:t>NAR SUYU</a:t>
            </a:r>
          </a:p>
          <a:p>
            <a:r>
              <a:rPr lang="tr-TR" smtClean="0"/>
              <a:t>………………………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Şarlatan diyetler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Hazır listelerle birlikte pahalı ürün ya da gıda takviyeleri satılır</a:t>
            </a:r>
          </a:p>
          <a:p>
            <a:r>
              <a:rPr lang="tr-TR" dirty="0" smtClean="0"/>
              <a:t>Bolca reklamları yapılır</a:t>
            </a:r>
          </a:p>
          <a:p>
            <a:r>
              <a:rPr lang="tr-TR" dirty="0" smtClean="0"/>
              <a:t>Yeni bir diyet kombinasyonu oldukları iddia edilir</a:t>
            </a:r>
          </a:p>
          <a:p>
            <a:r>
              <a:rPr lang="tr-TR" dirty="0" smtClean="0"/>
              <a:t>Satanların cebi dolarken, uygulayanların sağlıkları bozulur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5005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düşük kalorili diyetler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&lt;800 </a:t>
            </a:r>
            <a:r>
              <a:rPr lang="tr-TR" dirty="0" err="1" smtClean="0"/>
              <a:t>kcal</a:t>
            </a:r>
            <a:r>
              <a:rPr lang="tr-TR" dirty="0" smtClean="0"/>
              <a:t>/gün</a:t>
            </a:r>
          </a:p>
          <a:p>
            <a:r>
              <a:rPr lang="tr-TR" dirty="0" smtClean="0"/>
              <a:t>Organ kaybına neden olurlar</a:t>
            </a:r>
          </a:p>
          <a:p>
            <a:r>
              <a:rPr lang="tr-TR" dirty="0" smtClean="0"/>
              <a:t>Düşük potasyum riski</a:t>
            </a:r>
          </a:p>
          <a:p>
            <a:r>
              <a:rPr lang="tr-TR" dirty="0" smtClean="0"/>
              <a:t>Kalp yetersizliği riski</a:t>
            </a:r>
          </a:p>
          <a:p>
            <a:r>
              <a:rPr lang="tr-TR" dirty="0" smtClean="0"/>
              <a:t>Pahalı</a:t>
            </a:r>
          </a:p>
          <a:p>
            <a:r>
              <a:rPr lang="tr-TR" dirty="0" smtClean="0"/>
              <a:t>Böbrek taşı ve gut riski</a:t>
            </a:r>
          </a:p>
          <a:p>
            <a:r>
              <a:rPr lang="tr-TR" dirty="0" smtClean="0"/>
              <a:t>Eğer uygulanacaksa mutlaka hastanede ve doktor kontrolünde yapılmalıdır</a:t>
            </a:r>
          </a:p>
          <a:p>
            <a:r>
              <a:rPr lang="tr-TR" dirty="0" smtClean="0"/>
              <a:t>Buna rağmen gerçek hayatta!?.......................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929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DÜŞÜK KALORİLİ DİYETLER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DETOKS diyeti adı altında pazarlanırlar.</a:t>
            </a:r>
          </a:p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68416"/>
            <a:ext cx="4572031" cy="4718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5072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HAZIR FORMÜL DİYETLERİ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Daha önceden hazırlanmış formüllerdir.</a:t>
            </a:r>
          </a:p>
          <a:p>
            <a:r>
              <a:rPr lang="tr-TR" dirty="0" smtClean="0"/>
              <a:t>Sürdürülebilirlikleri düşüktür</a:t>
            </a:r>
          </a:p>
          <a:p>
            <a:r>
              <a:rPr lang="tr-TR" dirty="0" smtClean="0"/>
              <a:t>Hızlı kilo kaybedilir, hızlı geri alınır.</a:t>
            </a:r>
          </a:p>
          <a:p>
            <a:r>
              <a:rPr lang="tr-TR" dirty="0" smtClean="0"/>
              <a:t>Pahalıdırlar</a:t>
            </a:r>
          </a:p>
          <a:p>
            <a:r>
              <a:rPr lang="tr-TR" dirty="0" smtClean="0"/>
              <a:t>Kabızlığa neden olurlar.</a:t>
            </a:r>
          </a:p>
          <a:p>
            <a:r>
              <a:rPr lang="tr-TR" dirty="0" smtClean="0"/>
              <a:t>İnternet üzerinden satışları yaygındır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4758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Sağlikli</a:t>
            </a:r>
            <a:r>
              <a:rPr lang="tr-TR" dirty="0" smtClean="0"/>
              <a:t> diyetler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Ilımlı kalori kısıtlamalarıdır</a:t>
            </a:r>
          </a:p>
          <a:p>
            <a:r>
              <a:rPr lang="tr-TR" dirty="0" smtClean="0"/>
              <a:t>1000-1800 </a:t>
            </a:r>
            <a:r>
              <a:rPr lang="tr-TR" dirty="0" err="1" smtClean="0"/>
              <a:t>kcal</a:t>
            </a:r>
            <a:r>
              <a:rPr lang="tr-TR" dirty="0" smtClean="0"/>
              <a:t>/gün</a:t>
            </a:r>
          </a:p>
          <a:p>
            <a:r>
              <a:rPr lang="tr-TR" dirty="0" smtClean="0"/>
              <a:t>% 50-60 KH</a:t>
            </a:r>
          </a:p>
          <a:p>
            <a:r>
              <a:rPr lang="tr-TR" dirty="0" smtClean="0"/>
              <a:t>% 15-20 Protein</a:t>
            </a:r>
          </a:p>
          <a:p>
            <a:r>
              <a:rPr lang="tr-TR" dirty="0" smtClean="0"/>
              <a:t>% 25-30 Yağ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7577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000100" y="3529002"/>
            <a:ext cx="7467600" cy="3328998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sz="4000" dirty="0" smtClean="0"/>
              <a:t>      SAĞLIKLA KALIN…</a:t>
            </a:r>
            <a:endParaRPr lang="tr-TR" sz="4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0119" y="928670"/>
            <a:ext cx="4592145" cy="394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/>
          <a:lstStyle/>
          <a:p>
            <a:r>
              <a:rPr lang="tr-TR" dirty="0" smtClean="0"/>
              <a:t>KH kısıtlı, yüksek proteinli diyetler</a:t>
            </a:r>
          </a:p>
          <a:p>
            <a:r>
              <a:rPr lang="tr-TR" dirty="0" smtClean="0"/>
              <a:t>Az yağlı diyetler</a:t>
            </a:r>
          </a:p>
          <a:p>
            <a:r>
              <a:rPr lang="tr-TR" dirty="0" smtClean="0"/>
              <a:t>Tek besin diyetleri</a:t>
            </a:r>
          </a:p>
          <a:p>
            <a:r>
              <a:rPr lang="tr-TR" dirty="0" smtClean="0"/>
              <a:t>Şarlatan diyetleri</a:t>
            </a:r>
          </a:p>
          <a:p>
            <a:r>
              <a:rPr lang="tr-TR" dirty="0" smtClean="0"/>
              <a:t>Çok düşük kalorili diyetler</a:t>
            </a:r>
          </a:p>
          <a:p>
            <a:r>
              <a:rPr lang="tr-TR" dirty="0" smtClean="0"/>
              <a:t>Önceden hazırlanmış menüler</a:t>
            </a:r>
          </a:p>
          <a:p>
            <a:r>
              <a:rPr lang="tr-TR" dirty="0" smtClean="0"/>
              <a:t>Sağlıklı diyetler (dengeli ve ılımlı azaltılmış kalori)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961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3657600" cy="4572000"/>
          </a:xfrm>
        </p:spPr>
        <p:txBody>
          <a:bodyPr>
            <a:noAutofit/>
          </a:bodyPr>
          <a:lstStyle/>
          <a:p>
            <a:r>
              <a:rPr lang="tr-TR" sz="1800" dirty="0" err="1" smtClean="0"/>
              <a:t>Atkins</a:t>
            </a:r>
            <a:endParaRPr lang="tr-TR" sz="1800" dirty="0" smtClean="0"/>
          </a:p>
          <a:p>
            <a:r>
              <a:rPr lang="tr-TR" sz="1800" dirty="0" err="1" smtClean="0"/>
              <a:t>Sugar</a:t>
            </a:r>
            <a:r>
              <a:rPr lang="tr-TR" sz="1800" dirty="0" smtClean="0"/>
              <a:t> </a:t>
            </a:r>
            <a:r>
              <a:rPr lang="tr-TR" sz="1800" dirty="0" err="1" smtClean="0"/>
              <a:t>Busters</a:t>
            </a:r>
            <a:endParaRPr lang="tr-TR" sz="1800" dirty="0" smtClean="0"/>
          </a:p>
          <a:p>
            <a:r>
              <a:rPr lang="tr-TR" sz="1800" dirty="0" err="1" smtClean="0"/>
              <a:t>Carbohydrate</a:t>
            </a:r>
            <a:r>
              <a:rPr lang="tr-TR" sz="1800" dirty="0" smtClean="0"/>
              <a:t> </a:t>
            </a:r>
            <a:r>
              <a:rPr lang="tr-TR" sz="1800" dirty="0" err="1" smtClean="0"/>
              <a:t>addicts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five</a:t>
            </a:r>
            <a:r>
              <a:rPr lang="tr-TR" sz="1800" dirty="0" smtClean="0"/>
              <a:t> </a:t>
            </a:r>
            <a:r>
              <a:rPr lang="tr-TR" sz="1800" dirty="0" err="1" smtClean="0"/>
              <a:t>day</a:t>
            </a:r>
            <a:r>
              <a:rPr lang="tr-TR" sz="1800" dirty="0" smtClean="0"/>
              <a:t> </a:t>
            </a:r>
            <a:r>
              <a:rPr lang="tr-TR" sz="1800" dirty="0" err="1" smtClean="0"/>
              <a:t>miracle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Protein </a:t>
            </a:r>
            <a:r>
              <a:rPr lang="tr-TR" sz="1800" dirty="0" err="1" smtClean="0"/>
              <a:t>Power</a:t>
            </a:r>
            <a:endParaRPr lang="tr-TR" sz="1800" dirty="0" smtClean="0"/>
          </a:p>
          <a:p>
            <a:r>
              <a:rPr lang="tr-TR" sz="1800" dirty="0" err="1" smtClean="0"/>
              <a:t>Enter</a:t>
            </a:r>
            <a:r>
              <a:rPr lang="tr-TR" sz="1800" dirty="0" smtClean="0"/>
              <a:t>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zone</a:t>
            </a:r>
            <a:endParaRPr lang="tr-TR" sz="1800" dirty="0" smtClean="0"/>
          </a:p>
          <a:p>
            <a:r>
              <a:rPr lang="tr-TR" sz="1800" dirty="0" err="1" smtClean="0"/>
              <a:t>Endocrine</a:t>
            </a:r>
            <a:r>
              <a:rPr lang="tr-TR" sz="1800" dirty="0" smtClean="0"/>
              <a:t> </a:t>
            </a:r>
            <a:r>
              <a:rPr lang="tr-TR" sz="1800" dirty="0" err="1" smtClean="0"/>
              <a:t>control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Heaşthy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life</a:t>
            </a:r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Doctor’s</a:t>
            </a:r>
            <a:r>
              <a:rPr lang="tr-TR" sz="1800" dirty="0" smtClean="0"/>
              <a:t> </a:t>
            </a:r>
            <a:r>
              <a:rPr lang="tr-TR" sz="1800" dirty="0" err="1" smtClean="0"/>
              <a:t>Quick</a:t>
            </a:r>
            <a:r>
              <a:rPr lang="tr-TR" sz="1800" dirty="0" smtClean="0"/>
              <a:t> </a:t>
            </a:r>
            <a:r>
              <a:rPr lang="tr-TR" sz="1800" dirty="0" err="1" smtClean="0"/>
              <a:t>Weight</a:t>
            </a:r>
            <a:r>
              <a:rPr lang="tr-TR" sz="1800" dirty="0" smtClean="0"/>
              <a:t> </a:t>
            </a:r>
            <a:r>
              <a:rPr lang="tr-TR" sz="1800" dirty="0" err="1" smtClean="0"/>
              <a:t>Loss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Woman’s</a:t>
            </a:r>
            <a:r>
              <a:rPr lang="tr-TR" sz="1800" dirty="0" smtClean="0"/>
              <a:t> </a:t>
            </a:r>
            <a:r>
              <a:rPr lang="tr-TR" sz="1800" dirty="0" err="1" smtClean="0"/>
              <a:t>Doctor’s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women</a:t>
            </a:r>
            <a:endParaRPr lang="tr-TR" sz="1800" dirty="0" smtClean="0"/>
          </a:p>
          <a:p>
            <a:r>
              <a:rPr lang="tr-TR" sz="1800" dirty="0" err="1" smtClean="0"/>
              <a:t>Calories</a:t>
            </a:r>
            <a:r>
              <a:rPr lang="tr-TR" sz="1800" dirty="0" smtClean="0"/>
              <a:t> </a:t>
            </a:r>
            <a:r>
              <a:rPr lang="tr-TR" sz="1800" dirty="0" err="1" smtClean="0"/>
              <a:t>Don’t</a:t>
            </a:r>
            <a:r>
              <a:rPr lang="tr-TR" sz="1800" dirty="0" smtClean="0"/>
              <a:t> </a:t>
            </a:r>
            <a:r>
              <a:rPr lang="tr-TR" sz="1800" dirty="0" err="1" smtClean="0"/>
              <a:t>Count</a:t>
            </a:r>
            <a:endParaRPr lang="tr-TR" sz="1800" dirty="0" smtClean="0"/>
          </a:p>
          <a:p>
            <a:r>
              <a:rPr lang="tr-TR" sz="1800" dirty="0" err="1" smtClean="0"/>
              <a:t>Miracle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Fast</a:t>
            </a:r>
            <a:r>
              <a:rPr lang="tr-TR" sz="1800" dirty="0" smtClean="0"/>
              <a:t> </a:t>
            </a:r>
            <a:r>
              <a:rPr lang="tr-TR" sz="1800" dirty="0" err="1" smtClean="0"/>
              <a:t>Weight</a:t>
            </a:r>
            <a:r>
              <a:rPr lang="tr-TR" sz="1800" dirty="0" smtClean="0"/>
              <a:t> </a:t>
            </a:r>
            <a:r>
              <a:rPr lang="tr-TR" sz="1800" dirty="0" err="1" smtClean="0"/>
              <a:t>loss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Macrobiotic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270248" y="1214422"/>
            <a:ext cx="4230842" cy="4572000"/>
          </a:xfrm>
        </p:spPr>
        <p:txBody>
          <a:bodyPr>
            <a:noAutofit/>
          </a:bodyPr>
          <a:lstStyle/>
          <a:p>
            <a:r>
              <a:rPr lang="tr-TR" sz="1800" dirty="0" err="1" smtClean="0"/>
              <a:t>Four</a:t>
            </a:r>
            <a:r>
              <a:rPr lang="tr-TR" sz="1800" dirty="0" smtClean="0"/>
              <a:t> </a:t>
            </a:r>
            <a:r>
              <a:rPr lang="tr-TR" sz="1800" dirty="0" err="1" smtClean="0"/>
              <a:t>Day</a:t>
            </a:r>
            <a:r>
              <a:rPr lang="tr-TR" sz="1800" dirty="0" smtClean="0"/>
              <a:t> </a:t>
            </a:r>
            <a:r>
              <a:rPr lang="tr-TR" sz="1800" dirty="0" err="1" smtClean="0"/>
              <a:t>Wonder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Complete</a:t>
            </a:r>
            <a:r>
              <a:rPr lang="tr-TR" sz="1800" dirty="0" smtClean="0"/>
              <a:t> </a:t>
            </a:r>
            <a:r>
              <a:rPr lang="tr-TR" sz="1800" dirty="0" err="1" smtClean="0"/>
              <a:t>Scarsdale</a:t>
            </a:r>
            <a:r>
              <a:rPr lang="tr-TR" sz="1800" dirty="0" smtClean="0"/>
              <a:t> </a:t>
            </a:r>
            <a:r>
              <a:rPr lang="tr-TR" sz="1800" dirty="0" err="1" smtClean="0"/>
              <a:t>Medical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Rice </a:t>
            </a:r>
            <a:r>
              <a:rPr lang="tr-TR" sz="1800" dirty="0" err="1" smtClean="0"/>
              <a:t>Diet</a:t>
            </a:r>
            <a:r>
              <a:rPr lang="tr-TR" sz="1800" dirty="0" smtClean="0"/>
              <a:t> </a:t>
            </a:r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Pritikin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Eat</a:t>
            </a:r>
            <a:r>
              <a:rPr lang="tr-TR" sz="1800" dirty="0" smtClean="0"/>
              <a:t> </a:t>
            </a:r>
            <a:r>
              <a:rPr lang="tr-TR" sz="1800" dirty="0" err="1" smtClean="0"/>
              <a:t>More</a:t>
            </a:r>
            <a:r>
              <a:rPr lang="tr-TR" sz="1800" dirty="0" smtClean="0"/>
              <a:t>, </a:t>
            </a:r>
            <a:r>
              <a:rPr lang="tr-TR" sz="1800" dirty="0" err="1" smtClean="0"/>
              <a:t>Weight</a:t>
            </a:r>
            <a:r>
              <a:rPr lang="tr-TR" sz="1800" dirty="0" smtClean="0"/>
              <a:t> </a:t>
            </a:r>
            <a:r>
              <a:rPr lang="tr-TR" sz="1800" dirty="0" err="1" smtClean="0"/>
              <a:t>Loss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35+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20/30 </a:t>
            </a:r>
            <a:r>
              <a:rPr lang="tr-TR" sz="1800" dirty="0" err="1" smtClean="0"/>
              <a:t>Fat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fiber</a:t>
            </a:r>
          </a:p>
          <a:p>
            <a:r>
              <a:rPr lang="tr-TR" sz="1800" dirty="0" err="1" smtClean="0"/>
              <a:t>Fat</a:t>
            </a:r>
            <a:r>
              <a:rPr lang="tr-TR" sz="1800" dirty="0" smtClean="0"/>
              <a:t> </a:t>
            </a:r>
            <a:r>
              <a:rPr lang="tr-TR" sz="1800" dirty="0" err="1" smtClean="0"/>
              <a:t>to</a:t>
            </a:r>
            <a:r>
              <a:rPr lang="tr-TR" sz="1800" dirty="0" smtClean="0"/>
              <a:t> </a:t>
            </a:r>
            <a:r>
              <a:rPr lang="tr-TR" sz="1800" dirty="0" err="1" smtClean="0"/>
              <a:t>Muscle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T-</a:t>
            </a:r>
            <a:r>
              <a:rPr lang="tr-TR" sz="1800" dirty="0" err="1" smtClean="0"/>
              <a:t>Factor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Fit </a:t>
            </a:r>
            <a:r>
              <a:rPr lang="tr-TR" sz="1800" dirty="0" err="1" smtClean="0"/>
              <a:t>or</a:t>
            </a:r>
            <a:r>
              <a:rPr lang="tr-TR" sz="1800" dirty="0" smtClean="0"/>
              <a:t> </a:t>
            </a:r>
            <a:r>
              <a:rPr lang="tr-TR" sz="1800" dirty="0" err="1" smtClean="0"/>
              <a:t>Fat</a:t>
            </a:r>
            <a:endParaRPr lang="tr-TR" sz="1800" dirty="0" smtClean="0"/>
          </a:p>
          <a:p>
            <a:r>
              <a:rPr lang="tr-TR" sz="1800" dirty="0" err="1" smtClean="0"/>
              <a:t>Two</a:t>
            </a:r>
            <a:r>
              <a:rPr lang="tr-TR" sz="1800" dirty="0" smtClean="0"/>
              <a:t> </a:t>
            </a:r>
            <a:r>
              <a:rPr lang="tr-TR" sz="1800" dirty="0" err="1" smtClean="0"/>
              <a:t>Day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Complete</a:t>
            </a:r>
            <a:r>
              <a:rPr lang="tr-TR" sz="1800" dirty="0" smtClean="0"/>
              <a:t> </a:t>
            </a:r>
            <a:r>
              <a:rPr lang="tr-TR" sz="1800" dirty="0" err="1" smtClean="0"/>
              <a:t>Hip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Thigh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Maximum</a:t>
            </a:r>
            <a:r>
              <a:rPr lang="tr-TR" sz="1800" dirty="0" smtClean="0"/>
              <a:t> </a:t>
            </a:r>
            <a:r>
              <a:rPr lang="tr-TR" sz="1800" dirty="0" err="1" smtClean="0"/>
              <a:t>Metabolism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Pasta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Ducan</a:t>
            </a:r>
            <a:r>
              <a:rPr lang="tr-TR" sz="1800" dirty="0" smtClean="0"/>
              <a:t> Diyeti</a:t>
            </a:r>
          </a:p>
          <a:p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1800" dirty="0" smtClean="0"/>
              <a:t>Dr. </a:t>
            </a:r>
            <a:r>
              <a:rPr lang="tr-TR" sz="1800" dirty="0" err="1" smtClean="0"/>
              <a:t>Abravenel</a:t>
            </a:r>
            <a:r>
              <a:rPr lang="tr-TR" sz="1800" dirty="0" smtClean="0"/>
              <a:t> Body </a:t>
            </a:r>
            <a:r>
              <a:rPr lang="tr-TR" sz="1800" dirty="0" err="1" smtClean="0"/>
              <a:t>Type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Lifetime</a:t>
            </a:r>
            <a:endParaRPr lang="tr-TR" sz="1800" dirty="0" smtClean="0"/>
          </a:p>
          <a:p>
            <a:r>
              <a:rPr lang="tr-TR" sz="1800" dirty="0" smtClean="0"/>
              <a:t>Fit </a:t>
            </a:r>
            <a:r>
              <a:rPr lang="tr-TR" sz="1800" dirty="0" err="1" smtClean="0"/>
              <a:t>for</a:t>
            </a:r>
            <a:r>
              <a:rPr lang="tr-TR" sz="1800" dirty="0" smtClean="0"/>
              <a:t> life</a:t>
            </a:r>
          </a:p>
          <a:p>
            <a:r>
              <a:rPr lang="tr-TR" sz="1800" dirty="0" smtClean="0"/>
              <a:t>Dr. </a:t>
            </a:r>
            <a:r>
              <a:rPr lang="tr-TR" sz="1800" dirty="0" err="1" smtClean="0"/>
              <a:t>Berger’s</a:t>
            </a:r>
            <a:r>
              <a:rPr lang="tr-TR" sz="1800" dirty="0" smtClean="0"/>
              <a:t> </a:t>
            </a:r>
            <a:r>
              <a:rPr lang="tr-TR" sz="1800" dirty="0" err="1" smtClean="0"/>
              <a:t>Immun</a:t>
            </a:r>
            <a:r>
              <a:rPr lang="tr-TR" sz="1800" dirty="0" smtClean="0"/>
              <a:t> </a:t>
            </a:r>
            <a:r>
              <a:rPr lang="tr-TR" sz="1800" dirty="0" err="1" smtClean="0"/>
              <a:t>Power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Hilton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Beverly</a:t>
            </a:r>
            <a:r>
              <a:rPr lang="tr-TR" sz="1800" dirty="0" smtClean="0"/>
              <a:t> </a:t>
            </a:r>
            <a:r>
              <a:rPr lang="tr-TR" sz="1800" dirty="0" err="1" smtClean="0"/>
              <a:t>Hills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Dr. </a:t>
            </a:r>
            <a:r>
              <a:rPr lang="tr-TR" sz="1800" dirty="0" err="1" smtClean="0"/>
              <a:t>Debetz</a:t>
            </a:r>
            <a:r>
              <a:rPr lang="tr-TR" sz="1800" dirty="0" smtClean="0"/>
              <a:t> </a:t>
            </a:r>
            <a:r>
              <a:rPr lang="tr-TR" sz="1800" dirty="0" err="1" smtClean="0"/>
              <a:t>Champagne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Sun </a:t>
            </a:r>
            <a:r>
              <a:rPr lang="tr-TR" sz="1800" dirty="0" err="1" smtClean="0"/>
              <a:t>Sign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Cambridge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Shapiro’s</a:t>
            </a:r>
            <a:r>
              <a:rPr lang="tr-TR" sz="1800" dirty="0" smtClean="0"/>
              <a:t> Picture </a:t>
            </a:r>
            <a:r>
              <a:rPr lang="tr-TR" sz="1800" dirty="0" err="1" smtClean="0"/>
              <a:t>Perfect</a:t>
            </a:r>
            <a:r>
              <a:rPr lang="tr-TR" sz="1800" dirty="0" smtClean="0"/>
              <a:t> D,et</a:t>
            </a:r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Wedding</a:t>
            </a:r>
            <a:r>
              <a:rPr lang="tr-TR" sz="1800" dirty="0" smtClean="0"/>
              <a:t> </a:t>
            </a:r>
            <a:r>
              <a:rPr lang="tr-TR" sz="1800" dirty="0" err="1" smtClean="0"/>
              <a:t>Dress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Karatay Diyeti</a:t>
            </a:r>
          </a:p>
          <a:p>
            <a:r>
              <a:rPr lang="tr-TR" sz="1800" dirty="0" smtClean="0"/>
              <a:t>Kan grubu diyeti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tr-TR" sz="1800" dirty="0" err="1" smtClean="0"/>
              <a:t>Eat</a:t>
            </a:r>
            <a:r>
              <a:rPr lang="tr-TR" sz="1800" dirty="0" smtClean="0"/>
              <a:t> </a:t>
            </a:r>
            <a:r>
              <a:rPr lang="tr-TR" sz="1800" dirty="0" err="1" smtClean="0"/>
              <a:t>to</a:t>
            </a:r>
            <a:r>
              <a:rPr lang="tr-TR" sz="1800" dirty="0" smtClean="0"/>
              <a:t> </a:t>
            </a:r>
            <a:r>
              <a:rPr lang="tr-TR" sz="1800" dirty="0" err="1" smtClean="0"/>
              <a:t>Win</a:t>
            </a:r>
            <a:endParaRPr lang="tr-TR" sz="1800" dirty="0" smtClean="0"/>
          </a:p>
          <a:p>
            <a:r>
              <a:rPr lang="tr-TR" sz="1800" dirty="0" err="1" smtClean="0"/>
              <a:t>Cabbage</a:t>
            </a:r>
            <a:r>
              <a:rPr lang="tr-TR" sz="1800" dirty="0" smtClean="0"/>
              <a:t>-</a:t>
            </a:r>
            <a:r>
              <a:rPr lang="tr-TR" sz="1800" dirty="0" err="1" smtClean="0"/>
              <a:t>Soup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Eat</a:t>
            </a:r>
            <a:r>
              <a:rPr lang="tr-TR" sz="1800" dirty="0" smtClean="0"/>
              <a:t> </a:t>
            </a:r>
            <a:r>
              <a:rPr lang="tr-TR" sz="1800" dirty="0" err="1" smtClean="0"/>
              <a:t>Great</a:t>
            </a:r>
            <a:r>
              <a:rPr lang="tr-TR" sz="1800" dirty="0" smtClean="0"/>
              <a:t>, </a:t>
            </a:r>
            <a:r>
              <a:rPr lang="tr-TR" sz="1800" dirty="0" err="1" smtClean="0"/>
              <a:t>Lose</a:t>
            </a:r>
            <a:r>
              <a:rPr lang="tr-TR" sz="1800" dirty="0" smtClean="0"/>
              <a:t> </a:t>
            </a:r>
            <a:r>
              <a:rPr lang="tr-TR" sz="1800" dirty="0" err="1" smtClean="0"/>
              <a:t>Weight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Ultrafit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Paris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Eat</a:t>
            </a:r>
            <a:r>
              <a:rPr lang="tr-TR" sz="1800" dirty="0" smtClean="0"/>
              <a:t> </a:t>
            </a:r>
            <a:r>
              <a:rPr lang="tr-TR" sz="1800" dirty="0" err="1" smtClean="0"/>
              <a:t>Right</a:t>
            </a:r>
            <a:r>
              <a:rPr lang="tr-TR" sz="1800" dirty="0" smtClean="0"/>
              <a:t> 4 </a:t>
            </a:r>
            <a:r>
              <a:rPr lang="tr-TR" sz="1800" dirty="0" err="1" smtClean="0"/>
              <a:t>your</a:t>
            </a:r>
            <a:r>
              <a:rPr lang="tr-TR" sz="1800" dirty="0" smtClean="0"/>
              <a:t> </a:t>
            </a:r>
            <a:r>
              <a:rPr lang="tr-TR" sz="1800" dirty="0" err="1" smtClean="0"/>
              <a:t>type</a:t>
            </a:r>
            <a:endParaRPr lang="tr-TR" sz="1800" dirty="0" smtClean="0"/>
          </a:p>
          <a:p>
            <a:r>
              <a:rPr lang="tr-TR" sz="1800" dirty="0" smtClean="0"/>
              <a:t>3 </a:t>
            </a:r>
            <a:r>
              <a:rPr lang="tr-TR" sz="1800" dirty="0" err="1" smtClean="0"/>
              <a:t>Season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err="1" smtClean="0"/>
              <a:t>Metabolize</a:t>
            </a:r>
            <a:endParaRPr lang="tr-TR" sz="1800" dirty="0" smtClean="0"/>
          </a:p>
          <a:p>
            <a:r>
              <a:rPr lang="tr-TR" sz="1800" dirty="0" err="1" smtClean="0"/>
              <a:t>Thin</a:t>
            </a:r>
            <a:r>
              <a:rPr lang="tr-TR" sz="1800" dirty="0" smtClean="0"/>
              <a:t> </a:t>
            </a:r>
            <a:r>
              <a:rPr lang="tr-TR" sz="1800" dirty="0" err="1" smtClean="0"/>
              <a:t>So</a:t>
            </a:r>
            <a:r>
              <a:rPr lang="tr-TR" sz="1800" dirty="0" smtClean="0"/>
              <a:t> </a:t>
            </a:r>
            <a:r>
              <a:rPr lang="tr-TR" sz="1800" dirty="0" err="1" smtClean="0"/>
              <a:t>Fast</a:t>
            </a:r>
            <a:endParaRPr lang="tr-TR" sz="1800" dirty="0" smtClean="0"/>
          </a:p>
          <a:p>
            <a:r>
              <a:rPr lang="tr-TR" sz="1800" dirty="0" err="1" smtClean="0"/>
              <a:t>Optifas</a:t>
            </a:r>
            <a:endParaRPr lang="tr-TR" sz="1800" dirty="0" smtClean="0"/>
          </a:p>
          <a:p>
            <a:r>
              <a:rPr lang="tr-TR" sz="1800" dirty="0" err="1" smtClean="0"/>
              <a:t>Staying</a:t>
            </a:r>
            <a:r>
              <a:rPr lang="tr-TR" sz="1800" dirty="0" smtClean="0"/>
              <a:t> </a:t>
            </a:r>
            <a:r>
              <a:rPr lang="tr-TR" sz="1800" dirty="0" err="1" smtClean="0"/>
              <a:t>Thin</a:t>
            </a:r>
            <a:endParaRPr lang="tr-TR" sz="1800" dirty="0" smtClean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Calloway</a:t>
            </a:r>
            <a:r>
              <a:rPr lang="tr-TR" sz="1800" dirty="0" smtClean="0"/>
              <a:t> </a:t>
            </a:r>
            <a:r>
              <a:rPr lang="tr-TR" sz="1800" dirty="0" err="1" smtClean="0"/>
              <a:t>Diet</a:t>
            </a:r>
            <a:endParaRPr lang="tr-TR" sz="1800" dirty="0" smtClean="0"/>
          </a:p>
          <a:p>
            <a:r>
              <a:rPr lang="tr-TR" sz="1800" dirty="0" smtClean="0"/>
              <a:t>Murat </a:t>
            </a:r>
            <a:r>
              <a:rPr lang="tr-TR" sz="1800" dirty="0" err="1" smtClean="0"/>
              <a:t>Topoğlu</a:t>
            </a:r>
            <a:r>
              <a:rPr lang="tr-TR" sz="1800" dirty="0" smtClean="0"/>
              <a:t> Diyeti</a:t>
            </a:r>
          </a:p>
          <a:p>
            <a:r>
              <a:rPr lang="tr-TR" sz="1800" dirty="0" err="1" smtClean="0"/>
              <a:t>Zone</a:t>
            </a:r>
            <a:r>
              <a:rPr lang="tr-TR" sz="1800" dirty="0" smtClean="0"/>
              <a:t> Diyeti</a:t>
            </a:r>
            <a:endParaRPr lang="tr-T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MUCİZE DİYET VAR MI?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HIZLI KİLO VERMEK MÜMKÜN MÜ?</a:t>
            </a:r>
          </a:p>
          <a:p>
            <a:r>
              <a:rPr lang="tr-TR" dirty="0" smtClean="0"/>
              <a:t>EVET</a:t>
            </a:r>
          </a:p>
          <a:p>
            <a:r>
              <a:rPr lang="tr-TR" dirty="0" smtClean="0"/>
              <a:t>BUNU NEDEN İSTEMİYORUZ?</a:t>
            </a:r>
          </a:p>
          <a:p>
            <a:r>
              <a:rPr lang="tr-TR" dirty="0" smtClean="0"/>
              <a:t>HIZLA KİLO GERİ ALIMI</a:t>
            </a:r>
            <a:br>
              <a:rPr lang="tr-TR" dirty="0" smtClean="0"/>
            </a:br>
            <a:r>
              <a:rPr lang="tr-TR" dirty="0" smtClean="0"/>
              <a:t>METABOLİK SAĞLIKSIZLIK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1" y="4035710"/>
            <a:ext cx="4050413" cy="26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64848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141168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1830: </a:t>
            </a:r>
            <a:r>
              <a:rPr lang="tr-TR" dirty="0" err="1" smtClean="0"/>
              <a:t>Graham’ın</a:t>
            </a:r>
            <a:r>
              <a:rPr lang="tr-TR" dirty="0" smtClean="0"/>
              <a:t> </a:t>
            </a:r>
            <a:r>
              <a:rPr lang="tr-TR" dirty="0" err="1" smtClean="0"/>
              <a:t>Vejeteryan</a:t>
            </a:r>
            <a:r>
              <a:rPr lang="tr-TR" dirty="0" smtClean="0"/>
              <a:t> diyeti</a:t>
            </a:r>
          </a:p>
          <a:p>
            <a:r>
              <a:rPr lang="tr-TR" dirty="0" smtClean="0"/>
              <a:t>1890: H: </a:t>
            </a:r>
            <a:r>
              <a:rPr lang="tr-TR" dirty="0" err="1" smtClean="0"/>
              <a:t>Fletcher’in</a:t>
            </a:r>
            <a:r>
              <a:rPr lang="tr-TR" dirty="0" smtClean="0"/>
              <a:t> Az et &amp; Çok </a:t>
            </a:r>
            <a:r>
              <a:rPr lang="tr-TR" dirty="0" err="1" smtClean="0"/>
              <a:t>karbohidrat</a:t>
            </a:r>
            <a:r>
              <a:rPr lang="tr-TR" dirty="0" smtClean="0"/>
              <a:t> diyeti</a:t>
            </a:r>
          </a:p>
          <a:p>
            <a:r>
              <a:rPr lang="tr-TR" dirty="0" smtClean="0"/>
              <a:t>1938: G. </a:t>
            </a:r>
            <a:r>
              <a:rPr lang="tr-TR" dirty="0" err="1" smtClean="0"/>
              <a:t>Harrop’un</a:t>
            </a:r>
            <a:r>
              <a:rPr lang="tr-TR" dirty="0" smtClean="0"/>
              <a:t> sıvı diyeti</a:t>
            </a:r>
          </a:p>
          <a:p>
            <a:r>
              <a:rPr lang="tr-TR" dirty="0" smtClean="0"/>
              <a:t>1972: R. </a:t>
            </a:r>
            <a:r>
              <a:rPr lang="tr-TR" dirty="0" err="1" smtClean="0"/>
              <a:t>Atkins’in</a:t>
            </a:r>
            <a:r>
              <a:rPr lang="tr-TR" dirty="0" smtClean="0"/>
              <a:t> çok et &amp; az </a:t>
            </a:r>
            <a:r>
              <a:rPr lang="tr-TR" dirty="0" err="1" smtClean="0"/>
              <a:t>karbohidrat</a:t>
            </a:r>
            <a:r>
              <a:rPr lang="tr-TR" dirty="0" smtClean="0"/>
              <a:t> diyeti</a:t>
            </a:r>
          </a:p>
          <a:p>
            <a:r>
              <a:rPr lang="tr-TR" dirty="0" smtClean="0"/>
              <a:t>1978: H. </a:t>
            </a:r>
            <a:r>
              <a:rPr lang="tr-TR" dirty="0" err="1" smtClean="0"/>
              <a:t>Tarnower’in</a:t>
            </a:r>
            <a:r>
              <a:rPr lang="tr-TR" dirty="0" smtClean="0"/>
              <a:t> çok protein &amp; az kalori diyeti</a:t>
            </a:r>
          </a:p>
          <a:p>
            <a:r>
              <a:rPr lang="tr-TR" dirty="0" smtClean="0"/>
              <a:t>1979: H. </a:t>
            </a:r>
            <a:r>
              <a:rPr lang="tr-TR" dirty="0" err="1" smtClean="0"/>
              <a:t>Pritikin’in</a:t>
            </a:r>
            <a:r>
              <a:rPr lang="tr-TR" dirty="0" smtClean="0"/>
              <a:t> az yağlı diyeti</a:t>
            </a:r>
          </a:p>
          <a:p>
            <a:r>
              <a:rPr lang="tr-TR" dirty="0" smtClean="0"/>
              <a:t>1981: J. </a:t>
            </a:r>
            <a:r>
              <a:rPr lang="tr-TR" dirty="0" err="1" smtClean="0"/>
              <a:t>Mazsi’nin</a:t>
            </a:r>
            <a:r>
              <a:rPr lang="tr-TR" dirty="0" smtClean="0"/>
              <a:t> Beverly </a:t>
            </a:r>
            <a:r>
              <a:rPr lang="tr-TR" dirty="0" err="1" smtClean="0"/>
              <a:t>Hills</a:t>
            </a:r>
            <a:r>
              <a:rPr lang="tr-TR" dirty="0" smtClean="0"/>
              <a:t> diyeti</a:t>
            </a:r>
          </a:p>
          <a:p>
            <a:r>
              <a:rPr lang="tr-TR" dirty="0" smtClean="0"/>
              <a:t>1990: D. </a:t>
            </a:r>
            <a:r>
              <a:rPr lang="tr-TR" dirty="0" err="1" smtClean="0"/>
              <a:t>Ornish’in</a:t>
            </a:r>
            <a:r>
              <a:rPr lang="tr-TR" dirty="0" smtClean="0"/>
              <a:t> </a:t>
            </a:r>
            <a:r>
              <a:rPr lang="tr-TR" dirty="0" err="1" smtClean="0"/>
              <a:t>vejeteryen</a:t>
            </a:r>
            <a:r>
              <a:rPr lang="tr-TR" dirty="0" smtClean="0"/>
              <a:t> &amp; çok az yağlı diyeti</a:t>
            </a:r>
          </a:p>
          <a:p>
            <a:r>
              <a:rPr lang="tr-TR" dirty="0" smtClean="0"/>
              <a:t>2002: </a:t>
            </a:r>
            <a:r>
              <a:rPr lang="tr-TR" dirty="0" err="1" smtClean="0"/>
              <a:t>A.Agatston’un</a:t>
            </a:r>
            <a:r>
              <a:rPr lang="tr-TR" dirty="0" smtClean="0"/>
              <a:t> Güney Plajı diyeti</a:t>
            </a:r>
          </a:p>
          <a:p>
            <a:r>
              <a:rPr lang="tr-TR" dirty="0" smtClean="0"/>
              <a:t>2010: Karatay’ın az KH &amp; az meyve diyeti</a:t>
            </a:r>
          </a:p>
          <a:p>
            <a:r>
              <a:rPr lang="tr-TR" dirty="0" smtClean="0"/>
              <a:t>2014: Alkali diyet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4186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POPÜLER DİYETLERİN ORTAK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Çok kısa sürede kilo verileceğini iddia ederler</a:t>
            </a:r>
          </a:p>
          <a:p>
            <a:r>
              <a:rPr lang="tr-TR" dirty="0" smtClean="0"/>
              <a:t>Çok az besin seçeneği sunarlar</a:t>
            </a:r>
          </a:p>
          <a:p>
            <a:r>
              <a:rPr lang="tr-TR" dirty="0" smtClean="0"/>
              <a:t>Meşhur kişilerin bu diyetleri uyguladıklarını söylerler</a:t>
            </a:r>
          </a:p>
          <a:p>
            <a:r>
              <a:rPr lang="tr-TR" dirty="0" smtClean="0"/>
              <a:t>Meşhur kişilerin bu diyetlerle ne kadar zayıfladıklarını söylerler</a:t>
            </a:r>
          </a:p>
          <a:p>
            <a:r>
              <a:rPr lang="tr-TR" dirty="0" smtClean="0"/>
              <a:t>Diyetle birlikte pahalı gıda takviyeleri önerirler</a:t>
            </a:r>
          </a:p>
          <a:p>
            <a:r>
              <a:rPr lang="tr-TR" dirty="0" smtClean="0"/>
              <a:t>Bilimsel kelime ve kavramları kullanırlar</a:t>
            </a:r>
          </a:p>
          <a:p>
            <a:r>
              <a:rPr lang="tr-TR" dirty="0" smtClean="0"/>
              <a:t>Bilimsel yaklaşımları eleştirirler</a:t>
            </a:r>
          </a:p>
          <a:p>
            <a:r>
              <a:rPr lang="tr-TR" dirty="0" smtClean="0"/>
              <a:t>Bilimsel gerçekleri çarpıtırlar</a:t>
            </a:r>
          </a:p>
          <a:p>
            <a:r>
              <a:rPr lang="tr-TR" dirty="0" smtClean="0"/>
              <a:t>Çarpıcı bir isim ya da kendi isimlerini kullanırlar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2442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POPÜLER DİYETLERLE İLGİLİ SORU İŞARETLERİ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Açlık ve tokluk fizyolojisine etkileri</a:t>
            </a:r>
          </a:p>
          <a:p>
            <a:r>
              <a:rPr lang="tr-TR" dirty="0" smtClean="0"/>
              <a:t>Uygulayanlardaki psikolojik değişimler</a:t>
            </a:r>
          </a:p>
          <a:p>
            <a:r>
              <a:rPr lang="tr-TR" dirty="0" smtClean="0"/>
              <a:t>Kronik hastalıkların (KKH, DM, OSTEOPOROZ) riskleri üzerine etkileri</a:t>
            </a:r>
          </a:p>
          <a:p>
            <a:r>
              <a:rPr lang="tr-TR" dirty="0" smtClean="0"/>
              <a:t>Hormon regülasyonu üzerine etkileri</a:t>
            </a:r>
          </a:p>
          <a:p>
            <a:r>
              <a:rPr lang="tr-TR" dirty="0" smtClean="0"/>
              <a:t>Hayat tarzı değişikliği üzerine etkileri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18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306</TotalTime>
  <Words>960</Words>
  <Application>Microsoft Office PowerPoint</Application>
  <PresentationFormat>Ekran Gösterisi (4:3)</PresentationFormat>
  <Paragraphs>224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Cumba</vt:lpstr>
      <vt:lpstr>POPÜLER DİYETLER</vt:lpstr>
      <vt:lpstr>Slayt 2</vt:lpstr>
      <vt:lpstr>Slayt 3</vt:lpstr>
      <vt:lpstr>Slayt 4</vt:lpstr>
      <vt:lpstr>Slayt 5</vt:lpstr>
      <vt:lpstr>MUCİZE DİYET VAR MI?</vt:lpstr>
      <vt:lpstr>TARİHSEL SÜREÇ</vt:lpstr>
      <vt:lpstr>POPÜLER DİYETLERİN ORTAK ÖZELLİKLERİ</vt:lpstr>
      <vt:lpstr>POPÜLER DİYETLERLE İLGİLİ SORU İŞARETLERİ</vt:lpstr>
      <vt:lpstr>POPÜLER DİYET ÖRNEKLERİ</vt:lpstr>
      <vt:lpstr>YÜKSEK PROTEİNLİ DİYETLER</vt:lpstr>
      <vt:lpstr>YÜKSEK PROTEİNLİ DİYETLER</vt:lpstr>
      <vt:lpstr>HIZLI KİLO KAYBI YAĞ DIŞI DOKUNUN KAYBINA NEDEN OLUR</vt:lpstr>
      <vt:lpstr>YPD’lerle ancak 12 ay ZAYIFLAMA sürer</vt:lpstr>
      <vt:lpstr>METABOLİK VE PSİŞİK DEĞİŞİM</vt:lpstr>
      <vt:lpstr>Slayt 16</vt:lpstr>
      <vt:lpstr>Yüksek proteinle beslenme kan glukozunu düşürür, ama ………………….</vt:lpstr>
      <vt:lpstr>Yüksek proteinle beslenme kan glukozunu düşürür, ama insülin yanitini arttirir</vt:lpstr>
      <vt:lpstr>ALKALİ DİYETLER pH’ya göre gıdalar </vt:lpstr>
      <vt:lpstr>DÜŞÜK YAĞLI DİYETLER</vt:lpstr>
      <vt:lpstr>Tek besin diyetleri</vt:lpstr>
      <vt:lpstr>Slayt 22</vt:lpstr>
      <vt:lpstr>Şarlatan diyetler</vt:lpstr>
      <vt:lpstr>Çok düşük kalorili diyetler</vt:lpstr>
      <vt:lpstr>ÇOK DÜŞÜK KALORİLİ DİYETLER</vt:lpstr>
      <vt:lpstr>HAZIR FORMÜL DİYETLERİ</vt:lpstr>
      <vt:lpstr>Sağlikli diyetler</vt:lpstr>
      <vt:lpstr>Slayt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POPÜLER DİYETLER</dc:title>
  <dc:creator>hp</dc:creator>
  <cp:lastModifiedBy>Lenovo</cp:lastModifiedBy>
  <cp:revision>33</cp:revision>
  <dcterms:created xsi:type="dcterms:W3CDTF">2014-12-05T10:49:03Z</dcterms:created>
  <dcterms:modified xsi:type="dcterms:W3CDTF">2017-03-17T14:55:19Z</dcterms:modified>
</cp:coreProperties>
</file>