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s/slide56.xml" ContentType="application/vnd.openxmlformats-officedocument.presentationml.slide+xml"/>
  <Override PartName="/ppt/slides/slide5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s/slide54.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4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Default Extension="jpeg" ContentType="image/jpeg"/>
  <Override PartName="/ppt/slideLayouts/slideLayout3.xml" ContentType="application/vnd.openxmlformats-officedocument.presentationml.slideLayout+xml"/>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1"/>
  </p:sldMasterIdLst>
  <p:notesMasterIdLst>
    <p:notesMasterId r:id="rId64"/>
  </p:notesMasterIdLst>
  <p:sldIdLst>
    <p:sldId id="407" r:id="rId2"/>
    <p:sldId id="589" r:id="rId3"/>
    <p:sldId id="602" r:id="rId4"/>
    <p:sldId id="590" r:id="rId5"/>
    <p:sldId id="615" r:id="rId6"/>
    <p:sldId id="592" r:id="rId7"/>
    <p:sldId id="593" r:id="rId8"/>
    <p:sldId id="594" r:id="rId9"/>
    <p:sldId id="596" r:id="rId10"/>
    <p:sldId id="599" r:id="rId11"/>
    <p:sldId id="600" r:id="rId12"/>
    <p:sldId id="541" r:id="rId13"/>
    <p:sldId id="546" r:id="rId14"/>
    <p:sldId id="622" r:id="rId15"/>
    <p:sldId id="562" r:id="rId16"/>
    <p:sldId id="563" r:id="rId17"/>
    <p:sldId id="557" r:id="rId18"/>
    <p:sldId id="612" r:id="rId19"/>
    <p:sldId id="572" r:id="rId20"/>
    <p:sldId id="613" r:id="rId21"/>
    <p:sldId id="614" r:id="rId22"/>
    <p:sldId id="559" r:id="rId23"/>
    <p:sldId id="560" r:id="rId24"/>
    <p:sldId id="611" r:id="rId25"/>
    <p:sldId id="621" r:id="rId26"/>
    <p:sldId id="610" r:id="rId27"/>
    <p:sldId id="506" r:id="rId28"/>
    <p:sldId id="554" r:id="rId29"/>
    <p:sldId id="605" r:id="rId30"/>
    <p:sldId id="608" r:id="rId31"/>
    <p:sldId id="561" r:id="rId32"/>
    <p:sldId id="607" r:id="rId33"/>
    <p:sldId id="567" r:id="rId34"/>
    <p:sldId id="507" r:id="rId35"/>
    <p:sldId id="508" r:id="rId36"/>
    <p:sldId id="509" r:id="rId37"/>
    <p:sldId id="512" r:id="rId38"/>
    <p:sldId id="513" r:id="rId39"/>
    <p:sldId id="514" r:id="rId40"/>
    <p:sldId id="556" r:id="rId41"/>
    <p:sldId id="516" r:id="rId42"/>
    <p:sldId id="623" r:id="rId43"/>
    <p:sldId id="528" r:id="rId44"/>
    <p:sldId id="609" r:id="rId45"/>
    <p:sldId id="533" r:id="rId46"/>
    <p:sldId id="616" r:id="rId47"/>
    <p:sldId id="617" r:id="rId48"/>
    <p:sldId id="618" r:id="rId49"/>
    <p:sldId id="619" r:id="rId50"/>
    <p:sldId id="620" r:id="rId51"/>
    <p:sldId id="441" r:id="rId52"/>
    <p:sldId id="579" r:id="rId53"/>
    <p:sldId id="530" r:id="rId54"/>
    <p:sldId id="531" r:id="rId55"/>
    <p:sldId id="532" r:id="rId56"/>
    <p:sldId id="464" r:id="rId57"/>
    <p:sldId id="459" r:id="rId58"/>
    <p:sldId id="341" r:id="rId59"/>
    <p:sldId id="404" r:id="rId60"/>
    <p:sldId id="470" r:id="rId61"/>
    <p:sldId id="462" r:id="rId62"/>
    <p:sldId id="463" r:id="rId63"/>
  </p:sldIdLst>
  <p:sldSz cx="9144000" cy="6858000" type="screen4x3"/>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CC"/>
    <a:srgbClr val="FFCC99"/>
    <a:srgbClr val="FFCC00"/>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Orta Stil 2 - Vurgu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94660"/>
  </p:normalViewPr>
  <p:slideViewPr>
    <p:cSldViewPr>
      <p:cViewPr varScale="1">
        <p:scale>
          <a:sx n="68" d="100"/>
          <a:sy n="68" d="100"/>
        </p:scale>
        <p:origin x="-576" y="-96"/>
      </p:cViewPr>
      <p:guideLst>
        <p:guide orient="horz" pos="2160"/>
        <p:guide pos="2880"/>
      </p:guideLst>
    </p:cSldViewPr>
  </p:slideViewPr>
  <p:notesTextViewPr>
    <p:cViewPr>
      <p:scale>
        <a:sx n="100" d="100"/>
        <a:sy n="100" d="100"/>
      </p:scale>
      <p:origin x="0" y="0"/>
    </p:cViewPr>
  </p:notesTextViewPr>
  <p:sorterViewPr>
    <p:cViewPr varScale="1">
      <p:scale>
        <a:sx n="1" d="1"/>
        <a:sy n="1" d="1"/>
      </p:scale>
      <p:origin x="0" y="0"/>
    </p:cViewPr>
  </p:sorter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3D22F14-618E-4EEB-B661-8B02C9E32556}" type="datetimeFigureOut">
              <a:rPr lang="tr-TR" smtClean="0"/>
              <a:pPr/>
              <a:t>12.03.2019</a:t>
            </a:fld>
            <a:endParaRPr lang="tr-TR"/>
          </a:p>
        </p:txBody>
      </p:sp>
      <p:sp>
        <p:nvSpPr>
          <p:cNvPr id="4" name="Slayt Görüntüsü Yer Tutucusu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6" name="Altbilgi Yer Tutucusu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1D601DF-E89B-43B6-B3E8-F164578BA6D7}" type="slidenum">
              <a:rPr lang="tr-TR" smtClean="0"/>
              <a:pPr/>
              <a:t>‹#›</a:t>
            </a:fld>
            <a:endParaRPr lang="tr-TR"/>
          </a:p>
        </p:txBody>
      </p:sp>
    </p:spTree>
    <p:extLst>
      <p:ext uri="{BB962C8B-B14F-4D97-AF65-F5344CB8AC3E}">
        <p14:creationId xmlns:p14="http://schemas.microsoft.com/office/powerpoint/2010/main" xmlns="" val="3241093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03EC6F09-7302-45B7-A040-4B394C6987CE}" type="slidenum">
              <a:rPr lang="tr-TR" smtClean="0"/>
              <a:pPr/>
              <a:t>2</a:t>
            </a:fld>
            <a:endParaRPr lang="tr-TR"/>
          </a:p>
        </p:txBody>
      </p:sp>
    </p:spTree>
    <p:extLst>
      <p:ext uri="{BB962C8B-B14F-4D97-AF65-F5344CB8AC3E}">
        <p14:creationId xmlns:p14="http://schemas.microsoft.com/office/powerpoint/2010/main" xmlns="" val="27526136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371600"/>
            <a:ext cx="7848600" cy="1927225"/>
          </a:xfrm>
        </p:spPr>
        <p:txBody>
          <a:bodyPr anchor="b">
            <a:noAutofit/>
          </a:bodyPr>
          <a:lstStyle>
            <a:lvl1pPr>
              <a:defRPr sz="5400" cap="all" baseline="0"/>
            </a:lvl1pPr>
          </a:lstStyle>
          <a:p>
            <a:r>
              <a:rPr lang="tr-TR" smtClean="0"/>
              <a:t>Asıl başlık stili için tıklatın</a:t>
            </a:r>
            <a:endParaRPr lang="en-US" dirty="0"/>
          </a:p>
        </p:txBody>
      </p:sp>
      <p:sp>
        <p:nvSpPr>
          <p:cNvPr id="3" name="Subtitle 2"/>
          <p:cNvSpPr>
            <a:spLocks noGrp="1"/>
          </p:cNvSpPr>
          <p:nvPr>
            <p:ph type="subTitle" idx="1"/>
          </p:nvPr>
        </p:nvSpPr>
        <p:spPr>
          <a:xfrm>
            <a:off x="685800" y="3505200"/>
            <a:ext cx="6400800" cy="1752600"/>
          </a:xfrm>
        </p:spPr>
        <p:txBody>
          <a:bodyPr/>
          <a:lstStyle>
            <a:lvl1pPr marL="0" indent="0" algn="l">
              <a:buNone/>
              <a:defRPr>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tr-TR" smtClean="0"/>
              <a:t>Asıl alt başlık stilini düzenlemek için tıklatın</a:t>
            </a:r>
            <a:endParaRPr lang="en-US" dirty="0"/>
          </a:p>
        </p:txBody>
      </p:sp>
      <p:sp>
        <p:nvSpPr>
          <p:cNvPr id="4" name="Date Placeholder 3"/>
          <p:cNvSpPr>
            <a:spLocks noGrp="1"/>
          </p:cNvSpPr>
          <p:nvPr>
            <p:ph type="dt" sz="half" idx="10"/>
          </p:nvPr>
        </p:nvSpPr>
        <p:spPr/>
        <p:txBody>
          <a:bodyPr/>
          <a:lstStyle/>
          <a:p>
            <a:fld id="{A23720DD-5B6D-40BF-8493-A6B52D484E6B}" type="datetimeFigureOut">
              <a:rPr lang="tr-TR" smtClean="0"/>
              <a:pPr/>
              <a:t>12.03.2019</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F302176B-0E47-46AC-8F43-DAB4B8A37D06}" type="slidenum">
              <a:rPr lang="tr-TR" smtClean="0"/>
              <a:pPr/>
              <a:t>‹#›</a:t>
            </a:fld>
            <a:endParaRPr lang="tr-TR"/>
          </a:p>
        </p:txBody>
      </p:sp>
      <p:cxnSp>
        <p:nvCxnSpPr>
          <p:cNvPr id="8" name="Straight Connector 7"/>
          <p:cNvCxnSpPr/>
          <p:nvPr/>
        </p:nvCxnSpPr>
        <p:spPr>
          <a:xfrm>
            <a:off x="685800" y="3398520"/>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Asıl başlık stili için tıklatın</a:t>
            </a:r>
            <a:endParaRPr lang="en-US"/>
          </a:p>
        </p:txBody>
      </p:sp>
      <p:sp>
        <p:nvSpPr>
          <p:cNvPr id="3" name="Vertical Text Placeholder 2"/>
          <p:cNvSpPr>
            <a:spLocks noGrp="1"/>
          </p:cNvSpPr>
          <p:nvPr>
            <p:ph type="body" orient="vert" idx="1"/>
          </p:nvPr>
        </p:nvSpPr>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a:p>
        </p:txBody>
      </p:sp>
      <p:sp>
        <p:nvSpPr>
          <p:cNvPr id="4" name="Date Placeholder 3"/>
          <p:cNvSpPr>
            <a:spLocks noGrp="1"/>
          </p:cNvSpPr>
          <p:nvPr>
            <p:ph type="dt" sz="half" idx="10"/>
          </p:nvPr>
        </p:nvSpPr>
        <p:spPr/>
        <p:txBody>
          <a:bodyPr/>
          <a:lstStyle/>
          <a:p>
            <a:fld id="{A23720DD-5B6D-40BF-8493-A6B52D484E6B}" type="datetimeFigureOut">
              <a:rPr lang="tr-TR" smtClean="0"/>
              <a:pPr/>
              <a:t>12.03.2019</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F302176B-0E47-46AC-8F43-DAB4B8A37D06}" type="slidenum">
              <a:rPr lang="tr-TR" smtClean="0"/>
              <a:pPr/>
              <a:t>‹#›</a:t>
            </a:fld>
            <a:endParaRPr lang="tr-T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867400"/>
          </a:xfrm>
        </p:spPr>
        <p:txBody>
          <a:bodyPr vert="eaVert" anchor="b"/>
          <a:lstStyle/>
          <a:p>
            <a:r>
              <a:rPr lang="tr-TR" smtClean="0"/>
              <a:t>Asıl başlık stili için tıklatın</a:t>
            </a:r>
            <a:endParaRPr lang="en-US" dirty="0"/>
          </a:p>
        </p:txBody>
      </p:sp>
      <p:sp>
        <p:nvSpPr>
          <p:cNvPr id="3" name="Vertical Text Placeholder 2"/>
          <p:cNvSpPr>
            <a:spLocks noGrp="1"/>
          </p:cNvSpPr>
          <p:nvPr>
            <p:ph type="body" orient="vert" idx="1"/>
          </p:nvPr>
        </p:nvSpPr>
        <p:spPr>
          <a:xfrm>
            <a:off x="457200" y="609600"/>
            <a:ext cx="6019800" cy="5867400"/>
          </a:xfrm>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Date Placeholder 3"/>
          <p:cNvSpPr>
            <a:spLocks noGrp="1"/>
          </p:cNvSpPr>
          <p:nvPr>
            <p:ph type="dt" sz="half" idx="10"/>
          </p:nvPr>
        </p:nvSpPr>
        <p:spPr/>
        <p:txBody>
          <a:bodyPr/>
          <a:lstStyle/>
          <a:p>
            <a:fld id="{A23720DD-5B6D-40BF-8493-A6B52D484E6B}" type="datetimeFigureOut">
              <a:rPr lang="tr-TR" smtClean="0"/>
              <a:pPr/>
              <a:t>12.03.2019</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F302176B-0E47-46AC-8F43-DAB4B8A37D06}" type="slidenum">
              <a:rPr lang="tr-TR" smtClean="0"/>
              <a:pPr/>
              <a:t>‹#›</a:t>
            </a:fld>
            <a:endParaRPr lang="tr-T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Asıl başlık stili için tıklatın</a:t>
            </a:r>
            <a:endParaRPr lang="en-US"/>
          </a:p>
        </p:txBody>
      </p:sp>
      <p:sp>
        <p:nvSpPr>
          <p:cNvPr id="3" name="Content Placeholder 2"/>
          <p:cNvSpPr>
            <a:spLocks noGrp="1"/>
          </p:cNvSpPr>
          <p:nvPr>
            <p:ph idx="1"/>
          </p:nvPr>
        </p:nvSpPr>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a:p>
        </p:txBody>
      </p:sp>
      <p:sp>
        <p:nvSpPr>
          <p:cNvPr id="4" name="Date Placeholder 3"/>
          <p:cNvSpPr>
            <a:spLocks noGrp="1"/>
          </p:cNvSpPr>
          <p:nvPr>
            <p:ph type="dt" sz="half" idx="10"/>
          </p:nvPr>
        </p:nvSpPr>
        <p:spPr/>
        <p:txBody>
          <a:bodyPr/>
          <a:lstStyle/>
          <a:p>
            <a:fld id="{A23720DD-5B6D-40BF-8493-A6B52D484E6B}" type="datetimeFigureOut">
              <a:rPr lang="tr-TR" smtClean="0"/>
              <a:pPr/>
              <a:t>12.03.2019</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F302176B-0E47-46AC-8F43-DAB4B8A37D06}" type="slidenum">
              <a:rPr lang="tr-TR" smtClean="0"/>
              <a:pPr/>
              <a:t>‹#›</a:t>
            </a:fld>
            <a:endParaRPr lang="tr-T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22313" y="2362200"/>
            <a:ext cx="7772400" cy="2200275"/>
          </a:xfrm>
        </p:spPr>
        <p:txBody>
          <a:bodyPr anchor="b">
            <a:normAutofit/>
          </a:bodyPr>
          <a:lstStyle>
            <a:lvl1pPr algn="l">
              <a:defRPr sz="4800" b="0" cap="all"/>
            </a:lvl1pPr>
          </a:lstStyle>
          <a:p>
            <a:r>
              <a:rPr lang="tr-TR" smtClean="0"/>
              <a:t>Asıl başlık stili için tıklatın</a:t>
            </a:r>
            <a:endParaRPr lang="en-US" dirty="0"/>
          </a:p>
        </p:txBody>
      </p:sp>
      <p:sp>
        <p:nvSpPr>
          <p:cNvPr id="3" name="Text Placeholder 2"/>
          <p:cNvSpPr>
            <a:spLocks noGrp="1"/>
          </p:cNvSpPr>
          <p:nvPr>
            <p:ph type="body" idx="1"/>
          </p:nvPr>
        </p:nvSpPr>
        <p:spPr>
          <a:xfrm>
            <a:off x="722313" y="4626864"/>
            <a:ext cx="7772400" cy="1500187"/>
          </a:xfrm>
        </p:spPr>
        <p:txBody>
          <a:bodyPr anchor="t">
            <a:normAutofit/>
          </a:bodyPr>
          <a:lstStyle>
            <a:lvl1pPr marL="0" indent="0">
              <a:buNone/>
              <a:defRPr sz="24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smtClean="0"/>
              <a:t>Asıl metin stillerini düzenlemek için tıklatın</a:t>
            </a:r>
          </a:p>
        </p:txBody>
      </p:sp>
      <p:sp>
        <p:nvSpPr>
          <p:cNvPr id="4" name="Date Placeholder 3"/>
          <p:cNvSpPr>
            <a:spLocks noGrp="1"/>
          </p:cNvSpPr>
          <p:nvPr>
            <p:ph type="dt" sz="half" idx="10"/>
          </p:nvPr>
        </p:nvSpPr>
        <p:spPr/>
        <p:txBody>
          <a:bodyPr/>
          <a:lstStyle/>
          <a:p>
            <a:fld id="{A23720DD-5B6D-40BF-8493-A6B52D484E6B}" type="datetimeFigureOut">
              <a:rPr lang="tr-TR" smtClean="0"/>
              <a:pPr/>
              <a:t>12.03.2019</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F302176B-0E47-46AC-8F43-DAB4B8A37D06}" type="slidenum">
              <a:rPr lang="tr-TR" smtClean="0"/>
              <a:pPr/>
              <a:t>‹#›</a:t>
            </a:fld>
            <a:endParaRPr lang="tr-TR"/>
          </a:p>
        </p:txBody>
      </p:sp>
      <p:cxnSp>
        <p:nvCxnSpPr>
          <p:cNvPr id="7" name="Straight Connector 6"/>
          <p:cNvCxnSpPr/>
          <p:nvPr/>
        </p:nvCxnSpPr>
        <p:spPr>
          <a:xfrm>
            <a:off x="731520" y="4599432"/>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Asıl başlık stili için tıklatın</a:t>
            </a:r>
            <a:endParaRPr lang="en-US"/>
          </a:p>
        </p:txBody>
      </p:sp>
      <p:sp>
        <p:nvSpPr>
          <p:cNvPr id="3" name="Content Placeholder 2"/>
          <p:cNvSpPr>
            <a:spLocks noGrp="1"/>
          </p:cNvSpPr>
          <p:nvPr>
            <p:ph sz="half" idx="1"/>
          </p:nvPr>
        </p:nvSpPr>
        <p:spPr>
          <a:xfrm>
            <a:off x="457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Content Placeholder 3"/>
          <p:cNvSpPr>
            <a:spLocks noGrp="1"/>
          </p:cNvSpPr>
          <p:nvPr>
            <p:ph sz="half" idx="2"/>
          </p:nvPr>
        </p:nvSpPr>
        <p:spPr>
          <a:xfrm>
            <a:off x="4648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5" name="Date Placeholder 4"/>
          <p:cNvSpPr>
            <a:spLocks noGrp="1"/>
          </p:cNvSpPr>
          <p:nvPr>
            <p:ph type="dt" sz="half" idx="10"/>
          </p:nvPr>
        </p:nvSpPr>
        <p:spPr/>
        <p:txBody>
          <a:bodyPr/>
          <a:lstStyle/>
          <a:p>
            <a:fld id="{A23720DD-5B6D-40BF-8493-A6B52D484E6B}" type="datetimeFigureOut">
              <a:rPr lang="tr-TR" smtClean="0"/>
              <a:pPr/>
              <a:t>12.03.2019</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F302176B-0E47-46AC-8F43-DAB4B8A37D06}" type="slidenum">
              <a:rPr lang="tr-TR" smtClean="0"/>
              <a:pPr/>
              <a:t>‹#›</a:t>
            </a:fld>
            <a:endParaRPr lang="tr-T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tr-TR" smtClean="0"/>
              <a:t>Asıl başlık stili için tıklatın</a:t>
            </a:r>
            <a:endParaRPr lang="en-US" dirty="0"/>
          </a:p>
        </p:txBody>
      </p:sp>
      <p:sp>
        <p:nvSpPr>
          <p:cNvPr id="3" name="Text Placeholder 2"/>
          <p:cNvSpPr>
            <a:spLocks noGrp="1"/>
          </p:cNvSpPr>
          <p:nvPr>
            <p:ph type="body" idx="1"/>
          </p:nvPr>
        </p:nvSpPr>
        <p:spPr>
          <a:xfrm>
            <a:off x="45720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4" name="Content Placeholder 3"/>
          <p:cNvSpPr>
            <a:spLocks noGrp="1"/>
          </p:cNvSpPr>
          <p:nvPr>
            <p:ph sz="half" idx="2"/>
          </p:nvPr>
        </p:nvSpPr>
        <p:spPr>
          <a:xfrm>
            <a:off x="45720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5" name="Text Placeholder 4"/>
          <p:cNvSpPr>
            <a:spLocks noGrp="1"/>
          </p:cNvSpPr>
          <p:nvPr>
            <p:ph type="body" sz="quarter" idx="3"/>
          </p:nvPr>
        </p:nvSpPr>
        <p:spPr>
          <a:xfrm>
            <a:off x="475488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lang="en-US" sz="2000" b="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6" name="Content Placeholder 5"/>
          <p:cNvSpPr>
            <a:spLocks noGrp="1"/>
          </p:cNvSpPr>
          <p:nvPr>
            <p:ph sz="quarter" idx="4"/>
          </p:nvPr>
        </p:nvSpPr>
        <p:spPr>
          <a:xfrm>
            <a:off x="475488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7" name="Date Placeholder 6"/>
          <p:cNvSpPr>
            <a:spLocks noGrp="1"/>
          </p:cNvSpPr>
          <p:nvPr>
            <p:ph type="dt" sz="half" idx="10"/>
          </p:nvPr>
        </p:nvSpPr>
        <p:spPr/>
        <p:txBody>
          <a:bodyPr/>
          <a:lstStyle/>
          <a:p>
            <a:fld id="{A23720DD-5B6D-40BF-8493-A6B52D484E6B}" type="datetimeFigureOut">
              <a:rPr lang="tr-TR" smtClean="0"/>
              <a:pPr/>
              <a:t>12.03.2019</a:t>
            </a:fld>
            <a:endParaRPr lang="tr-TR"/>
          </a:p>
        </p:txBody>
      </p:sp>
      <p:sp>
        <p:nvSpPr>
          <p:cNvPr id="8" name="Footer Placeholder 7"/>
          <p:cNvSpPr>
            <a:spLocks noGrp="1"/>
          </p:cNvSpPr>
          <p:nvPr>
            <p:ph type="ftr" sz="quarter" idx="11"/>
          </p:nvPr>
        </p:nvSpPr>
        <p:spPr/>
        <p:txBody>
          <a:bodyPr/>
          <a:lstStyle/>
          <a:p>
            <a:endParaRPr lang="tr-TR"/>
          </a:p>
        </p:txBody>
      </p:sp>
      <p:sp>
        <p:nvSpPr>
          <p:cNvPr id="9" name="Slide Number Placeholder 8"/>
          <p:cNvSpPr>
            <a:spLocks noGrp="1"/>
          </p:cNvSpPr>
          <p:nvPr>
            <p:ph type="sldNum" sz="quarter" idx="12"/>
          </p:nvPr>
        </p:nvSpPr>
        <p:spPr/>
        <p:txBody>
          <a:bodyPr/>
          <a:lstStyle/>
          <a:p>
            <a:fld id="{F302176B-0E47-46AC-8F43-DAB4B8A37D06}" type="slidenum">
              <a:rPr lang="tr-TR" smtClean="0"/>
              <a:pPr/>
              <a:t>‹#›</a:t>
            </a:fld>
            <a:endParaRPr lang="tr-TR"/>
          </a:p>
        </p:txBody>
      </p:sp>
      <p:cxnSp>
        <p:nvCxnSpPr>
          <p:cNvPr id="11" name="Straight Connector 10"/>
          <p:cNvCxnSpPr/>
          <p:nvPr/>
        </p:nvCxnSpPr>
        <p:spPr>
          <a:xfrm rot="5400000">
            <a:off x="2217817" y="4045823"/>
            <a:ext cx="4709160" cy="794"/>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Asıl başlık stili için tıklatın</a:t>
            </a:r>
            <a:endParaRPr lang="en-US"/>
          </a:p>
        </p:txBody>
      </p:sp>
      <p:sp>
        <p:nvSpPr>
          <p:cNvPr id="3" name="Date Placeholder 2"/>
          <p:cNvSpPr>
            <a:spLocks noGrp="1"/>
          </p:cNvSpPr>
          <p:nvPr>
            <p:ph type="dt" sz="half" idx="10"/>
          </p:nvPr>
        </p:nvSpPr>
        <p:spPr/>
        <p:txBody>
          <a:bodyPr/>
          <a:lstStyle/>
          <a:p>
            <a:fld id="{A23720DD-5B6D-40BF-8493-A6B52D484E6B}" type="datetimeFigureOut">
              <a:rPr lang="tr-TR" smtClean="0"/>
              <a:pPr/>
              <a:t>12.03.2019</a:t>
            </a:fld>
            <a:endParaRPr lang="tr-TR"/>
          </a:p>
        </p:txBody>
      </p:sp>
      <p:sp>
        <p:nvSpPr>
          <p:cNvPr id="4" name="Footer Placeholder 3"/>
          <p:cNvSpPr>
            <a:spLocks noGrp="1"/>
          </p:cNvSpPr>
          <p:nvPr>
            <p:ph type="ftr" sz="quarter" idx="11"/>
          </p:nvPr>
        </p:nvSpPr>
        <p:spPr/>
        <p:txBody>
          <a:bodyPr/>
          <a:lstStyle/>
          <a:p>
            <a:endParaRPr lang="tr-TR"/>
          </a:p>
        </p:txBody>
      </p:sp>
      <p:sp>
        <p:nvSpPr>
          <p:cNvPr id="5" name="Slide Number Placeholder 4"/>
          <p:cNvSpPr>
            <a:spLocks noGrp="1"/>
          </p:cNvSpPr>
          <p:nvPr>
            <p:ph type="sldNum" sz="quarter" idx="12"/>
          </p:nvPr>
        </p:nvSpPr>
        <p:spPr/>
        <p:txBody>
          <a:bodyPr/>
          <a:lstStyle/>
          <a:p>
            <a:fld id="{F302176B-0E47-46AC-8F43-DAB4B8A37D06}" type="slidenum">
              <a:rPr lang="tr-TR" smtClean="0"/>
              <a:pPr/>
              <a:t>‹#›</a:t>
            </a:fld>
            <a:endParaRPr lang="tr-T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23720DD-5B6D-40BF-8493-A6B52D484E6B}" type="datetimeFigureOut">
              <a:rPr lang="tr-TR" smtClean="0"/>
              <a:pPr/>
              <a:t>12.03.2019</a:t>
            </a:fld>
            <a:endParaRPr lang="tr-TR"/>
          </a:p>
        </p:txBody>
      </p:sp>
      <p:sp>
        <p:nvSpPr>
          <p:cNvPr id="3" name="Footer Placeholder 2"/>
          <p:cNvSpPr>
            <a:spLocks noGrp="1"/>
          </p:cNvSpPr>
          <p:nvPr>
            <p:ph type="ftr" sz="quarter" idx="11"/>
          </p:nvPr>
        </p:nvSpPr>
        <p:spPr/>
        <p:txBody>
          <a:bodyPr/>
          <a:lstStyle/>
          <a:p>
            <a:endParaRPr lang="tr-TR"/>
          </a:p>
        </p:txBody>
      </p:sp>
      <p:sp>
        <p:nvSpPr>
          <p:cNvPr id="4" name="Slide Number Placeholder 3"/>
          <p:cNvSpPr>
            <a:spLocks noGrp="1"/>
          </p:cNvSpPr>
          <p:nvPr>
            <p:ph type="sldNum" sz="quarter" idx="12"/>
          </p:nvPr>
        </p:nvSpPr>
        <p:spPr/>
        <p:txBody>
          <a:bodyPr/>
          <a:lstStyle/>
          <a:p>
            <a:fld id="{F302176B-0E47-46AC-8F43-DAB4B8A37D06}" type="slidenum">
              <a:rPr lang="tr-TR" smtClean="0"/>
              <a:pPr/>
              <a:t>‹#›</a:t>
            </a:fld>
            <a:endParaRPr lang="tr-T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Title 1"/>
          <p:cNvSpPr>
            <a:spLocks noGrp="1"/>
          </p:cNvSpPr>
          <p:nvPr>
            <p:ph type="title"/>
          </p:nvPr>
        </p:nvSpPr>
        <p:spPr>
          <a:xfrm>
            <a:off x="457200" y="792080"/>
            <a:ext cx="2139696" cy="1261872"/>
          </a:xfrm>
        </p:spPr>
        <p:txBody>
          <a:bodyPr anchor="b">
            <a:noAutofit/>
          </a:bodyPr>
          <a:lstStyle>
            <a:lvl1pPr algn="l">
              <a:defRPr sz="2400" b="0"/>
            </a:lvl1pPr>
          </a:lstStyle>
          <a:p>
            <a:r>
              <a:rPr lang="tr-TR" smtClean="0"/>
              <a:t>Asıl başlık stili için tıklatın</a:t>
            </a:r>
            <a:endParaRPr lang="en-US" dirty="0"/>
          </a:p>
        </p:txBody>
      </p:sp>
      <p:sp>
        <p:nvSpPr>
          <p:cNvPr id="3" name="Content Placeholder 2"/>
          <p:cNvSpPr>
            <a:spLocks noGrp="1"/>
          </p:cNvSpPr>
          <p:nvPr>
            <p:ph idx="1"/>
          </p:nvPr>
        </p:nvSpPr>
        <p:spPr>
          <a:xfrm>
            <a:off x="2971800" y="792080"/>
            <a:ext cx="5715000" cy="55778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Text Placeholder 3"/>
          <p:cNvSpPr>
            <a:spLocks noGrp="1"/>
          </p:cNvSpPr>
          <p:nvPr>
            <p:ph type="body" sz="half" idx="2"/>
          </p:nvPr>
        </p:nvSpPr>
        <p:spPr>
          <a:xfrm>
            <a:off x="457201" y="2130552"/>
            <a:ext cx="2139696" cy="424361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Date Placeholder 4"/>
          <p:cNvSpPr>
            <a:spLocks noGrp="1"/>
          </p:cNvSpPr>
          <p:nvPr>
            <p:ph type="dt" sz="half" idx="10"/>
          </p:nvPr>
        </p:nvSpPr>
        <p:spPr/>
        <p:txBody>
          <a:bodyPr/>
          <a:lstStyle/>
          <a:p>
            <a:fld id="{A23720DD-5B6D-40BF-8493-A6B52D484E6B}" type="datetimeFigureOut">
              <a:rPr lang="tr-TR" smtClean="0"/>
              <a:pPr/>
              <a:t>12.03.2019</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F302176B-0E47-46AC-8F43-DAB4B8A37D06}" type="slidenum">
              <a:rPr lang="tr-TR" smtClean="0"/>
              <a:pPr/>
              <a:t>‹#›</a:t>
            </a:fld>
            <a:endParaRPr lang="tr-TR"/>
          </a:p>
        </p:txBody>
      </p:sp>
      <p:cxnSp>
        <p:nvCxnSpPr>
          <p:cNvPr id="9" name="Straight Connector 8"/>
          <p:cNvCxnSpPr/>
          <p:nvPr/>
        </p:nvCxnSpPr>
        <p:spPr>
          <a:xfrm rot="5400000">
            <a:off x="-13116" y="3580206"/>
            <a:ext cx="557784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Title 1"/>
          <p:cNvSpPr>
            <a:spLocks noGrp="1"/>
          </p:cNvSpPr>
          <p:nvPr>
            <p:ph type="title"/>
          </p:nvPr>
        </p:nvSpPr>
        <p:spPr>
          <a:xfrm>
            <a:off x="457200" y="792480"/>
            <a:ext cx="2142680" cy="1264920"/>
          </a:xfrm>
        </p:spPr>
        <p:txBody>
          <a:bodyPr anchor="b">
            <a:normAutofit/>
          </a:bodyPr>
          <a:lstStyle>
            <a:lvl1pPr algn="l">
              <a:defRPr sz="2400" b="0"/>
            </a:lvl1pPr>
          </a:lstStyle>
          <a:p>
            <a:r>
              <a:rPr lang="tr-TR" smtClean="0"/>
              <a:t>Asıl başlık stili için tıklatın</a:t>
            </a:r>
            <a:endParaRPr lang="en-US" dirty="0"/>
          </a:p>
        </p:txBody>
      </p:sp>
      <p:sp>
        <p:nvSpPr>
          <p:cNvPr id="3" name="Picture Placeholder 2"/>
          <p:cNvSpPr>
            <a:spLocks noGrp="1"/>
          </p:cNvSpPr>
          <p:nvPr>
            <p:ph type="pic" idx="1"/>
          </p:nvPr>
        </p:nvSpPr>
        <p:spPr>
          <a:xfrm>
            <a:off x="2858610" y="838201"/>
            <a:ext cx="5904390" cy="5500456"/>
          </a:xfrm>
          <a:solidFill>
            <a:schemeClr val="bg2"/>
          </a:solidFill>
          <a:ln w="76200">
            <a:solidFill>
              <a:srgbClr val="FFFFFF"/>
            </a:solidFill>
            <a:miter lim="800000"/>
          </a:ln>
          <a:effectLst>
            <a:outerShdw blurRad="50800" dist="12700" dir="5400000" algn="t" rotWithShape="0">
              <a:prstClr val="black">
                <a:alpha val="59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tr-TR" smtClean="0"/>
              <a:t>Resim eklemek için simgeyi tıklatın</a:t>
            </a:r>
            <a:endParaRPr lang="en-US" dirty="0"/>
          </a:p>
        </p:txBody>
      </p:sp>
      <p:sp>
        <p:nvSpPr>
          <p:cNvPr id="4" name="Text Placeholder 3"/>
          <p:cNvSpPr>
            <a:spLocks noGrp="1"/>
          </p:cNvSpPr>
          <p:nvPr>
            <p:ph type="body" sz="half" idx="2"/>
          </p:nvPr>
        </p:nvSpPr>
        <p:spPr>
          <a:xfrm>
            <a:off x="457200" y="2133600"/>
            <a:ext cx="2139696" cy="424281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Date Placeholder 4"/>
          <p:cNvSpPr>
            <a:spLocks noGrp="1"/>
          </p:cNvSpPr>
          <p:nvPr>
            <p:ph type="dt" sz="half" idx="10"/>
          </p:nvPr>
        </p:nvSpPr>
        <p:spPr/>
        <p:txBody>
          <a:bodyPr/>
          <a:lstStyle/>
          <a:p>
            <a:fld id="{A23720DD-5B6D-40BF-8493-A6B52D484E6B}" type="datetimeFigureOut">
              <a:rPr lang="tr-TR" smtClean="0"/>
              <a:pPr/>
              <a:t>12.03.2019</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F302176B-0E47-46AC-8F43-DAB4B8A37D06}" type="slidenum">
              <a:rPr lang="tr-TR" smtClean="0"/>
              <a:pPr/>
              <a:t>‹#›</a:t>
            </a:fld>
            <a:endParaRPr lang="tr-T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a:xfrm>
            <a:off x="0" y="220786"/>
            <a:ext cx="9144000" cy="228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457200" y="533400"/>
            <a:ext cx="8229600" cy="990600"/>
          </a:xfrm>
          <a:prstGeom prst="rect">
            <a:avLst/>
          </a:prstGeom>
        </p:spPr>
        <p:txBody>
          <a:bodyPr vert="horz" lIns="91440" tIns="45720" rIns="91440" bIns="45720" rtlCol="0" anchor="ctr">
            <a:normAutofit/>
          </a:bodyPr>
          <a:lstStyle/>
          <a:p>
            <a:r>
              <a:rPr lang="tr-TR" smtClean="0"/>
              <a:t>Asıl başlık stili için tıklatın</a:t>
            </a:r>
            <a:endParaRPr lang="en-US" dirty="0"/>
          </a:p>
        </p:txBody>
      </p:sp>
      <p:sp>
        <p:nvSpPr>
          <p:cNvPr id="3" name="Text Placeholder 2"/>
          <p:cNvSpPr>
            <a:spLocks noGrp="1"/>
          </p:cNvSpPr>
          <p:nvPr>
            <p:ph type="body" idx="1"/>
          </p:nvPr>
        </p:nvSpPr>
        <p:spPr>
          <a:xfrm>
            <a:off x="457200" y="1600200"/>
            <a:ext cx="8229600" cy="4876800"/>
          </a:xfrm>
          <a:prstGeom prst="rect">
            <a:avLst/>
          </a:prstGeom>
        </p:spPr>
        <p:txBody>
          <a:bodyPr vert="horz" lIns="91440" tIns="45720" rIns="91440" bIns="45720" rtlCol="0">
            <a:normAutofit/>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7" name="Rectangle 6"/>
          <p:cNvSpPr/>
          <p:nvPr/>
        </p:nvSpPr>
        <p:spPr>
          <a:xfrm>
            <a:off x="0" y="0"/>
            <a:ext cx="9144000" cy="3657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2"/>
          </p:nvPr>
        </p:nvSpPr>
        <p:spPr>
          <a:xfrm>
            <a:off x="457200" y="18288"/>
            <a:ext cx="2895600" cy="329184"/>
          </a:xfrm>
          <a:prstGeom prst="rect">
            <a:avLst/>
          </a:prstGeom>
        </p:spPr>
        <p:txBody>
          <a:bodyPr vert="horz" lIns="91440" tIns="45720" rIns="91440" bIns="45720" rtlCol="0" anchor="ctr"/>
          <a:lstStyle>
            <a:lvl1pPr algn="l">
              <a:defRPr sz="1200">
                <a:solidFill>
                  <a:srgbClr val="FFFFFF"/>
                </a:solidFill>
              </a:defRPr>
            </a:lvl1pPr>
          </a:lstStyle>
          <a:p>
            <a:fld id="{A23720DD-5B6D-40BF-8493-A6B52D484E6B}" type="datetimeFigureOut">
              <a:rPr lang="tr-TR" smtClean="0"/>
              <a:pPr/>
              <a:t>12.03.2019</a:t>
            </a:fld>
            <a:endParaRPr lang="tr-TR"/>
          </a:p>
        </p:txBody>
      </p:sp>
      <p:sp>
        <p:nvSpPr>
          <p:cNvPr id="5" name="Footer Placeholder 4"/>
          <p:cNvSpPr>
            <a:spLocks noGrp="1"/>
          </p:cNvSpPr>
          <p:nvPr>
            <p:ph type="ftr" sz="quarter" idx="3"/>
          </p:nvPr>
        </p:nvSpPr>
        <p:spPr>
          <a:xfrm>
            <a:off x="3429000" y="18288"/>
            <a:ext cx="4114800" cy="329184"/>
          </a:xfrm>
          <a:prstGeom prst="rect">
            <a:avLst/>
          </a:prstGeom>
        </p:spPr>
        <p:txBody>
          <a:bodyPr vert="horz" lIns="91440" tIns="45720" rIns="91440" bIns="45720" rtlCol="0" anchor="ctr"/>
          <a:lstStyle>
            <a:lvl1pPr algn="ctr">
              <a:defRPr sz="1200">
                <a:solidFill>
                  <a:srgbClr val="FFFFFF"/>
                </a:solidFill>
              </a:defRPr>
            </a:lvl1pPr>
          </a:lstStyle>
          <a:p>
            <a:endParaRPr lang="tr-TR"/>
          </a:p>
        </p:txBody>
      </p:sp>
      <p:sp>
        <p:nvSpPr>
          <p:cNvPr id="6" name="Slide Number Placeholder 5"/>
          <p:cNvSpPr>
            <a:spLocks noGrp="1"/>
          </p:cNvSpPr>
          <p:nvPr>
            <p:ph type="sldNum" sz="quarter" idx="4"/>
          </p:nvPr>
        </p:nvSpPr>
        <p:spPr>
          <a:xfrm>
            <a:off x="7620000" y="18288"/>
            <a:ext cx="1066800" cy="329184"/>
          </a:xfrm>
          <a:prstGeom prst="rect">
            <a:avLst/>
          </a:prstGeom>
        </p:spPr>
        <p:txBody>
          <a:bodyPr vert="horz" lIns="91440" tIns="45720" rIns="91440" bIns="45720" rtlCol="0" anchor="ctr"/>
          <a:lstStyle>
            <a:lvl1pPr algn="l">
              <a:defRPr sz="1400" b="1">
                <a:solidFill>
                  <a:srgbClr val="FFFFFF"/>
                </a:solidFill>
              </a:defRPr>
            </a:lvl1pPr>
          </a:lstStyle>
          <a:p>
            <a:fld id="{F302176B-0E47-46AC-8F43-DAB4B8A37D06}" type="slidenum">
              <a:rPr lang="tr-TR" smtClean="0"/>
              <a:pPr/>
              <a:t>‹#›</a:t>
            </a:fld>
            <a:endParaRPr lang="tr-TR"/>
          </a:p>
        </p:txBody>
      </p:sp>
    </p:spTree>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914400" rtl="0" eaLnBrk="1" latinLnBrk="0" hangingPunct="1">
        <a:spcBef>
          <a:spcPct val="0"/>
        </a:spcBef>
        <a:buNone/>
        <a:defRPr sz="4000" kern="1200" spc="-100" baseline="0">
          <a:solidFill>
            <a:schemeClr val="tx2"/>
          </a:solidFill>
          <a:latin typeface="+mj-lt"/>
          <a:ea typeface="+mj-ea"/>
          <a:cs typeface="+mj-cs"/>
        </a:defRPr>
      </a:lvl1pPr>
    </p:titleStyle>
    <p:body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mailto:kayihanpala@gmail.com"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1.emf"/><Relationship Id="rId1" Type="http://schemas.openxmlformats.org/officeDocument/2006/relationships/slideLayout" Target="../slideLayouts/slideLayout2.xml"/><Relationship Id="rId4" Type="http://schemas.openxmlformats.org/officeDocument/2006/relationships/image" Target="../media/image13.emf"/></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6.em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21.em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23.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hyperlink" Target="https://bianet.org/bianet/bianet/183006-sehir-hastanelerinin-yuksek-maliyeti-gizleniyor" TargetMode="Externa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hyperlink" Target="https://bianet.org/bianet/bianet/183006-sehir-hastanelerinin-yuksek-maliyeti-gizleniyor" TargetMode="Externa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image" Target="../media/image32.emf"/><Relationship Id="rId1" Type="http://schemas.openxmlformats.org/officeDocument/2006/relationships/slideLayout" Target="../slideLayouts/slideLayout4.xml"/><Relationship Id="rId4" Type="http://schemas.openxmlformats.org/officeDocument/2006/relationships/image" Target="../media/image34.em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http://uemek.blogspot.com/2019/02/sehir-hastanelerindeki-tehlikenin.html" TargetMode="External"/><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hyperlink" Target="http://uemek.blogspot.com/2018/11/bilkent-sehir-hastanesine-yaplacak.html" TargetMode="External"/><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hyperlink" Target="http://www.cumhuriyet.com.tr/koseyazisi/687838/iki__karanlik__sozlesme_daha.html" TargetMode="Externa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hyperlink" Target="https://www.eia.gov/consumption/commercial/reports/2007/large-hospital.php" TargetMode="External"/><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hyperlink" Target="http://yts.saglikyatirimlari.gov.tr/PublicYatirimlar.aspx?Oid=524" TargetMode="External"/><Relationship Id="rId2" Type="http://schemas.openxmlformats.org/officeDocument/2006/relationships/image" Target="../media/image40.png"/><Relationship Id="rId1" Type="http://schemas.openxmlformats.org/officeDocument/2006/relationships/slideLayout" Target="../slideLayouts/slideLayout7.xml"/><Relationship Id="rId5" Type="http://schemas.openxmlformats.org/officeDocument/2006/relationships/image" Target="../media/image42.png"/><Relationship Id="rId4" Type="http://schemas.openxmlformats.org/officeDocument/2006/relationships/image" Target="../media/image41.png"/></Relationships>
</file>

<file path=ppt/slides/_rels/slide36.xml.rels><?xml version="1.0" encoding="UTF-8" standalone="yes"?>
<Relationships xmlns="http://schemas.openxmlformats.org/package/2006/relationships"><Relationship Id="rId3" Type="http://schemas.openxmlformats.org/officeDocument/2006/relationships/hyperlink" Target="http://www.saglikyatirimlari.gov.tr/YATIRIMLAR/Sa%C4%9Fl%C4%B1kYat%C4%B1r%C4%B1mlar%C4%B1m%C4%B1z.aspx" TargetMode="External"/><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image" Target="../media/image44.emf"/><Relationship Id="rId1" Type="http://schemas.openxmlformats.org/officeDocument/2006/relationships/slideLayout" Target="../slideLayouts/slideLayout4.xml"/><Relationship Id="rId4" Type="http://schemas.openxmlformats.org/officeDocument/2006/relationships/image" Target="../media/image46.emf"/></Relationships>
</file>

<file path=ppt/slides/_rels/slide39.xml.rels><?xml version="1.0" encoding="UTF-8" standalone="yes"?>
<Relationships xmlns="http://schemas.openxmlformats.org/package/2006/relationships"><Relationship Id="rId2" Type="http://schemas.openxmlformats.org/officeDocument/2006/relationships/image" Target="../media/image47.emf"/><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image" Target="../media/image54.emf"/><Relationship Id="rId1" Type="http://schemas.openxmlformats.org/officeDocument/2006/relationships/slideLayout" Target="../slideLayouts/slideLayout2.xml"/><Relationship Id="rId6" Type="http://schemas.openxmlformats.org/officeDocument/2006/relationships/image" Target="../media/image58.emf"/><Relationship Id="rId5" Type="http://schemas.openxmlformats.org/officeDocument/2006/relationships/image" Target="../media/image57.emf"/><Relationship Id="rId4" Type="http://schemas.openxmlformats.org/officeDocument/2006/relationships/image" Target="../media/image56.emf"/></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2" Type="http://schemas.openxmlformats.org/officeDocument/2006/relationships/image" Target="../media/image59.emf"/><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60.emf"/><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61.e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Layout" Target="../slideLayouts/slideLayout2.xml"/><Relationship Id="rId4" Type="http://schemas.openxmlformats.org/officeDocument/2006/relationships/image" Target="../media/image4.emf"/></Relationships>
</file>

<file path=ppt/slides/_rels/slide50.xml.rels><?xml version="1.0" encoding="UTF-8" standalone="yes"?>
<Relationships xmlns="http://schemas.openxmlformats.org/package/2006/relationships"><Relationship Id="rId2" Type="http://schemas.openxmlformats.org/officeDocument/2006/relationships/image" Target="../media/image62.emf"/><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63.emf"/><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2" Type="http://schemas.openxmlformats.org/officeDocument/2006/relationships/image" Target="../media/image64.emf"/><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66.emf"/><Relationship Id="rId2" Type="http://schemas.openxmlformats.org/officeDocument/2006/relationships/image" Target="../media/image65.emf"/><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66.emf"/><Relationship Id="rId2" Type="http://schemas.openxmlformats.org/officeDocument/2006/relationships/image" Target="../media/image67.emf"/><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70.emf"/><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emf"/><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hyperlink" Target="http://www.ttb.org.tr/images/stories/haberler/file/The-UKs-PPPs-disaster_Final-version_02_17.pdf" TargetMode="External"/><Relationship Id="rId2" Type="http://schemas.openxmlformats.org/officeDocument/2006/relationships/image" Target="../media/image73.emf"/><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2.xml"/><Relationship Id="rId4" Type="http://schemas.openxmlformats.org/officeDocument/2006/relationships/image" Target="../media/image76.emf"/></Relationships>
</file>

<file path=ppt/slides/_rels/slide61.xml.rels><?xml version="1.0" encoding="UTF-8" standalone="yes"?>
<Relationships xmlns="http://schemas.openxmlformats.org/package/2006/relationships"><Relationship Id="rId3" Type="http://schemas.openxmlformats.org/officeDocument/2006/relationships/image" Target="../media/image78.emf"/><Relationship Id="rId2" Type="http://schemas.openxmlformats.org/officeDocument/2006/relationships/image" Target="../media/image77.emf"/><Relationship Id="rId1" Type="http://schemas.openxmlformats.org/officeDocument/2006/relationships/slideLayout" Target="../slideLayouts/slideLayout2.xml"/><Relationship Id="rId4" Type="http://schemas.openxmlformats.org/officeDocument/2006/relationships/image" Target="../media/image79.emf"/></Relationships>
</file>

<file path=ppt/slides/_rels/slide62.xml.rels><?xml version="1.0" encoding="UTF-8" standalone="yes"?>
<Relationships xmlns="http://schemas.openxmlformats.org/package/2006/relationships"><Relationship Id="rId3" Type="http://schemas.openxmlformats.org/officeDocument/2006/relationships/image" Target="../media/image81.emf"/><Relationship Id="rId2" Type="http://schemas.openxmlformats.org/officeDocument/2006/relationships/image" Target="../media/image80.emf"/><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em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emf"/><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ctrTitle"/>
          </p:nvPr>
        </p:nvSpPr>
        <p:spPr>
          <a:xfrm>
            <a:off x="681746" y="536734"/>
            <a:ext cx="7848872" cy="2664296"/>
          </a:xfrm>
        </p:spPr>
        <p:txBody>
          <a:bodyPr>
            <a:normAutofit/>
          </a:bodyPr>
          <a:lstStyle/>
          <a:p>
            <a:pPr algn="ctr">
              <a:lnSpc>
                <a:spcPct val="150000"/>
              </a:lnSpc>
            </a:pPr>
            <a:r>
              <a:rPr lang="tr-TR" sz="3600" b="1" dirty="0" smtClean="0">
                <a:solidFill>
                  <a:schemeClr val="tx1"/>
                </a:solidFill>
                <a:latin typeface="Trebuchet MS" panose="020B0603020202020204" pitchFamily="34" charset="0"/>
              </a:rPr>
              <a:t>ŞEHİR HASTANELERİ: </a:t>
            </a:r>
            <a:r>
              <a:rPr lang="en-US" sz="3600" b="1" dirty="0" err="1" smtClean="0">
                <a:solidFill>
                  <a:srgbClr val="C00000"/>
                </a:solidFill>
                <a:latin typeface="Trebuchet MS" panose="020B0603020202020204" pitchFamily="34" charset="0"/>
              </a:rPr>
              <a:t>Türkiye’de</a:t>
            </a:r>
            <a:r>
              <a:rPr lang="en-US" sz="3600" b="1" dirty="0" smtClean="0">
                <a:solidFill>
                  <a:srgbClr val="C00000"/>
                </a:solidFill>
                <a:latin typeface="Trebuchet MS" panose="020B0603020202020204" pitchFamily="34" charset="0"/>
              </a:rPr>
              <a:t> </a:t>
            </a:r>
            <a:r>
              <a:rPr lang="en-US" sz="3600" b="1" dirty="0" err="1">
                <a:solidFill>
                  <a:srgbClr val="C00000"/>
                </a:solidFill>
                <a:latin typeface="Trebuchet MS" panose="020B0603020202020204" pitchFamily="34" charset="0"/>
              </a:rPr>
              <a:t>Sağlık</a:t>
            </a:r>
            <a:r>
              <a:rPr lang="en-US" sz="3600" b="1" dirty="0">
                <a:solidFill>
                  <a:srgbClr val="C00000"/>
                </a:solidFill>
                <a:latin typeface="Trebuchet MS" panose="020B0603020202020204" pitchFamily="34" charset="0"/>
              </a:rPr>
              <a:t> </a:t>
            </a:r>
            <a:r>
              <a:rPr lang="en-US" sz="3600" b="1" dirty="0" err="1">
                <a:solidFill>
                  <a:srgbClr val="C00000"/>
                </a:solidFill>
                <a:latin typeface="Trebuchet MS" panose="020B0603020202020204" pitchFamily="34" charset="0"/>
              </a:rPr>
              <a:t>Alanında</a:t>
            </a:r>
            <a:r>
              <a:rPr lang="en-US" sz="3600" b="1" dirty="0">
                <a:solidFill>
                  <a:srgbClr val="C00000"/>
                </a:solidFill>
                <a:latin typeface="Trebuchet MS" panose="020B0603020202020204" pitchFamily="34" charset="0"/>
              </a:rPr>
              <a:t> </a:t>
            </a:r>
            <a:r>
              <a:rPr lang="tr-TR" sz="3600" b="1" dirty="0" smtClean="0">
                <a:solidFill>
                  <a:srgbClr val="C00000"/>
                </a:solidFill>
                <a:latin typeface="Trebuchet MS" panose="020B0603020202020204" pitchFamily="34" charset="0"/>
              </a:rPr>
              <a:t/>
            </a:r>
            <a:br>
              <a:rPr lang="tr-TR" sz="3600" b="1" dirty="0" smtClean="0">
                <a:solidFill>
                  <a:srgbClr val="C00000"/>
                </a:solidFill>
                <a:latin typeface="Trebuchet MS" panose="020B0603020202020204" pitchFamily="34" charset="0"/>
              </a:rPr>
            </a:br>
            <a:r>
              <a:rPr lang="en-US" sz="3600" b="1" dirty="0" err="1" smtClean="0">
                <a:solidFill>
                  <a:srgbClr val="C00000"/>
                </a:solidFill>
                <a:latin typeface="Trebuchet MS" panose="020B0603020202020204" pitchFamily="34" charset="0"/>
              </a:rPr>
              <a:t>Kamu</a:t>
            </a:r>
            <a:r>
              <a:rPr lang="en-US" sz="3600" b="1" dirty="0" smtClean="0">
                <a:solidFill>
                  <a:srgbClr val="C00000"/>
                </a:solidFill>
                <a:latin typeface="Trebuchet MS" panose="020B0603020202020204" pitchFamily="34" charset="0"/>
              </a:rPr>
              <a:t> </a:t>
            </a:r>
            <a:r>
              <a:rPr lang="en-US" sz="3600" b="1" dirty="0" err="1">
                <a:solidFill>
                  <a:srgbClr val="C00000"/>
                </a:solidFill>
                <a:latin typeface="Trebuchet MS" panose="020B0603020202020204" pitchFamily="34" charset="0"/>
              </a:rPr>
              <a:t>Özel</a:t>
            </a:r>
            <a:r>
              <a:rPr lang="en-US" sz="3600" b="1" dirty="0">
                <a:solidFill>
                  <a:srgbClr val="C00000"/>
                </a:solidFill>
                <a:latin typeface="Trebuchet MS" panose="020B0603020202020204" pitchFamily="34" charset="0"/>
              </a:rPr>
              <a:t> </a:t>
            </a:r>
            <a:r>
              <a:rPr lang="en-US" sz="3600" b="1" dirty="0" err="1">
                <a:solidFill>
                  <a:srgbClr val="C00000"/>
                </a:solidFill>
                <a:latin typeface="Trebuchet MS" panose="020B0603020202020204" pitchFamily="34" charset="0"/>
              </a:rPr>
              <a:t>Ortaklığı</a:t>
            </a:r>
            <a:r>
              <a:rPr lang="en-US" sz="3600" b="1" dirty="0">
                <a:solidFill>
                  <a:srgbClr val="C00000"/>
                </a:solidFill>
                <a:latin typeface="Trebuchet MS" panose="020B0603020202020204" pitchFamily="34" charset="0"/>
              </a:rPr>
              <a:t> </a:t>
            </a:r>
            <a:r>
              <a:rPr lang="en-US" sz="3600" b="1" dirty="0" err="1" smtClean="0">
                <a:solidFill>
                  <a:srgbClr val="C00000"/>
                </a:solidFill>
                <a:latin typeface="Trebuchet MS" panose="020B0603020202020204" pitchFamily="34" charset="0"/>
              </a:rPr>
              <a:t>Modeli</a:t>
            </a:r>
            <a:endParaRPr lang="tr-TR" sz="3600" b="1" dirty="0">
              <a:solidFill>
                <a:srgbClr val="C00000"/>
              </a:solidFill>
              <a:effectLst>
                <a:outerShdw blurRad="38100" dist="38100" dir="2700000" algn="tl">
                  <a:srgbClr val="000000">
                    <a:alpha val="43137"/>
                  </a:srgbClr>
                </a:outerShdw>
              </a:effectLst>
              <a:latin typeface="Trebuchet MS" panose="020B0603020202020204" pitchFamily="34" charset="0"/>
            </a:endParaRPr>
          </a:p>
        </p:txBody>
      </p:sp>
      <p:sp>
        <p:nvSpPr>
          <p:cNvPr id="3" name="Alt Başlık 2"/>
          <p:cNvSpPr>
            <a:spLocks noGrp="1"/>
          </p:cNvSpPr>
          <p:nvPr>
            <p:ph type="subTitle" idx="1"/>
          </p:nvPr>
        </p:nvSpPr>
        <p:spPr>
          <a:xfrm>
            <a:off x="683568" y="3717032"/>
            <a:ext cx="7848872" cy="2232248"/>
          </a:xfrm>
        </p:spPr>
        <p:txBody>
          <a:bodyPr>
            <a:noAutofit/>
          </a:bodyPr>
          <a:lstStyle/>
          <a:p>
            <a:pPr algn="ctr">
              <a:spcBef>
                <a:spcPts val="0"/>
              </a:spcBef>
            </a:pPr>
            <a:r>
              <a:rPr lang="tr-TR" dirty="0" err="1" smtClean="0">
                <a:solidFill>
                  <a:srgbClr val="002060"/>
                </a:solidFill>
                <a:latin typeface="Trebuchet MS" panose="020B0603020202020204" pitchFamily="34" charset="0"/>
              </a:rPr>
              <a:t>Prof.Dr.Kayıhan</a:t>
            </a:r>
            <a:r>
              <a:rPr lang="tr-TR" dirty="0" smtClean="0">
                <a:solidFill>
                  <a:srgbClr val="002060"/>
                </a:solidFill>
                <a:latin typeface="Trebuchet MS" panose="020B0603020202020204" pitchFamily="34" charset="0"/>
              </a:rPr>
              <a:t> Pala</a:t>
            </a:r>
          </a:p>
          <a:p>
            <a:pPr algn="ctr">
              <a:spcBef>
                <a:spcPts val="0"/>
              </a:spcBef>
            </a:pPr>
            <a:r>
              <a:rPr lang="tr-TR" dirty="0" smtClean="0">
                <a:solidFill>
                  <a:srgbClr val="002060"/>
                </a:solidFill>
                <a:latin typeface="Trebuchet MS" panose="020B0603020202020204" pitchFamily="34" charset="0"/>
                <a:hlinkClick r:id="rId2"/>
              </a:rPr>
              <a:t>kayihanpala@gmail.com</a:t>
            </a:r>
            <a:r>
              <a:rPr lang="tr-TR" dirty="0" smtClean="0">
                <a:solidFill>
                  <a:srgbClr val="002060"/>
                </a:solidFill>
                <a:latin typeface="Trebuchet MS" panose="020B0603020202020204" pitchFamily="34" charset="0"/>
              </a:rPr>
              <a:t> </a:t>
            </a:r>
          </a:p>
          <a:p>
            <a:pPr algn="ctr">
              <a:spcBef>
                <a:spcPts val="0"/>
              </a:spcBef>
            </a:pPr>
            <a:r>
              <a:rPr lang="tr-TR" dirty="0" smtClean="0">
                <a:solidFill>
                  <a:srgbClr val="002060"/>
                </a:solidFill>
                <a:latin typeface="Trebuchet MS" panose="020B0603020202020204" pitchFamily="34" charset="0"/>
              </a:rPr>
              <a:t>@KAYIHANPALA</a:t>
            </a:r>
          </a:p>
        </p:txBody>
      </p:sp>
    </p:spTree>
    <p:extLst>
      <p:ext uri="{BB962C8B-B14F-4D97-AF65-F5344CB8AC3E}">
        <p14:creationId xmlns:p14="http://schemas.microsoft.com/office/powerpoint/2010/main" xmlns="" val="1294113153"/>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çerik Yer Tutucusu 3"/>
          <p:cNvPicPr>
            <a:picLocks noGrp="1" noChangeAspect="1"/>
          </p:cNvPicPr>
          <p:nvPr>
            <p:ph idx="1"/>
          </p:nvPr>
        </p:nvPicPr>
        <p:blipFill>
          <a:blip r:embed="rId2"/>
          <a:stretch>
            <a:fillRect/>
          </a:stretch>
        </p:blipFill>
        <p:spPr>
          <a:xfrm>
            <a:off x="179512" y="548680"/>
            <a:ext cx="4802815" cy="3816424"/>
          </a:xfrm>
          <a:prstGeom prst="rect">
            <a:avLst/>
          </a:prstGeom>
        </p:spPr>
      </p:pic>
      <p:pic>
        <p:nvPicPr>
          <p:cNvPr id="5" name="Resim 4"/>
          <p:cNvPicPr>
            <a:picLocks noChangeAspect="1"/>
          </p:cNvPicPr>
          <p:nvPr/>
        </p:nvPicPr>
        <p:blipFill>
          <a:blip r:embed="rId3"/>
          <a:stretch>
            <a:fillRect/>
          </a:stretch>
        </p:blipFill>
        <p:spPr>
          <a:xfrm>
            <a:off x="327233" y="4554278"/>
            <a:ext cx="4507372" cy="1008112"/>
          </a:xfrm>
          <a:prstGeom prst="rect">
            <a:avLst/>
          </a:prstGeom>
        </p:spPr>
      </p:pic>
      <p:pic>
        <p:nvPicPr>
          <p:cNvPr id="7" name="Resim 6"/>
          <p:cNvPicPr>
            <a:picLocks noChangeAspect="1"/>
          </p:cNvPicPr>
          <p:nvPr/>
        </p:nvPicPr>
        <p:blipFill>
          <a:blip r:embed="rId4"/>
          <a:stretch>
            <a:fillRect/>
          </a:stretch>
        </p:blipFill>
        <p:spPr>
          <a:xfrm>
            <a:off x="4932040" y="1370449"/>
            <a:ext cx="4032448" cy="4669412"/>
          </a:xfrm>
          <a:prstGeom prst="rect">
            <a:avLst/>
          </a:prstGeom>
          <a:ln>
            <a:solidFill>
              <a:schemeClr val="accent1"/>
            </a:solidFill>
          </a:ln>
        </p:spPr>
      </p:pic>
      <p:sp>
        <p:nvSpPr>
          <p:cNvPr id="2" name="Altbilgi Yer Tutucusu 1"/>
          <p:cNvSpPr>
            <a:spLocks noGrp="1"/>
          </p:cNvSpPr>
          <p:nvPr>
            <p:ph type="ftr" sz="quarter" idx="11"/>
          </p:nvPr>
        </p:nvSpPr>
        <p:spPr/>
        <p:txBody>
          <a:bodyPr/>
          <a:lstStyle/>
          <a:p>
            <a:r>
              <a:rPr lang="tr-TR" smtClean="0"/>
              <a:t>K PALA</a:t>
            </a:r>
            <a:endParaRPr lang="tr-TR"/>
          </a:p>
        </p:txBody>
      </p:sp>
      <p:sp>
        <p:nvSpPr>
          <p:cNvPr id="3" name="Slayt Numarası Yer Tutucusu 2"/>
          <p:cNvSpPr>
            <a:spLocks noGrp="1"/>
          </p:cNvSpPr>
          <p:nvPr>
            <p:ph type="sldNum" sz="quarter" idx="12"/>
          </p:nvPr>
        </p:nvSpPr>
        <p:spPr/>
        <p:txBody>
          <a:bodyPr/>
          <a:lstStyle/>
          <a:p>
            <a:fld id="{F302176B-0E47-46AC-8F43-DAB4B8A37D06}" type="slidenum">
              <a:rPr lang="tr-TR" smtClean="0"/>
              <a:pPr/>
              <a:t>10</a:t>
            </a:fld>
            <a:endParaRPr lang="tr-TR"/>
          </a:p>
        </p:txBody>
      </p:sp>
    </p:spTree>
    <p:extLst>
      <p:ext uri="{BB962C8B-B14F-4D97-AF65-F5344CB8AC3E}">
        <p14:creationId xmlns:p14="http://schemas.microsoft.com/office/powerpoint/2010/main" xmlns="" val="162819789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323528" y="332656"/>
            <a:ext cx="8229600" cy="990600"/>
          </a:xfrm>
        </p:spPr>
        <p:txBody>
          <a:bodyPr/>
          <a:lstStyle/>
          <a:p>
            <a:r>
              <a:rPr lang="tr-TR" b="1" dirty="0" smtClean="0">
                <a:solidFill>
                  <a:srgbClr val="C00000"/>
                </a:solidFill>
                <a:effectLst>
                  <a:outerShdw blurRad="38100" dist="38100" dir="2700000" algn="tl">
                    <a:srgbClr val="000000">
                      <a:alpha val="43137"/>
                    </a:srgbClr>
                  </a:outerShdw>
                </a:effectLst>
              </a:rPr>
              <a:t>Hangi tesisler yapılabilir?</a:t>
            </a:r>
            <a:endParaRPr lang="tr-TR" b="1" dirty="0">
              <a:solidFill>
                <a:srgbClr val="C00000"/>
              </a:solidFill>
              <a:effectLst>
                <a:outerShdw blurRad="38100" dist="38100" dir="2700000" algn="tl">
                  <a:srgbClr val="000000">
                    <a:alpha val="43137"/>
                  </a:srgbClr>
                </a:outerShdw>
              </a:effectLst>
            </a:endParaRPr>
          </a:p>
        </p:txBody>
      </p:sp>
      <p:sp>
        <p:nvSpPr>
          <p:cNvPr id="3" name="2 İçerik Yer Tutucusu"/>
          <p:cNvSpPr>
            <a:spLocks noGrp="1"/>
          </p:cNvSpPr>
          <p:nvPr>
            <p:ph idx="1"/>
          </p:nvPr>
        </p:nvSpPr>
        <p:spPr>
          <a:xfrm>
            <a:off x="251521" y="1196752"/>
            <a:ext cx="4248471" cy="5256584"/>
          </a:xfrm>
        </p:spPr>
        <p:txBody>
          <a:bodyPr>
            <a:normAutofit fontScale="85000" lnSpcReduction="20000"/>
          </a:bodyPr>
          <a:lstStyle/>
          <a:p>
            <a:pPr marL="0" indent="0" algn="just">
              <a:buNone/>
            </a:pPr>
            <a:r>
              <a:rPr lang="tr-TR" u="sng" dirty="0">
                <a:solidFill>
                  <a:srgbClr val="C00000"/>
                </a:solidFill>
              </a:rPr>
              <a:t>Entegre sağlık kampüsü</a:t>
            </a:r>
            <a:r>
              <a:rPr lang="tr-TR" dirty="0"/>
              <a:t>, eğitim araştırma hastanesi, devlet hastanesi, özel dal hastanesi, gün hastanesi, sağlık ocağı, klinik otel, rehabilitasyon merkezi, kanser araştırma merkezi, aşı eğitim merkezi, aşı üretim merkezi, aşı araştırma–geliştirme merkezi, ana çocuk sağlığı ve aile planlaması merkezi, toplum sağlığı merkezi, organ ve doku bankası, bölgesel kan merkezi, kan ürünleri üretim tesisi, ağız ve diş sağlığı merkezi, tüm kara, hava ve deniz teçhizatları dâhil olmak üzere 112 acil servis komuta kontrol merkezi ile destek birimleri dâhil ilgili tesisin her türlü bölümleri ve bunlarla sınırlı olmamak kaydıyla, Bakanlığın yapmak ve yaptırmakla yükümlü olduğu ek binalar dâhil </a:t>
            </a:r>
            <a:r>
              <a:rPr lang="tr-TR" u="sng" dirty="0">
                <a:solidFill>
                  <a:srgbClr val="C00000"/>
                </a:solidFill>
              </a:rPr>
              <a:t>sağlıkla ilgili diğer tüm tesisler</a:t>
            </a:r>
            <a:r>
              <a:rPr lang="tr-TR" dirty="0"/>
              <a:t>. </a:t>
            </a: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4788024" y="1196752"/>
            <a:ext cx="4208835" cy="546979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4" name="Altbilgi Yer Tutucusu 3"/>
          <p:cNvSpPr>
            <a:spLocks noGrp="1"/>
          </p:cNvSpPr>
          <p:nvPr>
            <p:ph type="ftr" sz="quarter" idx="11"/>
          </p:nvPr>
        </p:nvSpPr>
        <p:spPr/>
        <p:txBody>
          <a:bodyPr/>
          <a:lstStyle/>
          <a:p>
            <a:r>
              <a:rPr lang="tr-TR" smtClean="0"/>
              <a:t>K PALA</a:t>
            </a:r>
            <a:endParaRPr lang="tr-TR"/>
          </a:p>
        </p:txBody>
      </p:sp>
      <p:sp>
        <p:nvSpPr>
          <p:cNvPr id="5" name="Slayt Numarası Yer Tutucusu 4"/>
          <p:cNvSpPr>
            <a:spLocks noGrp="1"/>
          </p:cNvSpPr>
          <p:nvPr>
            <p:ph type="sldNum" sz="quarter" idx="12"/>
          </p:nvPr>
        </p:nvSpPr>
        <p:spPr/>
        <p:txBody>
          <a:bodyPr/>
          <a:lstStyle/>
          <a:p>
            <a:fld id="{F302176B-0E47-46AC-8F43-DAB4B8A37D06}" type="slidenum">
              <a:rPr lang="tr-TR" smtClean="0"/>
              <a:pPr/>
              <a:t>11</a:t>
            </a:fld>
            <a:endParaRPr lang="tr-TR"/>
          </a:p>
        </p:txBody>
      </p:sp>
    </p:spTree>
    <p:extLst>
      <p:ext uri="{BB962C8B-B14F-4D97-AF65-F5344CB8AC3E}">
        <p14:creationId xmlns:p14="http://schemas.microsoft.com/office/powerpoint/2010/main" xmlns="" val="2061379839"/>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Unvan 4"/>
          <p:cNvSpPr>
            <a:spLocks noGrp="1"/>
          </p:cNvSpPr>
          <p:nvPr>
            <p:ph type="title"/>
          </p:nvPr>
        </p:nvSpPr>
        <p:spPr/>
        <p:txBody>
          <a:bodyPr/>
          <a:lstStyle/>
          <a:p>
            <a:r>
              <a:rPr lang="tr-TR" dirty="0" smtClean="0"/>
              <a:t>Birleşik </a:t>
            </a:r>
            <a:r>
              <a:rPr lang="tr-TR" dirty="0" err="1" smtClean="0"/>
              <a:t>Krallık’ta</a:t>
            </a:r>
            <a:r>
              <a:rPr lang="tr-TR" dirty="0" smtClean="0"/>
              <a:t> 1992’de başlamış…</a:t>
            </a:r>
            <a:endParaRPr lang="tr-TR" dirty="0"/>
          </a:p>
        </p:txBody>
      </p:sp>
      <p:pic>
        <p:nvPicPr>
          <p:cNvPr id="7" name="İçerik Yer Tutucusu 6"/>
          <p:cNvPicPr>
            <a:picLocks noGrp="1" noChangeAspect="1"/>
          </p:cNvPicPr>
          <p:nvPr>
            <p:ph idx="1"/>
          </p:nvPr>
        </p:nvPicPr>
        <p:blipFill>
          <a:blip r:embed="rId2"/>
          <a:stretch>
            <a:fillRect/>
          </a:stretch>
        </p:blipFill>
        <p:spPr>
          <a:xfrm>
            <a:off x="470454" y="1700808"/>
            <a:ext cx="8216346" cy="4626554"/>
          </a:xfrm>
          <a:prstGeom prst="rect">
            <a:avLst/>
          </a:prstGeom>
          <a:ln>
            <a:solidFill>
              <a:schemeClr val="accent1"/>
            </a:solidFill>
          </a:ln>
        </p:spPr>
      </p:pic>
    </p:spTree>
    <p:extLst>
      <p:ext uri="{BB962C8B-B14F-4D97-AF65-F5344CB8AC3E}">
        <p14:creationId xmlns:p14="http://schemas.microsoft.com/office/powerpoint/2010/main" xmlns="" val="311099568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57200" y="533399"/>
            <a:ext cx="8229600" cy="1128267"/>
          </a:xfrm>
          <a:ln>
            <a:solidFill>
              <a:schemeClr val="accent1"/>
            </a:solidFill>
          </a:ln>
        </p:spPr>
        <p:txBody>
          <a:bodyPr>
            <a:normAutofit fontScale="90000"/>
          </a:bodyPr>
          <a:lstStyle/>
          <a:p>
            <a:r>
              <a:rPr lang="tr-TR" b="1" dirty="0" smtClean="0">
                <a:solidFill>
                  <a:srgbClr val="C00000"/>
                </a:solidFill>
              </a:rPr>
              <a:t>Kamu-özel ortaklığının kamu sektörü ile karşılaştırılması (Birleşik Krallık)</a:t>
            </a:r>
            <a:endParaRPr lang="tr-TR" b="1" dirty="0">
              <a:solidFill>
                <a:srgbClr val="C00000"/>
              </a:solidFill>
            </a:endParaRPr>
          </a:p>
        </p:txBody>
      </p:sp>
      <p:sp>
        <p:nvSpPr>
          <p:cNvPr id="3" name="İçerik Yer Tutucusu 2"/>
          <p:cNvSpPr>
            <a:spLocks noGrp="1"/>
          </p:cNvSpPr>
          <p:nvPr>
            <p:ph idx="1"/>
          </p:nvPr>
        </p:nvSpPr>
        <p:spPr>
          <a:xfrm>
            <a:off x="467544" y="1844824"/>
            <a:ext cx="8219256" cy="4137323"/>
          </a:xfrm>
          <a:ln>
            <a:solidFill>
              <a:schemeClr val="accent1"/>
            </a:solidFill>
          </a:ln>
        </p:spPr>
        <p:txBody>
          <a:bodyPr>
            <a:noAutofit/>
          </a:bodyPr>
          <a:lstStyle/>
          <a:p>
            <a:pPr>
              <a:spcBef>
                <a:spcPts val="600"/>
              </a:spcBef>
            </a:pPr>
            <a:r>
              <a:rPr lang="tr-TR" sz="3000" b="1" dirty="0" smtClean="0"/>
              <a:t>Sermaye maliyeti: </a:t>
            </a:r>
            <a:r>
              <a:rPr lang="tr-TR" sz="3000" b="1" dirty="0" smtClean="0">
                <a:solidFill>
                  <a:srgbClr val="C00000"/>
                </a:solidFill>
              </a:rPr>
              <a:t>Kamu-özel ortaklığı daha pahalı</a:t>
            </a:r>
          </a:p>
          <a:p>
            <a:pPr>
              <a:spcBef>
                <a:spcPts val="600"/>
              </a:spcBef>
            </a:pPr>
            <a:r>
              <a:rPr lang="tr-TR" sz="3000" b="1" dirty="0" smtClean="0"/>
              <a:t>İnşaat maliyeti: </a:t>
            </a:r>
            <a:r>
              <a:rPr lang="tr-TR" sz="3000" b="1" dirty="0">
                <a:solidFill>
                  <a:srgbClr val="C00000"/>
                </a:solidFill>
              </a:rPr>
              <a:t>Kamu-özel ortaklığı daha </a:t>
            </a:r>
            <a:r>
              <a:rPr lang="tr-TR" sz="3000" b="1" dirty="0" smtClean="0">
                <a:solidFill>
                  <a:srgbClr val="C00000"/>
                </a:solidFill>
              </a:rPr>
              <a:t>pahalı ya da aynı</a:t>
            </a:r>
          </a:p>
          <a:p>
            <a:pPr>
              <a:spcBef>
                <a:spcPts val="600"/>
              </a:spcBef>
            </a:pPr>
            <a:r>
              <a:rPr lang="tr-TR" sz="3000" b="1" dirty="0" smtClean="0"/>
              <a:t>İşletme/çalıştırma maliyeti: aynı</a:t>
            </a:r>
            <a:endParaRPr lang="tr-TR" sz="3000" b="1" dirty="0"/>
          </a:p>
          <a:p>
            <a:pPr>
              <a:spcBef>
                <a:spcPts val="600"/>
              </a:spcBef>
            </a:pPr>
            <a:r>
              <a:rPr lang="tr-TR" sz="3000" b="1" dirty="0" smtClean="0"/>
              <a:t>İşlem maliyeti: </a:t>
            </a:r>
            <a:r>
              <a:rPr lang="tr-TR" sz="3000" b="1" dirty="0" smtClean="0">
                <a:solidFill>
                  <a:srgbClr val="C00000"/>
                </a:solidFill>
              </a:rPr>
              <a:t>Kamu-özel </a:t>
            </a:r>
            <a:r>
              <a:rPr lang="tr-TR" sz="3000" b="1" dirty="0">
                <a:solidFill>
                  <a:srgbClr val="C00000"/>
                </a:solidFill>
              </a:rPr>
              <a:t>ortaklığı daha </a:t>
            </a:r>
            <a:r>
              <a:rPr lang="tr-TR" sz="3000" b="1" dirty="0" smtClean="0">
                <a:solidFill>
                  <a:srgbClr val="C00000"/>
                </a:solidFill>
              </a:rPr>
              <a:t>pahalı</a:t>
            </a:r>
          </a:p>
          <a:p>
            <a:pPr>
              <a:spcBef>
                <a:spcPts val="600"/>
              </a:spcBef>
            </a:pPr>
            <a:r>
              <a:rPr lang="tr-TR" sz="3000" b="1" dirty="0" smtClean="0"/>
              <a:t>Değişkenlik: </a:t>
            </a:r>
            <a:r>
              <a:rPr lang="tr-TR" sz="3000" b="1" dirty="0">
                <a:solidFill>
                  <a:srgbClr val="C00000"/>
                </a:solidFill>
              </a:rPr>
              <a:t>Kamu-özel ortaklığı daha </a:t>
            </a:r>
            <a:r>
              <a:rPr lang="tr-TR" sz="3000" b="1" dirty="0" smtClean="0">
                <a:solidFill>
                  <a:srgbClr val="C00000"/>
                </a:solidFill>
              </a:rPr>
              <a:t>riskli</a:t>
            </a:r>
            <a:endParaRPr lang="tr-TR" sz="3000" b="1" dirty="0">
              <a:solidFill>
                <a:srgbClr val="C00000"/>
              </a:solidFill>
            </a:endParaRPr>
          </a:p>
        </p:txBody>
      </p:sp>
      <p:sp>
        <p:nvSpPr>
          <p:cNvPr id="4" name="Metin kutusu 3"/>
          <p:cNvSpPr txBox="1"/>
          <p:nvPr/>
        </p:nvSpPr>
        <p:spPr>
          <a:xfrm>
            <a:off x="452331" y="6165304"/>
            <a:ext cx="8147246" cy="584775"/>
          </a:xfrm>
          <a:prstGeom prst="rect">
            <a:avLst/>
          </a:prstGeom>
          <a:noFill/>
        </p:spPr>
        <p:txBody>
          <a:bodyPr wrap="square" rtlCol="0">
            <a:spAutoFit/>
          </a:bodyPr>
          <a:lstStyle/>
          <a:p>
            <a:r>
              <a:rPr lang="tr-TR" sz="1600" u="sng" dirty="0"/>
              <a:t>Kaynak:</a:t>
            </a:r>
            <a:r>
              <a:rPr lang="tr-TR" sz="1600" dirty="0"/>
              <a:t> David </a:t>
            </a:r>
            <a:r>
              <a:rPr lang="tr-TR" sz="1600" dirty="0" err="1"/>
              <a:t>Hall</a:t>
            </a:r>
            <a:r>
              <a:rPr lang="tr-TR" sz="1600" dirty="0"/>
              <a:t> (April 2010). </a:t>
            </a:r>
            <a:r>
              <a:rPr lang="tr-TR" sz="1600" dirty="0" err="1"/>
              <a:t>PPPs</a:t>
            </a:r>
            <a:r>
              <a:rPr lang="tr-TR" sz="1600" dirty="0"/>
              <a:t> </a:t>
            </a:r>
            <a:r>
              <a:rPr lang="tr-TR" sz="1600" dirty="0" err="1"/>
              <a:t>and</a:t>
            </a:r>
            <a:r>
              <a:rPr lang="tr-TR" sz="1600" dirty="0"/>
              <a:t> </a:t>
            </a:r>
            <a:r>
              <a:rPr lang="tr-TR" sz="1600" dirty="0" err="1"/>
              <a:t>public</a:t>
            </a:r>
            <a:r>
              <a:rPr lang="tr-TR" sz="1600" dirty="0"/>
              <a:t> </a:t>
            </a:r>
            <a:r>
              <a:rPr lang="tr-TR" sz="1600" dirty="0" err="1"/>
              <a:t>infrastructure</a:t>
            </a:r>
            <a:r>
              <a:rPr lang="tr-TR" sz="1600" dirty="0"/>
              <a:t>. </a:t>
            </a:r>
            <a:endParaRPr lang="tr-TR" sz="1600" dirty="0" smtClean="0"/>
          </a:p>
          <a:p>
            <a:r>
              <a:rPr lang="en-US" sz="1600" dirty="0" smtClean="0"/>
              <a:t>Public </a:t>
            </a:r>
            <a:r>
              <a:rPr lang="en-US" sz="1600" dirty="0"/>
              <a:t>Services International Research Unit (PSIRU)</a:t>
            </a:r>
            <a:r>
              <a:rPr lang="tr-TR" sz="1600" dirty="0"/>
              <a:t> </a:t>
            </a:r>
            <a:r>
              <a:rPr lang="tr-TR" sz="1600" dirty="0" err="1"/>
              <a:t>University</a:t>
            </a:r>
            <a:r>
              <a:rPr lang="tr-TR" sz="1600" dirty="0"/>
              <a:t> of </a:t>
            </a:r>
            <a:r>
              <a:rPr lang="tr-TR" sz="1600" dirty="0" err="1"/>
              <a:t>Greenwich</a:t>
            </a:r>
            <a:r>
              <a:rPr lang="tr-TR" sz="1600" dirty="0"/>
              <a:t>, </a:t>
            </a:r>
            <a:r>
              <a:rPr lang="tr-TR" sz="1600" dirty="0" smtClean="0"/>
              <a:t>UK.</a:t>
            </a:r>
            <a:endParaRPr lang="tr-TR" dirty="0"/>
          </a:p>
        </p:txBody>
      </p:sp>
      <p:sp>
        <p:nvSpPr>
          <p:cNvPr id="5" name="Altbilgi Yer Tutucusu 4"/>
          <p:cNvSpPr>
            <a:spLocks noGrp="1"/>
          </p:cNvSpPr>
          <p:nvPr>
            <p:ph type="ftr" sz="quarter" idx="11"/>
          </p:nvPr>
        </p:nvSpPr>
        <p:spPr/>
        <p:txBody>
          <a:bodyPr/>
          <a:lstStyle/>
          <a:p>
            <a:r>
              <a:rPr lang="tr-TR" smtClean="0"/>
              <a:t>K PALA</a:t>
            </a:r>
            <a:endParaRPr lang="tr-TR"/>
          </a:p>
        </p:txBody>
      </p:sp>
      <p:sp>
        <p:nvSpPr>
          <p:cNvPr id="6" name="Slayt Numarası Yer Tutucusu 5"/>
          <p:cNvSpPr>
            <a:spLocks noGrp="1"/>
          </p:cNvSpPr>
          <p:nvPr>
            <p:ph type="sldNum" sz="quarter" idx="12"/>
          </p:nvPr>
        </p:nvSpPr>
        <p:spPr/>
        <p:txBody>
          <a:bodyPr/>
          <a:lstStyle/>
          <a:p>
            <a:fld id="{F302176B-0E47-46AC-8F43-DAB4B8A37D06}" type="slidenum">
              <a:rPr lang="tr-TR" smtClean="0"/>
              <a:pPr/>
              <a:t>13</a:t>
            </a:fld>
            <a:endParaRPr lang="tr-TR"/>
          </a:p>
        </p:txBody>
      </p:sp>
    </p:spTree>
    <p:extLst>
      <p:ext uri="{BB962C8B-B14F-4D97-AF65-F5344CB8AC3E}">
        <p14:creationId xmlns:p14="http://schemas.microsoft.com/office/powerpoint/2010/main" xmlns="" val="190929821"/>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p:cNvSpPr>
            <a:spLocks noGrp="1"/>
          </p:cNvSpPr>
          <p:nvPr>
            <p:ph type="title"/>
          </p:nvPr>
        </p:nvSpPr>
        <p:spPr>
          <a:xfrm>
            <a:off x="323527" y="533400"/>
            <a:ext cx="8568951" cy="1103118"/>
          </a:xfrm>
          <a:ln>
            <a:solidFill>
              <a:schemeClr val="accent1"/>
            </a:solidFill>
          </a:ln>
        </p:spPr>
        <p:txBody>
          <a:bodyPr>
            <a:normAutofit fontScale="90000"/>
          </a:bodyPr>
          <a:lstStyle/>
          <a:p>
            <a:r>
              <a:rPr lang="tr-TR" b="1" dirty="0">
                <a:solidFill>
                  <a:srgbClr val="C00000"/>
                </a:solidFill>
              </a:rPr>
              <a:t>HASTANE ÇALIŞANLARI İŞLERİNDEN </a:t>
            </a:r>
            <a:r>
              <a:rPr lang="tr-TR" b="1" dirty="0" smtClean="0">
                <a:solidFill>
                  <a:srgbClr val="C00000"/>
                </a:solidFill>
              </a:rPr>
              <a:t>ÇIKARILIYOR!</a:t>
            </a:r>
            <a:endParaRPr lang="tr-TR" b="1" dirty="0">
              <a:solidFill>
                <a:srgbClr val="C00000"/>
              </a:solidFill>
            </a:endParaRPr>
          </a:p>
        </p:txBody>
      </p:sp>
      <p:sp>
        <p:nvSpPr>
          <p:cNvPr id="2" name="İçerik Yer Tutucusu 1"/>
          <p:cNvSpPr>
            <a:spLocks noGrp="1"/>
          </p:cNvSpPr>
          <p:nvPr>
            <p:ph idx="1"/>
          </p:nvPr>
        </p:nvSpPr>
        <p:spPr>
          <a:xfrm>
            <a:off x="323528" y="1700809"/>
            <a:ext cx="8568951" cy="3672408"/>
          </a:xfrm>
          <a:ln>
            <a:solidFill>
              <a:schemeClr val="accent1"/>
            </a:solidFill>
          </a:ln>
        </p:spPr>
        <p:txBody>
          <a:bodyPr>
            <a:normAutofit/>
          </a:bodyPr>
          <a:lstStyle/>
          <a:p>
            <a:r>
              <a:rPr lang="tr-TR" b="1" dirty="0" smtClean="0"/>
              <a:t>Şirketlerin </a:t>
            </a:r>
            <a:r>
              <a:rPr lang="tr-TR" b="1" dirty="0"/>
              <a:t>KÖO hastanelerinden kâr </a:t>
            </a:r>
            <a:r>
              <a:rPr lang="tr-TR" b="1" dirty="0" smtClean="0"/>
              <a:t>elde edebilmelerinin </a:t>
            </a:r>
            <a:r>
              <a:rPr lang="tr-TR" b="1" dirty="0"/>
              <a:t>tek yolu hastane personelinden kısıntıya </a:t>
            </a:r>
            <a:r>
              <a:rPr lang="tr-TR" b="1" dirty="0" smtClean="0"/>
              <a:t>gitmektir.  </a:t>
            </a:r>
          </a:p>
          <a:p>
            <a:r>
              <a:rPr lang="tr-TR" b="1" dirty="0" smtClean="0"/>
              <a:t>“(</a:t>
            </a:r>
            <a:r>
              <a:rPr lang="tr-TR" b="1" dirty="0"/>
              <a:t>bir </a:t>
            </a:r>
            <a:r>
              <a:rPr lang="tr-TR" b="1" dirty="0" err="1"/>
              <a:t>KÖO’te</a:t>
            </a:r>
            <a:r>
              <a:rPr lang="tr-TR" b="1" dirty="0"/>
              <a:t>) ödenen </a:t>
            </a:r>
            <a:r>
              <a:rPr lang="tr-TR" b="1" dirty="0">
                <a:solidFill>
                  <a:srgbClr val="FF0000"/>
                </a:solidFill>
              </a:rPr>
              <a:t>1 milyon </a:t>
            </a:r>
            <a:r>
              <a:rPr lang="tr-TR" b="1" dirty="0" smtClean="0">
                <a:solidFill>
                  <a:srgbClr val="FF0000"/>
                </a:solidFill>
              </a:rPr>
              <a:t>dolarlık her </a:t>
            </a:r>
            <a:r>
              <a:rPr lang="tr-TR" b="1" dirty="0">
                <a:solidFill>
                  <a:srgbClr val="FF0000"/>
                </a:solidFill>
              </a:rPr>
              <a:t>borç 10 hemşirenin işinden olması </a:t>
            </a:r>
            <a:r>
              <a:rPr lang="tr-TR" b="1" dirty="0"/>
              <a:t>anlamına gelir” </a:t>
            </a:r>
          </a:p>
          <a:p>
            <a:r>
              <a:rPr lang="tr-TR" b="1" dirty="0" smtClean="0"/>
              <a:t>İngiltere Tabipler Birliği’ne </a:t>
            </a:r>
            <a:r>
              <a:rPr lang="tr-TR" b="1" dirty="0"/>
              <a:t>göre (BMA), “sağlık </a:t>
            </a:r>
            <a:r>
              <a:rPr lang="tr-TR" b="1" dirty="0" smtClean="0"/>
              <a:t>hizmetlerine ayrılan </a:t>
            </a:r>
            <a:r>
              <a:rPr lang="tr-TR" b="1" dirty="0"/>
              <a:t>büyük fonlar buradan alınmaktadır… hasta </a:t>
            </a:r>
            <a:r>
              <a:rPr lang="tr-TR" b="1" dirty="0" smtClean="0"/>
              <a:t>bakımı için </a:t>
            </a:r>
            <a:r>
              <a:rPr lang="tr-TR" b="1" dirty="0"/>
              <a:t>gereken kaynaklar buradan çekilerek özel şirketlere sunulmaktadır</a:t>
            </a:r>
            <a:r>
              <a:rPr lang="tr-TR" b="1" dirty="0" smtClean="0"/>
              <a:t>”.</a:t>
            </a:r>
            <a:endParaRPr lang="tr-TR" b="1" dirty="0"/>
          </a:p>
        </p:txBody>
      </p:sp>
      <p:pic>
        <p:nvPicPr>
          <p:cNvPr id="14338"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347057" y="5503953"/>
            <a:ext cx="5452754" cy="88970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4339" name="Picture 3"/>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358889" y="6457950"/>
            <a:ext cx="5476875" cy="4000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4" name="Altbilgi Yer Tutucusu 3"/>
          <p:cNvSpPr>
            <a:spLocks noGrp="1"/>
          </p:cNvSpPr>
          <p:nvPr>
            <p:ph type="ftr" sz="quarter" idx="11"/>
          </p:nvPr>
        </p:nvSpPr>
        <p:spPr/>
        <p:txBody>
          <a:bodyPr/>
          <a:lstStyle/>
          <a:p>
            <a:r>
              <a:rPr lang="tr-TR" smtClean="0"/>
              <a:t>K PALA</a:t>
            </a:r>
            <a:endParaRPr lang="tr-TR"/>
          </a:p>
        </p:txBody>
      </p:sp>
      <p:sp>
        <p:nvSpPr>
          <p:cNvPr id="5" name="Slayt Numarası Yer Tutucusu 4"/>
          <p:cNvSpPr>
            <a:spLocks noGrp="1"/>
          </p:cNvSpPr>
          <p:nvPr>
            <p:ph type="sldNum" sz="quarter" idx="12"/>
          </p:nvPr>
        </p:nvSpPr>
        <p:spPr/>
        <p:txBody>
          <a:bodyPr/>
          <a:lstStyle/>
          <a:p>
            <a:fld id="{F302176B-0E47-46AC-8F43-DAB4B8A37D06}" type="slidenum">
              <a:rPr lang="tr-TR" smtClean="0"/>
              <a:pPr/>
              <a:t>14</a:t>
            </a:fld>
            <a:endParaRPr lang="tr-TR"/>
          </a:p>
        </p:txBody>
      </p:sp>
    </p:spTree>
    <p:extLst>
      <p:ext uri="{BB962C8B-B14F-4D97-AF65-F5344CB8AC3E}">
        <p14:creationId xmlns:p14="http://schemas.microsoft.com/office/powerpoint/2010/main" xmlns="" val="1401756820"/>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3"/>
          <p:cNvSpPr>
            <a:spLocks noGrp="1"/>
          </p:cNvSpPr>
          <p:nvPr>
            <p:ph type="title"/>
          </p:nvPr>
        </p:nvSpPr>
        <p:spPr>
          <a:xfrm>
            <a:off x="251520" y="332656"/>
            <a:ext cx="8435280" cy="990600"/>
          </a:xfrm>
        </p:spPr>
        <p:txBody>
          <a:bodyPr>
            <a:normAutofit/>
          </a:bodyPr>
          <a:lstStyle/>
          <a:p>
            <a:r>
              <a:rPr lang="tr-TR" sz="3200" b="1" dirty="0" smtClean="0">
                <a:solidFill>
                  <a:srgbClr val="002060"/>
                </a:solidFill>
              </a:rPr>
              <a:t>İngiliz Tabipler Birliği ziyareti (Mart 2013)</a:t>
            </a:r>
            <a:endParaRPr lang="tr-TR" sz="3200" b="1" dirty="0">
              <a:solidFill>
                <a:srgbClr val="002060"/>
              </a:solidFill>
            </a:endParaRPr>
          </a:p>
        </p:txBody>
      </p:sp>
      <p:pic>
        <p:nvPicPr>
          <p:cNvPr id="6146" name="Picture 2" descr="C:\Users\kpala\Documents\BTO\UCL WMA Londra toplantısı\fotoğraflar Londra mart 2013\IMG_0309.JPG"/>
          <p:cNvPicPr>
            <a:picLocks noGrp="1" noChangeAspect="1" noChangeArrowheads="1"/>
          </p:cNvPicPr>
          <p:nvPr>
            <p:ph sz="half" idx="1"/>
          </p:nvPr>
        </p:nvPicPr>
        <p:blipFill>
          <a:blip r:embed="rId2" cstate="print">
            <a:extLst>
              <a:ext uri="{28A0092B-C50C-407E-A947-70E740481C1C}">
                <a14:useLocalDpi xmlns:a14="http://schemas.microsoft.com/office/drawing/2010/main" xmlns="" val="0"/>
              </a:ext>
            </a:extLst>
          </a:blip>
          <a:stretch>
            <a:fillRect/>
          </a:stretch>
        </p:blipFill>
        <p:spPr bwMode="auto">
          <a:xfrm rot="5400000">
            <a:off x="-144524" y="1808820"/>
            <a:ext cx="3168352" cy="2376264"/>
          </a:xfrm>
          <a:prstGeom prst="rect">
            <a:avLst/>
          </a:prstGeom>
          <a:noFill/>
          <a:extLst>
            <a:ext uri="{909E8E84-426E-40DD-AFC4-6F175D3DCCD1}">
              <a14:hiddenFill xmlns:a14="http://schemas.microsoft.com/office/drawing/2010/main" xmlns="">
                <a:solidFill>
                  <a:srgbClr val="FFFFFF"/>
                </a:solidFill>
              </a14:hiddenFill>
            </a:ext>
          </a:extLst>
        </p:spPr>
      </p:pic>
      <p:sp>
        <p:nvSpPr>
          <p:cNvPr id="5" name="İçerik Yer Tutucusu 4"/>
          <p:cNvSpPr>
            <a:spLocks noGrp="1"/>
          </p:cNvSpPr>
          <p:nvPr>
            <p:ph sz="half" idx="2"/>
          </p:nvPr>
        </p:nvSpPr>
        <p:spPr>
          <a:xfrm>
            <a:off x="2843808" y="1412776"/>
            <a:ext cx="5842992" cy="4978880"/>
          </a:xfrm>
          <a:ln>
            <a:solidFill>
              <a:schemeClr val="accent1"/>
            </a:solidFill>
          </a:ln>
        </p:spPr>
        <p:txBody>
          <a:bodyPr>
            <a:normAutofit fontScale="47500" lnSpcReduction="20000"/>
          </a:bodyPr>
          <a:lstStyle/>
          <a:p>
            <a:pPr marL="0" indent="0">
              <a:buNone/>
            </a:pPr>
            <a:r>
              <a:rPr lang="tr-TR" sz="5100" b="1" dirty="0" smtClean="0">
                <a:solidFill>
                  <a:srgbClr val="C00000"/>
                </a:solidFill>
              </a:rPr>
              <a:t>7 </a:t>
            </a:r>
            <a:r>
              <a:rPr lang="tr-TR" sz="5100" b="1" dirty="0">
                <a:solidFill>
                  <a:srgbClr val="C00000"/>
                </a:solidFill>
              </a:rPr>
              <a:t>hastane </a:t>
            </a:r>
            <a:r>
              <a:rPr lang="tr-TR" sz="5100" b="1" dirty="0"/>
              <a:t>birliği ile ilgili ciddi finansal sorunlar baş göstermiş </a:t>
            </a:r>
            <a:r>
              <a:rPr lang="tr-TR" sz="5100" b="1" dirty="0" smtClean="0"/>
              <a:t>durumda:</a:t>
            </a:r>
          </a:p>
          <a:p>
            <a:r>
              <a:rPr lang="tr-TR" sz="3800" dirty="0" err="1" smtClean="0"/>
              <a:t>Dartford</a:t>
            </a:r>
            <a:r>
              <a:rPr lang="tr-TR" sz="3800" dirty="0" smtClean="0"/>
              <a:t> </a:t>
            </a:r>
            <a:r>
              <a:rPr lang="tr-TR" sz="3800" dirty="0" err="1"/>
              <a:t>and</a:t>
            </a:r>
            <a:r>
              <a:rPr lang="tr-TR" sz="3800" dirty="0"/>
              <a:t> </a:t>
            </a:r>
            <a:r>
              <a:rPr lang="tr-TR" sz="3800" dirty="0" err="1"/>
              <a:t>Gravesham</a:t>
            </a:r>
            <a:r>
              <a:rPr lang="tr-TR" sz="3800" dirty="0"/>
              <a:t> NHS </a:t>
            </a:r>
            <a:r>
              <a:rPr lang="tr-TR" sz="3800" dirty="0" err="1"/>
              <a:t>Trust</a:t>
            </a:r>
            <a:r>
              <a:rPr lang="tr-TR" sz="3800" dirty="0" smtClean="0"/>
              <a:t>,</a:t>
            </a:r>
          </a:p>
          <a:p>
            <a:r>
              <a:rPr lang="tr-TR" sz="3800" dirty="0" err="1" smtClean="0"/>
              <a:t>Sherwood</a:t>
            </a:r>
            <a:r>
              <a:rPr lang="tr-TR" sz="3800" dirty="0" smtClean="0"/>
              <a:t> </a:t>
            </a:r>
            <a:r>
              <a:rPr lang="tr-TR" sz="3800" dirty="0" err="1"/>
              <a:t>Forest</a:t>
            </a:r>
            <a:r>
              <a:rPr lang="tr-TR" sz="3800" dirty="0"/>
              <a:t> </a:t>
            </a:r>
            <a:r>
              <a:rPr lang="tr-TR" sz="3800" dirty="0" err="1"/>
              <a:t>Hospitals</a:t>
            </a:r>
            <a:r>
              <a:rPr lang="tr-TR" sz="3800" dirty="0"/>
              <a:t> NHS Foundation </a:t>
            </a:r>
            <a:r>
              <a:rPr lang="tr-TR" sz="3800" dirty="0" err="1"/>
              <a:t>Trust</a:t>
            </a:r>
            <a:r>
              <a:rPr lang="tr-TR" sz="3800" dirty="0" smtClean="0"/>
              <a:t>,</a:t>
            </a:r>
          </a:p>
          <a:p>
            <a:r>
              <a:rPr lang="tr-TR" sz="3800" dirty="0" smtClean="0"/>
              <a:t>South </a:t>
            </a:r>
            <a:r>
              <a:rPr lang="tr-TR" sz="3800" dirty="0" err="1"/>
              <a:t>London</a:t>
            </a:r>
            <a:r>
              <a:rPr lang="tr-TR" sz="3800" dirty="0"/>
              <a:t> Healthcare NHS </a:t>
            </a:r>
            <a:r>
              <a:rPr lang="tr-TR" sz="3800" dirty="0" err="1"/>
              <a:t>Trust</a:t>
            </a:r>
            <a:r>
              <a:rPr lang="tr-TR" sz="3800" dirty="0" smtClean="0"/>
              <a:t>,</a:t>
            </a:r>
          </a:p>
          <a:p>
            <a:r>
              <a:rPr lang="tr-TR" sz="3800" dirty="0" smtClean="0"/>
              <a:t>Norfolk </a:t>
            </a:r>
            <a:r>
              <a:rPr lang="tr-TR" sz="3800" dirty="0" err="1"/>
              <a:t>and</a:t>
            </a:r>
            <a:r>
              <a:rPr lang="tr-TR" sz="3800" dirty="0"/>
              <a:t> Norwich </a:t>
            </a:r>
            <a:r>
              <a:rPr lang="tr-TR" sz="3800" dirty="0" err="1"/>
              <a:t>University</a:t>
            </a:r>
            <a:r>
              <a:rPr lang="tr-TR" sz="3800" dirty="0"/>
              <a:t> </a:t>
            </a:r>
            <a:r>
              <a:rPr lang="tr-TR" sz="3800" dirty="0" err="1"/>
              <a:t>Hospitals</a:t>
            </a:r>
            <a:r>
              <a:rPr lang="tr-TR" sz="3800" dirty="0"/>
              <a:t> NHS Foundation </a:t>
            </a:r>
            <a:r>
              <a:rPr lang="tr-TR" sz="3800" dirty="0" err="1"/>
              <a:t>Trust</a:t>
            </a:r>
            <a:r>
              <a:rPr lang="tr-TR" sz="3800" dirty="0" smtClean="0"/>
              <a:t>,</a:t>
            </a:r>
          </a:p>
          <a:p>
            <a:r>
              <a:rPr lang="tr-TR" sz="3800" dirty="0" err="1" smtClean="0"/>
              <a:t>Barking</a:t>
            </a:r>
            <a:r>
              <a:rPr lang="tr-TR" sz="3800" dirty="0"/>
              <a:t>, </a:t>
            </a:r>
            <a:r>
              <a:rPr lang="tr-TR" sz="3800" dirty="0" err="1"/>
              <a:t>Havering</a:t>
            </a:r>
            <a:r>
              <a:rPr lang="tr-TR" sz="3800" dirty="0"/>
              <a:t> </a:t>
            </a:r>
            <a:r>
              <a:rPr lang="tr-TR" sz="3800" dirty="0" err="1"/>
              <a:t>and</a:t>
            </a:r>
            <a:r>
              <a:rPr lang="tr-TR" sz="3800" dirty="0"/>
              <a:t> </a:t>
            </a:r>
            <a:r>
              <a:rPr lang="tr-TR" sz="3800" dirty="0" err="1"/>
              <a:t>Redbridge</a:t>
            </a:r>
            <a:r>
              <a:rPr lang="tr-TR" sz="3800" dirty="0"/>
              <a:t> </a:t>
            </a:r>
            <a:r>
              <a:rPr lang="tr-TR" sz="3800" dirty="0" err="1"/>
              <a:t>University</a:t>
            </a:r>
            <a:r>
              <a:rPr lang="tr-TR" sz="3800" dirty="0"/>
              <a:t> </a:t>
            </a:r>
            <a:r>
              <a:rPr lang="tr-TR" sz="3800" dirty="0" err="1"/>
              <a:t>Hospitals</a:t>
            </a:r>
            <a:r>
              <a:rPr lang="tr-TR" sz="3800" dirty="0"/>
              <a:t> NHS </a:t>
            </a:r>
            <a:r>
              <a:rPr lang="tr-TR" sz="3800" dirty="0" err="1"/>
              <a:t>Trust</a:t>
            </a:r>
            <a:r>
              <a:rPr lang="tr-TR" sz="3800" dirty="0" smtClean="0"/>
              <a:t>,</a:t>
            </a:r>
          </a:p>
          <a:p>
            <a:r>
              <a:rPr lang="tr-TR" sz="3800" dirty="0" err="1" smtClean="0"/>
              <a:t>Peterborough</a:t>
            </a:r>
            <a:r>
              <a:rPr lang="tr-TR" sz="3800" dirty="0" smtClean="0"/>
              <a:t> </a:t>
            </a:r>
            <a:r>
              <a:rPr lang="tr-TR" sz="3800" dirty="0" err="1"/>
              <a:t>and</a:t>
            </a:r>
            <a:r>
              <a:rPr lang="tr-TR" sz="3800" dirty="0"/>
              <a:t> </a:t>
            </a:r>
            <a:r>
              <a:rPr lang="tr-TR" sz="3800" dirty="0" err="1"/>
              <a:t>Stamford</a:t>
            </a:r>
            <a:r>
              <a:rPr lang="tr-TR" sz="3800" dirty="0"/>
              <a:t> </a:t>
            </a:r>
            <a:r>
              <a:rPr lang="tr-TR" sz="3800" dirty="0" err="1"/>
              <a:t>Hospitals</a:t>
            </a:r>
            <a:r>
              <a:rPr lang="tr-TR" sz="3800" dirty="0"/>
              <a:t> NHS Foundation </a:t>
            </a:r>
            <a:r>
              <a:rPr lang="tr-TR" sz="3800" dirty="0" err="1"/>
              <a:t>Trust</a:t>
            </a:r>
            <a:r>
              <a:rPr lang="tr-TR" sz="3800" dirty="0"/>
              <a:t> </a:t>
            </a:r>
            <a:r>
              <a:rPr lang="tr-TR" sz="3800" dirty="0" smtClean="0"/>
              <a:t>ve</a:t>
            </a:r>
          </a:p>
          <a:p>
            <a:r>
              <a:rPr lang="tr-TR" sz="3800" dirty="0" err="1" smtClean="0"/>
              <a:t>St</a:t>
            </a:r>
            <a:r>
              <a:rPr lang="tr-TR" sz="3800" dirty="0" smtClean="0"/>
              <a:t> </a:t>
            </a:r>
            <a:r>
              <a:rPr lang="tr-TR" sz="3800" dirty="0" err="1"/>
              <a:t>Helens</a:t>
            </a:r>
            <a:r>
              <a:rPr lang="tr-TR" sz="3800" dirty="0"/>
              <a:t> </a:t>
            </a:r>
            <a:r>
              <a:rPr lang="tr-TR" sz="3800" dirty="0" err="1"/>
              <a:t>and</a:t>
            </a:r>
            <a:r>
              <a:rPr lang="tr-TR" sz="3800" dirty="0"/>
              <a:t> </a:t>
            </a:r>
            <a:r>
              <a:rPr lang="tr-TR" sz="3800" dirty="0" err="1"/>
              <a:t>Knowsley</a:t>
            </a:r>
            <a:r>
              <a:rPr lang="tr-TR" sz="3800" dirty="0"/>
              <a:t> </a:t>
            </a:r>
            <a:r>
              <a:rPr lang="tr-TR" sz="3800" dirty="0" err="1"/>
              <a:t>Hospitals</a:t>
            </a:r>
            <a:r>
              <a:rPr lang="tr-TR" sz="3800" dirty="0"/>
              <a:t> NHS </a:t>
            </a:r>
            <a:r>
              <a:rPr lang="tr-TR" sz="3800" dirty="0" err="1"/>
              <a:t>Trust</a:t>
            </a:r>
            <a:r>
              <a:rPr lang="tr-TR" sz="3800" dirty="0" smtClean="0"/>
              <a:t>.</a:t>
            </a:r>
          </a:p>
          <a:p>
            <a:pPr marL="0" indent="0">
              <a:buNone/>
            </a:pPr>
            <a:endParaRPr lang="tr-TR" dirty="0" smtClean="0"/>
          </a:p>
          <a:p>
            <a:pPr marL="0" indent="0">
              <a:buNone/>
            </a:pPr>
            <a:r>
              <a:rPr lang="tr-TR" sz="5100" dirty="0" smtClean="0"/>
              <a:t>Hükümet </a:t>
            </a:r>
            <a:r>
              <a:rPr lang="tr-TR" sz="5100" dirty="0"/>
              <a:t>tarafından bu hastanelerin hizmetlerini sürdürebilmeleri için </a:t>
            </a:r>
            <a:r>
              <a:rPr lang="tr-TR" sz="5100" b="1" dirty="0">
                <a:solidFill>
                  <a:srgbClr val="C00000"/>
                </a:solidFill>
              </a:rPr>
              <a:t>ek ödeme </a:t>
            </a:r>
            <a:r>
              <a:rPr lang="tr-TR" sz="5100" dirty="0"/>
              <a:t>almaya gereksinimleri olduğu açıklandı. </a:t>
            </a:r>
          </a:p>
          <a:p>
            <a:endParaRPr lang="tr-TR" dirty="0"/>
          </a:p>
        </p:txBody>
      </p:sp>
    </p:spTree>
    <p:extLst>
      <p:ext uri="{BB962C8B-B14F-4D97-AF65-F5344CB8AC3E}">
        <p14:creationId xmlns:p14="http://schemas.microsoft.com/office/powerpoint/2010/main" xmlns="" val="304393504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Unvan 2"/>
          <p:cNvSpPr>
            <a:spLocks noGrp="1"/>
          </p:cNvSpPr>
          <p:nvPr>
            <p:ph type="title"/>
          </p:nvPr>
        </p:nvSpPr>
        <p:spPr>
          <a:xfrm>
            <a:off x="323528" y="476672"/>
            <a:ext cx="8568952" cy="1299326"/>
          </a:xfrm>
        </p:spPr>
        <p:txBody>
          <a:bodyPr>
            <a:noAutofit/>
          </a:bodyPr>
          <a:lstStyle/>
          <a:p>
            <a:r>
              <a:rPr lang="tr-TR" sz="2800" b="1" dirty="0" smtClean="0">
                <a:solidFill>
                  <a:srgbClr val="002060"/>
                </a:solidFill>
              </a:rPr>
              <a:t>İngiliz Tabipler Birliği (BMA), </a:t>
            </a:r>
            <a:r>
              <a:rPr lang="tr-TR" sz="2800" b="1" dirty="0">
                <a:solidFill>
                  <a:srgbClr val="002060"/>
                </a:solidFill>
              </a:rPr>
              <a:t>1990’lardan bu yana </a:t>
            </a:r>
            <a:r>
              <a:rPr lang="tr-TR" sz="2800" b="1" dirty="0" smtClean="0">
                <a:solidFill>
                  <a:srgbClr val="002060"/>
                </a:solidFill>
              </a:rPr>
              <a:t>edindiği deneyime </a:t>
            </a:r>
            <a:r>
              <a:rPr lang="tr-TR" sz="2800" b="1" dirty="0">
                <a:solidFill>
                  <a:srgbClr val="002060"/>
                </a:solidFill>
              </a:rPr>
              <a:t>dayanarak </a:t>
            </a:r>
            <a:r>
              <a:rPr lang="tr-TR" sz="2800" b="1" dirty="0">
                <a:solidFill>
                  <a:srgbClr val="C00000"/>
                </a:solidFill>
              </a:rPr>
              <a:t>sağlık alanında </a:t>
            </a:r>
            <a:r>
              <a:rPr lang="tr-TR" sz="2800" b="1" dirty="0" smtClean="0">
                <a:solidFill>
                  <a:srgbClr val="C00000"/>
                </a:solidFill>
              </a:rPr>
              <a:t>kamu-özel ortaklığı (PFI) yönteminden kaçınmak </a:t>
            </a:r>
            <a:r>
              <a:rPr lang="tr-TR" sz="2800" b="1" dirty="0">
                <a:solidFill>
                  <a:srgbClr val="002060"/>
                </a:solidFill>
              </a:rPr>
              <a:t>gerektiğini belirtmektedir. </a:t>
            </a:r>
            <a:endParaRPr lang="tr-TR" sz="3600" b="1" dirty="0">
              <a:solidFill>
                <a:srgbClr val="002060"/>
              </a:solidFill>
            </a:endParaRPr>
          </a:p>
        </p:txBody>
      </p:sp>
      <p:sp>
        <p:nvSpPr>
          <p:cNvPr id="5" name="İçerik Yer Tutucusu 4"/>
          <p:cNvSpPr>
            <a:spLocks noGrp="1"/>
          </p:cNvSpPr>
          <p:nvPr>
            <p:ph sz="half" idx="2"/>
          </p:nvPr>
        </p:nvSpPr>
        <p:spPr>
          <a:xfrm>
            <a:off x="4067944" y="1916832"/>
            <a:ext cx="4680520" cy="4718304"/>
          </a:xfrm>
          <a:solidFill>
            <a:srgbClr val="CCECFF"/>
          </a:solidFill>
          <a:ln>
            <a:solidFill>
              <a:srgbClr val="0070C0"/>
            </a:solidFill>
          </a:ln>
        </p:spPr>
        <p:txBody>
          <a:bodyPr>
            <a:normAutofit fontScale="92500" lnSpcReduction="10000"/>
          </a:bodyPr>
          <a:lstStyle/>
          <a:p>
            <a:pPr marL="0" indent="0">
              <a:buNone/>
            </a:pPr>
            <a:r>
              <a:rPr lang="tr-TR" dirty="0" smtClean="0"/>
              <a:t>BMA Hükümete;</a:t>
            </a:r>
          </a:p>
          <a:p>
            <a:r>
              <a:rPr lang="tr-TR" dirty="0" smtClean="0"/>
              <a:t>Ulusal </a:t>
            </a:r>
            <a:r>
              <a:rPr lang="tr-TR" dirty="0"/>
              <a:t>Sağlık Sistemini </a:t>
            </a:r>
            <a:r>
              <a:rPr lang="tr-TR" dirty="0" smtClean="0"/>
              <a:t>gözden geçirmesini </a:t>
            </a:r>
            <a:r>
              <a:rPr lang="tr-TR" dirty="0"/>
              <a:t>ve özel sektör yerine kamuyu tercih </a:t>
            </a:r>
            <a:r>
              <a:rPr lang="tr-TR" dirty="0" smtClean="0"/>
              <a:t>etmesini,</a:t>
            </a:r>
          </a:p>
          <a:p>
            <a:r>
              <a:rPr lang="tr-TR" dirty="0" smtClean="0"/>
              <a:t>rekabetten </a:t>
            </a:r>
            <a:r>
              <a:rPr lang="tr-TR" dirty="0"/>
              <a:t>kaçınmasını</a:t>
            </a:r>
            <a:r>
              <a:rPr lang="tr-TR" dirty="0" smtClean="0"/>
              <a:t>,</a:t>
            </a:r>
          </a:p>
          <a:p>
            <a:r>
              <a:rPr lang="tr-TR" dirty="0" smtClean="0"/>
              <a:t>sağlık kurumlarını parçalamayı </a:t>
            </a:r>
            <a:r>
              <a:rPr lang="tr-TR" dirty="0"/>
              <a:t>değil bütünleştirmeyi tercih </a:t>
            </a:r>
            <a:r>
              <a:rPr lang="tr-TR" dirty="0" smtClean="0"/>
              <a:t>etmesini, ve </a:t>
            </a:r>
          </a:p>
          <a:p>
            <a:r>
              <a:rPr lang="tr-TR" dirty="0" smtClean="0"/>
              <a:t>kar </a:t>
            </a:r>
            <a:r>
              <a:rPr lang="tr-TR" dirty="0"/>
              <a:t>amacını değil kamu yararını benimsemesini</a:t>
            </a:r>
          </a:p>
          <a:p>
            <a:pPr marL="0" indent="0">
              <a:buNone/>
            </a:pPr>
            <a:r>
              <a:rPr lang="tr-TR" dirty="0"/>
              <a:t>öneriyor.</a:t>
            </a:r>
          </a:p>
        </p:txBody>
      </p:sp>
      <p:sp>
        <p:nvSpPr>
          <p:cNvPr id="2" name="Altbilgi Yer Tutucusu 1"/>
          <p:cNvSpPr>
            <a:spLocks noGrp="1"/>
          </p:cNvSpPr>
          <p:nvPr>
            <p:ph type="ftr" sz="quarter" idx="11"/>
          </p:nvPr>
        </p:nvSpPr>
        <p:spPr/>
        <p:txBody>
          <a:bodyPr/>
          <a:lstStyle/>
          <a:p>
            <a:r>
              <a:rPr lang="tr-TR" smtClean="0"/>
              <a:t>K PALA</a:t>
            </a:r>
            <a:endParaRPr lang="tr-TR"/>
          </a:p>
        </p:txBody>
      </p:sp>
      <p:sp>
        <p:nvSpPr>
          <p:cNvPr id="4" name="Slayt Numarası Yer Tutucusu 3"/>
          <p:cNvSpPr>
            <a:spLocks noGrp="1"/>
          </p:cNvSpPr>
          <p:nvPr>
            <p:ph type="sldNum" sz="quarter" idx="12"/>
          </p:nvPr>
        </p:nvSpPr>
        <p:spPr/>
        <p:txBody>
          <a:bodyPr/>
          <a:lstStyle/>
          <a:p>
            <a:fld id="{F302176B-0E47-46AC-8F43-DAB4B8A37D06}" type="slidenum">
              <a:rPr lang="tr-TR" smtClean="0"/>
              <a:pPr/>
              <a:t>16</a:t>
            </a:fld>
            <a:endParaRPr lang="tr-TR"/>
          </a:p>
        </p:txBody>
      </p:sp>
      <p:pic>
        <p:nvPicPr>
          <p:cNvPr id="8" name="Resim 7"/>
          <p:cNvPicPr>
            <a:picLocks noChangeAspect="1"/>
          </p:cNvPicPr>
          <p:nvPr/>
        </p:nvPicPr>
        <p:blipFill rotWithShape="1">
          <a:blip r:embed="rId2"/>
          <a:srcRect l="62268" t="715" r="1183" b="4204"/>
          <a:stretch/>
        </p:blipFill>
        <p:spPr>
          <a:xfrm>
            <a:off x="323528" y="1916832"/>
            <a:ext cx="3528392" cy="4718304"/>
          </a:xfrm>
          <a:prstGeom prst="rect">
            <a:avLst/>
          </a:prstGeom>
        </p:spPr>
      </p:pic>
    </p:spTree>
    <p:extLst>
      <p:ext uri="{BB962C8B-B14F-4D97-AF65-F5344CB8AC3E}">
        <p14:creationId xmlns:p14="http://schemas.microsoft.com/office/powerpoint/2010/main" xmlns="" val="370219465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p:cNvSpPr>
            <a:spLocks noGrp="1"/>
          </p:cNvSpPr>
          <p:nvPr>
            <p:ph type="title"/>
          </p:nvPr>
        </p:nvSpPr>
        <p:spPr>
          <a:xfrm>
            <a:off x="323527" y="533400"/>
            <a:ext cx="8577585" cy="990600"/>
          </a:xfrm>
          <a:ln>
            <a:solidFill>
              <a:schemeClr val="accent1"/>
            </a:solidFill>
          </a:ln>
        </p:spPr>
        <p:txBody>
          <a:bodyPr/>
          <a:lstStyle/>
          <a:p>
            <a:r>
              <a:rPr lang="tr-TR" b="1" dirty="0" smtClean="0">
                <a:solidFill>
                  <a:srgbClr val="C00000"/>
                </a:solidFill>
              </a:rPr>
              <a:t>KÖO: KANADA DENEYİMİ</a:t>
            </a:r>
            <a:endParaRPr lang="tr-TR" b="1" dirty="0">
              <a:solidFill>
                <a:srgbClr val="C00000"/>
              </a:solidFill>
            </a:endParaRPr>
          </a:p>
        </p:txBody>
      </p:sp>
      <p:sp>
        <p:nvSpPr>
          <p:cNvPr id="2" name="İçerik Yer Tutucusu 1"/>
          <p:cNvSpPr>
            <a:spLocks noGrp="1"/>
          </p:cNvSpPr>
          <p:nvPr>
            <p:ph idx="1"/>
          </p:nvPr>
        </p:nvSpPr>
        <p:spPr>
          <a:xfrm>
            <a:off x="323528" y="1628800"/>
            <a:ext cx="8577585" cy="3960440"/>
          </a:xfrm>
          <a:ln>
            <a:solidFill>
              <a:schemeClr val="accent1"/>
            </a:solidFill>
          </a:ln>
        </p:spPr>
        <p:txBody>
          <a:bodyPr>
            <a:normAutofit/>
          </a:bodyPr>
          <a:lstStyle/>
          <a:p>
            <a:pPr>
              <a:spcAft>
                <a:spcPts val="600"/>
              </a:spcAft>
            </a:pPr>
            <a:r>
              <a:rPr lang="tr-TR" sz="2600" dirty="0"/>
              <a:t>Kamu-özel ortaklığı çerçevesinde çalışan hastaneler, </a:t>
            </a:r>
            <a:r>
              <a:rPr lang="tr-TR" sz="2600" dirty="0" smtClean="0"/>
              <a:t>Kanada’nın genel </a:t>
            </a:r>
            <a:r>
              <a:rPr lang="tr-TR" sz="2600" dirty="0"/>
              <a:t>sağlık hizmetleri sistemini eriten, özel ve </a:t>
            </a:r>
            <a:r>
              <a:rPr lang="tr-TR" sz="2600" dirty="0">
                <a:solidFill>
                  <a:srgbClr val="C00000"/>
                </a:solidFill>
              </a:rPr>
              <a:t>kâr amaçlı </a:t>
            </a:r>
            <a:r>
              <a:rPr lang="tr-TR" sz="2600" dirty="0" smtClean="0"/>
              <a:t>hizmetler vermektedir. </a:t>
            </a:r>
          </a:p>
          <a:p>
            <a:pPr>
              <a:spcAft>
                <a:spcPts val="600"/>
              </a:spcAft>
            </a:pPr>
            <a:r>
              <a:rPr lang="tr-TR" sz="2600" dirty="0" smtClean="0"/>
              <a:t>İktisatçı </a:t>
            </a:r>
            <a:r>
              <a:rPr lang="tr-TR" sz="2600" dirty="0" err="1"/>
              <a:t>Hugh</a:t>
            </a:r>
            <a:r>
              <a:rPr lang="tr-TR" sz="2600" dirty="0"/>
              <a:t> </a:t>
            </a:r>
            <a:r>
              <a:rPr lang="tr-TR" sz="2600" dirty="0" err="1"/>
              <a:t>Mackenzie’nin</a:t>
            </a:r>
            <a:r>
              <a:rPr lang="tr-TR" sz="2600" dirty="0"/>
              <a:t> </a:t>
            </a:r>
            <a:r>
              <a:rPr lang="tr-TR" sz="2600" dirty="0" smtClean="0"/>
              <a:t>Haziran 2009’da </a:t>
            </a:r>
            <a:r>
              <a:rPr lang="tr-TR" sz="2600" dirty="0"/>
              <a:t>hazırladığı “Önce Kötüydü, Şimdi Daha da Kötü” </a:t>
            </a:r>
            <a:r>
              <a:rPr lang="tr-TR" sz="2600" dirty="0" smtClean="0"/>
              <a:t>başlıklı rapora </a:t>
            </a:r>
            <a:r>
              <a:rPr lang="tr-TR" sz="2600" dirty="0"/>
              <a:t>göre, </a:t>
            </a:r>
            <a:r>
              <a:rPr lang="tr-TR" sz="2600" u="sng" dirty="0" err="1"/>
              <a:t>KÖO’ler</a:t>
            </a:r>
            <a:r>
              <a:rPr lang="tr-TR" sz="2600" u="sng" dirty="0"/>
              <a:t> için yapılan özel borçlanma </a:t>
            </a:r>
            <a:r>
              <a:rPr lang="tr-TR" sz="2600" dirty="0"/>
              <a:t>kamu </a:t>
            </a:r>
            <a:r>
              <a:rPr lang="tr-TR" sz="2600" dirty="0" smtClean="0"/>
              <a:t>kesimi borçlanmasına göre </a:t>
            </a:r>
            <a:r>
              <a:rPr lang="tr-TR" sz="3200" b="1" dirty="0" smtClean="0">
                <a:solidFill>
                  <a:srgbClr val="C00000"/>
                </a:solidFill>
              </a:rPr>
              <a:t>%83 </a:t>
            </a:r>
            <a:r>
              <a:rPr lang="tr-TR" sz="2600" dirty="0"/>
              <a:t>daha pahalıya </a:t>
            </a:r>
            <a:r>
              <a:rPr lang="tr-TR" sz="2600" dirty="0" smtClean="0"/>
              <a:t>gelmektedir.</a:t>
            </a:r>
            <a:endParaRPr lang="tr-TR" sz="2600" dirty="0"/>
          </a:p>
        </p:txBody>
      </p:sp>
      <p:pic>
        <p:nvPicPr>
          <p:cNvPr id="18434"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6015038" y="5733256"/>
            <a:ext cx="2886075" cy="857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4" name="Altbilgi Yer Tutucusu 3"/>
          <p:cNvSpPr>
            <a:spLocks noGrp="1"/>
          </p:cNvSpPr>
          <p:nvPr>
            <p:ph type="ftr" sz="quarter" idx="11"/>
          </p:nvPr>
        </p:nvSpPr>
        <p:spPr/>
        <p:txBody>
          <a:bodyPr/>
          <a:lstStyle/>
          <a:p>
            <a:r>
              <a:rPr lang="tr-TR" smtClean="0"/>
              <a:t>K PALA</a:t>
            </a:r>
            <a:endParaRPr lang="tr-TR"/>
          </a:p>
        </p:txBody>
      </p:sp>
      <p:sp>
        <p:nvSpPr>
          <p:cNvPr id="5" name="Slayt Numarası Yer Tutucusu 4"/>
          <p:cNvSpPr>
            <a:spLocks noGrp="1"/>
          </p:cNvSpPr>
          <p:nvPr>
            <p:ph type="sldNum" sz="quarter" idx="12"/>
          </p:nvPr>
        </p:nvSpPr>
        <p:spPr/>
        <p:txBody>
          <a:bodyPr/>
          <a:lstStyle/>
          <a:p>
            <a:fld id="{F302176B-0E47-46AC-8F43-DAB4B8A37D06}" type="slidenum">
              <a:rPr lang="tr-TR" smtClean="0"/>
              <a:pPr/>
              <a:t>17</a:t>
            </a:fld>
            <a:endParaRPr lang="tr-TR"/>
          </a:p>
        </p:txBody>
      </p:sp>
    </p:spTree>
    <p:extLst>
      <p:ext uri="{BB962C8B-B14F-4D97-AF65-F5344CB8AC3E}">
        <p14:creationId xmlns:p14="http://schemas.microsoft.com/office/powerpoint/2010/main" xmlns="" val="216548563"/>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çerik Yer Tutucusu 3"/>
          <p:cNvPicPr>
            <a:picLocks noGrp="1" noChangeAspect="1"/>
          </p:cNvPicPr>
          <p:nvPr>
            <p:ph idx="1"/>
          </p:nvPr>
        </p:nvPicPr>
        <p:blipFill>
          <a:blip r:embed="rId2"/>
          <a:stretch>
            <a:fillRect/>
          </a:stretch>
        </p:blipFill>
        <p:spPr>
          <a:xfrm>
            <a:off x="251520" y="533400"/>
            <a:ext cx="3594719" cy="4876800"/>
          </a:xfrm>
          <a:prstGeom prst="rect">
            <a:avLst/>
          </a:prstGeom>
          <a:ln>
            <a:solidFill>
              <a:schemeClr val="accent1"/>
            </a:solidFill>
          </a:ln>
        </p:spPr>
      </p:pic>
      <p:pic>
        <p:nvPicPr>
          <p:cNvPr id="5" name="Resim 4"/>
          <p:cNvPicPr>
            <a:picLocks noChangeAspect="1"/>
          </p:cNvPicPr>
          <p:nvPr/>
        </p:nvPicPr>
        <p:blipFill>
          <a:blip r:embed="rId3"/>
          <a:stretch>
            <a:fillRect/>
          </a:stretch>
        </p:blipFill>
        <p:spPr>
          <a:xfrm>
            <a:off x="1547664" y="2639568"/>
            <a:ext cx="7138743" cy="2157690"/>
          </a:xfrm>
          <a:prstGeom prst="rect">
            <a:avLst/>
          </a:prstGeom>
          <a:ln>
            <a:solidFill>
              <a:schemeClr val="accent1"/>
            </a:solidFill>
          </a:ln>
        </p:spPr>
      </p:pic>
    </p:spTree>
    <p:extLst>
      <p:ext uri="{BB962C8B-B14F-4D97-AF65-F5344CB8AC3E}">
        <p14:creationId xmlns:p14="http://schemas.microsoft.com/office/powerpoint/2010/main" xmlns="" val="285143775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p:cNvSpPr>
            <a:spLocks noGrp="1"/>
          </p:cNvSpPr>
          <p:nvPr>
            <p:ph type="title"/>
          </p:nvPr>
        </p:nvSpPr>
        <p:spPr>
          <a:xfrm>
            <a:off x="539552" y="494184"/>
            <a:ext cx="8352928" cy="990600"/>
          </a:xfrm>
          <a:ln>
            <a:solidFill>
              <a:schemeClr val="accent1"/>
            </a:solidFill>
          </a:ln>
        </p:spPr>
        <p:txBody>
          <a:bodyPr>
            <a:normAutofit/>
          </a:bodyPr>
          <a:lstStyle/>
          <a:p>
            <a:r>
              <a:rPr lang="tr-TR" b="1" dirty="0" err="1" smtClean="0">
                <a:solidFill>
                  <a:srgbClr val="C00000"/>
                </a:solidFill>
              </a:rPr>
              <a:t>KÖO’da</a:t>
            </a:r>
            <a:r>
              <a:rPr lang="tr-TR" b="1" dirty="0" smtClean="0">
                <a:solidFill>
                  <a:srgbClr val="C00000"/>
                </a:solidFill>
              </a:rPr>
              <a:t> fazla ödeme söz konusudur!</a:t>
            </a:r>
            <a:endParaRPr lang="tr-TR" b="1" dirty="0">
              <a:solidFill>
                <a:srgbClr val="C00000"/>
              </a:solidFill>
            </a:endParaRPr>
          </a:p>
        </p:txBody>
      </p:sp>
      <p:sp>
        <p:nvSpPr>
          <p:cNvPr id="2" name="İçerik Yer Tutucusu 1"/>
          <p:cNvSpPr>
            <a:spLocks noGrp="1"/>
          </p:cNvSpPr>
          <p:nvPr>
            <p:ph idx="1"/>
          </p:nvPr>
        </p:nvSpPr>
        <p:spPr>
          <a:xfrm>
            <a:off x="539552" y="1550326"/>
            <a:ext cx="8352928" cy="3595836"/>
          </a:xfrm>
          <a:ln>
            <a:solidFill>
              <a:schemeClr val="accent1"/>
            </a:solidFill>
          </a:ln>
        </p:spPr>
        <p:txBody>
          <a:bodyPr>
            <a:noAutofit/>
          </a:bodyPr>
          <a:lstStyle/>
          <a:p>
            <a:r>
              <a:rPr lang="tr-TR" dirty="0" smtClean="0"/>
              <a:t>İngiliz </a:t>
            </a:r>
            <a:r>
              <a:rPr lang="tr-TR" dirty="0"/>
              <a:t>şirketi “</a:t>
            </a:r>
            <a:r>
              <a:rPr lang="tr-TR" b="1" dirty="0" err="1">
                <a:solidFill>
                  <a:srgbClr val="FF0000"/>
                </a:solidFill>
              </a:rPr>
              <a:t>Carillion</a:t>
            </a:r>
            <a:r>
              <a:rPr lang="tr-TR" dirty="0"/>
              <a:t>” – </a:t>
            </a:r>
            <a:r>
              <a:rPr lang="tr-TR" dirty="0" err="1"/>
              <a:t>Ontario</a:t>
            </a:r>
            <a:r>
              <a:rPr lang="tr-TR" dirty="0"/>
              <a:t> </a:t>
            </a:r>
            <a:r>
              <a:rPr lang="tr-TR" dirty="0" err="1"/>
              <a:t>Brampton</a:t>
            </a:r>
            <a:r>
              <a:rPr lang="tr-TR" dirty="0"/>
              <a:t> William </a:t>
            </a:r>
            <a:r>
              <a:rPr lang="tr-TR" dirty="0" err="1"/>
              <a:t>Osler</a:t>
            </a:r>
            <a:r>
              <a:rPr lang="tr-TR" dirty="0"/>
              <a:t> </a:t>
            </a:r>
            <a:r>
              <a:rPr lang="tr-TR" dirty="0" smtClean="0"/>
              <a:t>KÖO hastane </a:t>
            </a:r>
            <a:r>
              <a:rPr lang="tr-TR" dirty="0"/>
              <a:t>ile </a:t>
            </a:r>
            <a:r>
              <a:rPr lang="tr-TR" dirty="0" err="1"/>
              <a:t>Ottawa’daki</a:t>
            </a:r>
            <a:r>
              <a:rPr lang="tr-TR" dirty="0"/>
              <a:t> </a:t>
            </a:r>
            <a:r>
              <a:rPr lang="tr-TR" dirty="0" err="1"/>
              <a:t>Royal</a:t>
            </a:r>
            <a:r>
              <a:rPr lang="tr-TR" dirty="0"/>
              <a:t> </a:t>
            </a:r>
            <a:r>
              <a:rPr lang="tr-TR" dirty="0" err="1"/>
              <a:t>Ottawa</a:t>
            </a:r>
            <a:r>
              <a:rPr lang="tr-TR" dirty="0"/>
              <a:t> KÖO hastanenin parçası </a:t>
            </a:r>
            <a:r>
              <a:rPr lang="tr-TR" dirty="0" smtClean="0"/>
              <a:t>–</a:t>
            </a:r>
            <a:r>
              <a:rPr lang="tr-TR" dirty="0" err="1" smtClean="0"/>
              <a:t>BK’deki</a:t>
            </a:r>
            <a:r>
              <a:rPr lang="tr-TR" dirty="0" smtClean="0"/>
              <a:t> </a:t>
            </a:r>
            <a:r>
              <a:rPr lang="tr-TR" dirty="0" err="1"/>
              <a:t>Swindon</a:t>
            </a:r>
            <a:r>
              <a:rPr lang="tr-TR" dirty="0"/>
              <a:t> KÖO veya PFI hastanesini finanse ve </a:t>
            </a:r>
            <a:r>
              <a:rPr lang="tr-TR" dirty="0" smtClean="0"/>
              <a:t>inşa etmiştir. </a:t>
            </a:r>
          </a:p>
          <a:p>
            <a:r>
              <a:rPr lang="tr-TR" sz="2800" b="1" dirty="0" smtClean="0">
                <a:solidFill>
                  <a:srgbClr val="002060"/>
                </a:solidFill>
              </a:rPr>
              <a:t>Baştaki </a:t>
            </a:r>
            <a:r>
              <a:rPr lang="tr-TR" sz="2800" b="1" dirty="0">
                <a:solidFill>
                  <a:srgbClr val="002060"/>
                </a:solidFill>
              </a:rPr>
              <a:t>tahmini maliyet </a:t>
            </a:r>
            <a:r>
              <a:rPr lang="tr-TR" sz="2800" b="1" u="sng" dirty="0">
                <a:solidFill>
                  <a:srgbClr val="FF0000"/>
                </a:solidFill>
              </a:rPr>
              <a:t>330 milyon pound </a:t>
            </a:r>
            <a:r>
              <a:rPr lang="tr-TR" sz="2800" b="1" dirty="0">
                <a:solidFill>
                  <a:srgbClr val="002060"/>
                </a:solidFill>
              </a:rPr>
              <a:t>olarak </a:t>
            </a:r>
            <a:r>
              <a:rPr lang="tr-TR" sz="2800" b="1" dirty="0" smtClean="0">
                <a:solidFill>
                  <a:srgbClr val="002060"/>
                </a:solidFill>
              </a:rPr>
              <a:t>öngörülmüşken gelen </a:t>
            </a:r>
            <a:r>
              <a:rPr lang="tr-TR" sz="2800" b="1" dirty="0">
                <a:solidFill>
                  <a:srgbClr val="002060"/>
                </a:solidFill>
              </a:rPr>
              <a:t>eklerle birlikte maliyet </a:t>
            </a:r>
            <a:r>
              <a:rPr lang="tr-TR" sz="2800" b="1" u="sng" dirty="0">
                <a:solidFill>
                  <a:srgbClr val="FF0000"/>
                </a:solidFill>
              </a:rPr>
              <a:t>720 milyon pound </a:t>
            </a:r>
            <a:r>
              <a:rPr lang="tr-TR" sz="2800" b="1" dirty="0">
                <a:solidFill>
                  <a:srgbClr val="002060"/>
                </a:solidFill>
              </a:rPr>
              <a:t>olarak </a:t>
            </a:r>
            <a:r>
              <a:rPr lang="tr-TR" sz="2800" b="1" dirty="0" smtClean="0">
                <a:solidFill>
                  <a:srgbClr val="002060"/>
                </a:solidFill>
              </a:rPr>
              <a:t>gerçekleşmiştir.</a:t>
            </a:r>
            <a:endParaRPr lang="tr-TR" sz="2800" b="1" dirty="0">
              <a:solidFill>
                <a:srgbClr val="002060"/>
              </a:solidFill>
            </a:endParaRP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539552" y="5283713"/>
            <a:ext cx="5934075" cy="5715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539552" y="6021288"/>
            <a:ext cx="5819775" cy="5334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4" name="Altbilgi Yer Tutucusu 3"/>
          <p:cNvSpPr>
            <a:spLocks noGrp="1"/>
          </p:cNvSpPr>
          <p:nvPr>
            <p:ph type="ftr" sz="quarter" idx="11"/>
          </p:nvPr>
        </p:nvSpPr>
        <p:spPr/>
        <p:txBody>
          <a:bodyPr/>
          <a:lstStyle/>
          <a:p>
            <a:r>
              <a:rPr lang="tr-TR" smtClean="0"/>
              <a:t>K PALA</a:t>
            </a:r>
            <a:endParaRPr lang="tr-TR"/>
          </a:p>
        </p:txBody>
      </p:sp>
      <p:sp>
        <p:nvSpPr>
          <p:cNvPr id="5" name="Slayt Numarası Yer Tutucusu 4"/>
          <p:cNvSpPr>
            <a:spLocks noGrp="1"/>
          </p:cNvSpPr>
          <p:nvPr>
            <p:ph type="sldNum" sz="quarter" idx="12"/>
          </p:nvPr>
        </p:nvSpPr>
        <p:spPr/>
        <p:txBody>
          <a:bodyPr/>
          <a:lstStyle/>
          <a:p>
            <a:fld id="{F302176B-0E47-46AC-8F43-DAB4B8A37D06}" type="slidenum">
              <a:rPr lang="tr-TR" smtClean="0"/>
              <a:pPr/>
              <a:t>19</a:t>
            </a:fld>
            <a:endParaRPr lang="tr-TR"/>
          </a:p>
        </p:txBody>
      </p:sp>
      <p:sp>
        <p:nvSpPr>
          <p:cNvPr id="6" name="Dikdörtgen 5"/>
          <p:cNvSpPr/>
          <p:nvPr/>
        </p:nvSpPr>
        <p:spPr>
          <a:xfrm>
            <a:off x="484154" y="3085217"/>
            <a:ext cx="8552342" cy="2215991"/>
          </a:xfrm>
          <a:prstGeom prst="rect">
            <a:avLst/>
          </a:prstGeom>
        </p:spPr>
        <p:style>
          <a:lnRef idx="2">
            <a:schemeClr val="accent1"/>
          </a:lnRef>
          <a:fillRef idx="1">
            <a:schemeClr val="lt1"/>
          </a:fillRef>
          <a:effectRef idx="0">
            <a:schemeClr val="accent1"/>
          </a:effectRef>
          <a:fontRef idx="minor">
            <a:schemeClr val="dk1"/>
          </a:fontRef>
        </p:style>
        <p:txBody>
          <a:bodyPr wrap="none" lIns="91440" tIns="45720" rIns="91440" bIns="45720">
            <a:spAutoFit/>
          </a:bodyPr>
          <a:lstStyle/>
          <a:p>
            <a:pPr algn="ctr"/>
            <a:r>
              <a:rPr lang="tr-TR" sz="13800" b="1" cap="none" spc="0" dirty="0" err="1" smtClean="0">
                <a:ln w="12700">
                  <a:solidFill>
                    <a:schemeClr val="accent1"/>
                  </a:solidFill>
                  <a:prstDash val="solid"/>
                </a:ln>
                <a:solidFill>
                  <a:srgbClr val="FF0000"/>
                </a:solidFill>
                <a:effectLst>
                  <a:outerShdw dist="38100" dir="2640000" algn="bl" rotWithShape="0">
                    <a:schemeClr val="accent1"/>
                  </a:outerShdw>
                </a:effectLst>
              </a:rPr>
              <a:t>Carillion</a:t>
            </a:r>
            <a:r>
              <a:rPr lang="tr-TR" sz="13800" b="1" cap="none" spc="0" dirty="0" smtClean="0">
                <a:ln w="12700">
                  <a:solidFill>
                    <a:schemeClr val="accent1"/>
                  </a:solidFill>
                  <a:prstDash val="solid"/>
                </a:ln>
                <a:solidFill>
                  <a:srgbClr val="FF0000"/>
                </a:solidFill>
                <a:effectLst>
                  <a:outerShdw dist="38100" dir="2640000" algn="bl" rotWithShape="0">
                    <a:schemeClr val="accent1"/>
                  </a:outerShdw>
                </a:effectLst>
              </a:rPr>
              <a:t>!...</a:t>
            </a:r>
            <a:endParaRPr lang="tr-TR" sz="13800" b="1" cap="none" spc="0" dirty="0">
              <a:ln w="12700">
                <a:solidFill>
                  <a:schemeClr val="accent1"/>
                </a:solidFill>
                <a:prstDash val="solid"/>
              </a:ln>
              <a:solidFill>
                <a:srgbClr val="FF0000"/>
              </a:solidFill>
              <a:effectLst>
                <a:outerShdw dist="38100" dir="2640000" algn="bl" rotWithShape="0">
                  <a:schemeClr val="accent1"/>
                </a:outerShdw>
              </a:effectLst>
            </a:endParaRPr>
          </a:p>
        </p:txBody>
      </p:sp>
    </p:spTree>
    <p:extLst>
      <p:ext uri="{BB962C8B-B14F-4D97-AF65-F5344CB8AC3E}">
        <p14:creationId xmlns:p14="http://schemas.microsoft.com/office/powerpoint/2010/main" xmlns="" val="2100990564"/>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solidFill>
            <a:srgbClr val="C00000"/>
          </a:solidFill>
          <a:ln>
            <a:solidFill>
              <a:schemeClr val="bg1"/>
            </a:solidFill>
          </a:ln>
        </p:spPr>
        <p:txBody>
          <a:bodyPr/>
          <a:lstStyle/>
          <a:p>
            <a:r>
              <a:rPr lang="tr-TR" b="1" dirty="0" smtClean="0">
                <a:solidFill>
                  <a:schemeClr val="bg1"/>
                </a:solidFill>
              </a:rPr>
              <a:t>Şehir hastanesi nedir?</a:t>
            </a:r>
            <a:endParaRPr lang="tr-TR" b="1" dirty="0">
              <a:solidFill>
                <a:schemeClr val="bg1"/>
              </a:solidFill>
            </a:endParaRPr>
          </a:p>
        </p:txBody>
      </p:sp>
      <p:sp>
        <p:nvSpPr>
          <p:cNvPr id="3" name="İçerik Yer Tutucusu 2"/>
          <p:cNvSpPr>
            <a:spLocks noGrp="1"/>
          </p:cNvSpPr>
          <p:nvPr>
            <p:ph idx="1"/>
          </p:nvPr>
        </p:nvSpPr>
        <p:spPr>
          <a:solidFill>
            <a:schemeClr val="bg1"/>
          </a:solidFill>
          <a:ln>
            <a:solidFill>
              <a:schemeClr val="accent1"/>
            </a:solidFill>
          </a:ln>
        </p:spPr>
        <p:txBody>
          <a:bodyPr>
            <a:normAutofit/>
          </a:bodyPr>
          <a:lstStyle/>
          <a:p>
            <a:r>
              <a:rPr lang="tr-TR" sz="2800" dirty="0"/>
              <a:t>Türkiye’de </a:t>
            </a:r>
            <a:r>
              <a:rPr lang="tr-TR" sz="2800" dirty="0">
                <a:solidFill>
                  <a:srgbClr val="FF0000"/>
                </a:solidFill>
              </a:rPr>
              <a:t>kamu-özel ortaklığı </a:t>
            </a:r>
            <a:r>
              <a:rPr lang="tr-TR" sz="2800" dirty="0"/>
              <a:t>yöntemi ile inşa edilen hastanelere “</a:t>
            </a:r>
            <a:r>
              <a:rPr lang="tr-TR" sz="2800" dirty="0">
                <a:solidFill>
                  <a:srgbClr val="FF0000"/>
                </a:solidFill>
              </a:rPr>
              <a:t>Şehir Hastanesi</a:t>
            </a:r>
            <a:r>
              <a:rPr lang="tr-TR" sz="2800" dirty="0"/>
              <a:t>” adı verilmektedir. </a:t>
            </a:r>
            <a:endParaRPr lang="tr-TR" sz="2800" dirty="0" smtClean="0"/>
          </a:p>
          <a:p>
            <a:r>
              <a:rPr lang="tr-TR" sz="2800" dirty="0" smtClean="0"/>
              <a:t>Kamu </a:t>
            </a:r>
            <a:r>
              <a:rPr lang="tr-TR" sz="2800" dirty="0"/>
              <a:t>özel ortaklığı, devletin bir </a:t>
            </a:r>
            <a:r>
              <a:rPr lang="tr-TR" sz="2800" dirty="0">
                <a:solidFill>
                  <a:srgbClr val="FF0000"/>
                </a:solidFill>
              </a:rPr>
              <a:t>özel şirket grubu</a:t>
            </a:r>
            <a:r>
              <a:rPr lang="tr-TR" sz="2800" dirty="0"/>
              <a:t>yla uzun süreli sözleşme ilişkisi kurması esasına dayanan bir yatırım ve hizmet modelidir. </a:t>
            </a:r>
            <a:endParaRPr lang="tr-TR" sz="2800" dirty="0" smtClean="0"/>
          </a:p>
          <a:p>
            <a:r>
              <a:rPr lang="tr-TR" sz="2800" dirty="0" smtClean="0"/>
              <a:t>Bu </a:t>
            </a:r>
            <a:r>
              <a:rPr lang="tr-TR" sz="2800" dirty="0"/>
              <a:t>modelde hastane özel şirketler tarafından inşa edilerek devlete uzun süreliğine (25 yıl) kiraya verilmekte, devlet de hem şirketlere </a:t>
            </a:r>
            <a:r>
              <a:rPr lang="tr-TR" sz="2800" dirty="0">
                <a:solidFill>
                  <a:srgbClr val="FF0000"/>
                </a:solidFill>
              </a:rPr>
              <a:t>kira</a:t>
            </a:r>
            <a:r>
              <a:rPr lang="tr-TR" sz="2800" dirty="0"/>
              <a:t> ödemekte hem de </a:t>
            </a:r>
            <a:r>
              <a:rPr lang="tr-TR" sz="2800" dirty="0">
                <a:solidFill>
                  <a:srgbClr val="FF0000"/>
                </a:solidFill>
              </a:rPr>
              <a:t>“çekirdek hizmet” dışındaki hizmetler</a:t>
            </a:r>
            <a:r>
              <a:rPr lang="tr-TR" sz="2800" dirty="0"/>
              <a:t>i bu şirketlere devretmektedir. </a:t>
            </a:r>
          </a:p>
        </p:txBody>
      </p:sp>
      <p:sp>
        <p:nvSpPr>
          <p:cNvPr id="4" name="Altbilgi Yer Tutucusu 3"/>
          <p:cNvSpPr>
            <a:spLocks noGrp="1"/>
          </p:cNvSpPr>
          <p:nvPr>
            <p:ph type="ftr" sz="quarter" idx="11"/>
          </p:nvPr>
        </p:nvSpPr>
        <p:spPr/>
        <p:txBody>
          <a:bodyPr/>
          <a:lstStyle/>
          <a:p>
            <a:r>
              <a:rPr lang="tr-TR" smtClean="0"/>
              <a:t>K PALA</a:t>
            </a:r>
            <a:endParaRPr lang="tr-TR"/>
          </a:p>
        </p:txBody>
      </p:sp>
      <p:sp>
        <p:nvSpPr>
          <p:cNvPr id="5" name="Slayt Numarası Yer Tutucusu 4"/>
          <p:cNvSpPr>
            <a:spLocks noGrp="1"/>
          </p:cNvSpPr>
          <p:nvPr>
            <p:ph type="sldNum" sz="quarter" idx="12"/>
          </p:nvPr>
        </p:nvSpPr>
        <p:spPr/>
        <p:txBody>
          <a:bodyPr/>
          <a:lstStyle/>
          <a:p>
            <a:fld id="{F302176B-0E47-46AC-8F43-DAB4B8A37D06}" type="slidenum">
              <a:rPr lang="tr-TR" smtClean="0"/>
              <a:pPr/>
              <a:t>2</a:t>
            </a:fld>
            <a:endParaRPr lang="tr-TR"/>
          </a:p>
        </p:txBody>
      </p:sp>
    </p:spTree>
    <p:extLst>
      <p:ext uri="{BB962C8B-B14F-4D97-AF65-F5344CB8AC3E}">
        <p14:creationId xmlns:p14="http://schemas.microsoft.com/office/powerpoint/2010/main" xmlns="" val="1008381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solidFill>
            <a:srgbClr val="C00000"/>
          </a:solidFill>
        </p:spPr>
        <p:txBody>
          <a:bodyPr>
            <a:noAutofit/>
          </a:bodyPr>
          <a:lstStyle/>
          <a:p>
            <a:pPr algn="ctr"/>
            <a:r>
              <a:rPr lang="tr-TR" sz="3200" b="1" dirty="0" smtClean="0">
                <a:solidFill>
                  <a:schemeClr val="bg1"/>
                </a:solidFill>
              </a:rPr>
              <a:t>İngiliz Ulusal Sağlık Sistemi kamu-özel ortaklığı nedeniyle büyük zorluk yaşıyor…</a:t>
            </a:r>
            <a:endParaRPr lang="tr-TR" sz="3200" b="1" dirty="0">
              <a:solidFill>
                <a:schemeClr val="bg1"/>
              </a:solidFill>
            </a:endParaRPr>
          </a:p>
        </p:txBody>
      </p:sp>
      <p:pic>
        <p:nvPicPr>
          <p:cNvPr id="4" name="İçerik Yer Tutucusu 3"/>
          <p:cNvPicPr>
            <a:picLocks noGrp="1" noChangeAspect="1"/>
          </p:cNvPicPr>
          <p:nvPr>
            <p:ph idx="1"/>
          </p:nvPr>
        </p:nvPicPr>
        <p:blipFill rotWithShape="1">
          <a:blip r:embed="rId2"/>
          <a:srcRect l="27999" t="25675" r="29570" b="10521"/>
          <a:stretch/>
        </p:blipFill>
        <p:spPr>
          <a:xfrm>
            <a:off x="457200" y="1725154"/>
            <a:ext cx="4114800" cy="3478491"/>
          </a:xfrm>
          <a:prstGeom prst="rect">
            <a:avLst/>
          </a:prstGeom>
          <a:ln>
            <a:solidFill>
              <a:schemeClr val="accent1"/>
            </a:solidFill>
          </a:ln>
        </p:spPr>
      </p:pic>
      <p:pic>
        <p:nvPicPr>
          <p:cNvPr id="3" name="Resim 2"/>
          <p:cNvPicPr>
            <a:picLocks noChangeAspect="1"/>
          </p:cNvPicPr>
          <p:nvPr/>
        </p:nvPicPr>
        <p:blipFill rotWithShape="1">
          <a:blip r:embed="rId3"/>
          <a:srcRect l="33252" t="10894" r="33066" b="13640"/>
          <a:stretch/>
        </p:blipFill>
        <p:spPr>
          <a:xfrm>
            <a:off x="4690664" y="1725155"/>
            <a:ext cx="3996136" cy="5034093"/>
          </a:xfrm>
          <a:prstGeom prst="rect">
            <a:avLst/>
          </a:prstGeom>
          <a:ln>
            <a:solidFill>
              <a:schemeClr val="accent1"/>
            </a:solidFill>
          </a:ln>
        </p:spPr>
      </p:pic>
    </p:spTree>
    <p:extLst>
      <p:ext uri="{BB962C8B-B14F-4D97-AF65-F5344CB8AC3E}">
        <p14:creationId xmlns:p14="http://schemas.microsoft.com/office/powerpoint/2010/main" xmlns="" val="173502650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çerik Yer Tutucusu 4"/>
          <p:cNvPicPr>
            <a:picLocks noGrp="1" noChangeAspect="1"/>
          </p:cNvPicPr>
          <p:nvPr>
            <p:ph sz="half" idx="1"/>
          </p:nvPr>
        </p:nvPicPr>
        <p:blipFill rotWithShape="1">
          <a:blip r:embed="rId2"/>
          <a:srcRect l="1915" t="8536" r="50561" b="5222"/>
          <a:stretch/>
        </p:blipFill>
        <p:spPr>
          <a:xfrm>
            <a:off x="179512" y="548679"/>
            <a:ext cx="6048672" cy="6170867"/>
          </a:xfrm>
          <a:prstGeom prst="rect">
            <a:avLst/>
          </a:prstGeom>
        </p:spPr>
      </p:pic>
      <p:sp>
        <p:nvSpPr>
          <p:cNvPr id="4" name="Unvan 3"/>
          <p:cNvSpPr>
            <a:spLocks noGrp="1"/>
          </p:cNvSpPr>
          <p:nvPr>
            <p:ph type="title"/>
          </p:nvPr>
        </p:nvSpPr>
        <p:spPr>
          <a:xfrm>
            <a:off x="6516216" y="548679"/>
            <a:ext cx="2458616" cy="3615680"/>
          </a:xfrm>
        </p:spPr>
        <p:txBody>
          <a:bodyPr>
            <a:normAutofit fontScale="90000"/>
          </a:bodyPr>
          <a:lstStyle/>
          <a:p>
            <a:r>
              <a:rPr lang="tr-TR" b="1" dirty="0" err="1" smtClean="0">
                <a:solidFill>
                  <a:srgbClr val="C00000"/>
                </a:solidFill>
              </a:rPr>
              <a:t>Carillion’un</a:t>
            </a:r>
            <a:r>
              <a:rPr lang="tr-TR" b="1" dirty="0" smtClean="0">
                <a:solidFill>
                  <a:srgbClr val="C00000"/>
                </a:solidFill>
              </a:rPr>
              <a:t> çöküşü ile ilgili soruşturma başlatıldı!</a:t>
            </a:r>
            <a:endParaRPr lang="tr-TR" b="1" dirty="0">
              <a:solidFill>
                <a:srgbClr val="C00000"/>
              </a:solidFill>
            </a:endParaRPr>
          </a:p>
        </p:txBody>
      </p:sp>
    </p:spTree>
    <p:extLst>
      <p:ext uri="{BB962C8B-B14F-4D97-AF65-F5344CB8AC3E}">
        <p14:creationId xmlns:p14="http://schemas.microsoft.com/office/powerpoint/2010/main" xmlns="" val="217736778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p:cNvSpPr>
            <a:spLocks noGrp="1"/>
          </p:cNvSpPr>
          <p:nvPr>
            <p:ph type="title"/>
          </p:nvPr>
        </p:nvSpPr>
        <p:spPr>
          <a:xfrm>
            <a:off x="457199" y="533400"/>
            <a:ext cx="8435279" cy="1108262"/>
          </a:xfrm>
          <a:solidFill>
            <a:srgbClr val="C00000"/>
          </a:solidFill>
          <a:ln>
            <a:solidFill>
              <a:schemeClr val="accent1"/>
            </a:solidFill>
          </a:ln>
        </p:spPr>
        <p:txBody>
          <a:bodyPr>
            <a:normAutofit fontScale="90000"/>
          </a:bodyPr>
          <a:lstStyle/>
          <a:p>
            <a:pPr algn="ctr"/>
            <a:r>
              <a:rPr lang="tr-TR" b="1" dirty="0" smtClean="0">
                <a:solidFill>
                  <a:schemeClr val="bg1"/>
                </a:solidFill>
              </a:rPr>
              <a:t>«KÖO </a:t>
            </a:r>
            <a:r>
              <a:rPr lang="tr-TR" b="1" dirty="0">
                <a:solidFill>
                  <a:schemeClr val="bg1"/>
                </a:solidFill>
              </a:rPr>
              <a:t>HASTANE </a:t>
            </a:r>
            <a:r>
              <a:rPr lang="tr-TR" b="1" dirty="0" smtClean="0">
                <a:solidFill>
                  <a:schemeClr val="bg1"/>
                </a:solidFill>
              </a:rPr>
              <a:t>SÖZLEŞMELERİ»</a:t>
            </a:r>
            <a:br>
              <a:rPr lang="tr-TR" b="1" dirty="0" smtClean="0">
                <a:solidFill>
                  <a:schemeClr val="bg1"/>
                </a:solidFill>
              </a:rPr>
            </a:br>
            <a:r>
              <a:rPr lang="tr-TR" b="1" dirty="0" smtClean="0">
                <a:solidFill>
                  <a:schemeClr val="bg1"/>
                </a:solidFill>
              </a:rPr>
              <a:t>NEDEN GİZLİDİR?</a:t>
            </a:r>
            <a:endParaRPr lang="tr-TR" b="1" dirty="0">
              <a:solidFill>
                <a:schemeClr val="bg1"/>
              </a:solidFill>
            </a:endParaRPr>
          </a:p>
        </p:txBody>
      </p:sp>
      <p:sp>
        <p:nvSpPr>
          <p:cNvPr id="2" name="İçerik Yer Tutucusu 1"/>
          <p:cNvSpPr>
            <a:spLocks noGrp="1"/>
          </p:cNvSpPr>
          <p:nvPr>
            <p:ph idx="1"/>
          </p:nvPr>
        </p:nvSpPr>
        <p:spPr>
          <a:xfrm>
            <a:off x="467544" y="1772817"/>
            <a:ext cx="8424935" cy="3168352"/>
          </a:xfrm>
          <a:ln>
            <a:solidFill>
              <a:schemeClr val="accent1"/>
            </a:solidFill>
          </a:ln>
        </p:spPr>
        <p:txBody>
          <a:bodyPr>
            <a:noAutofit/>
          </a:bodyPr>
          <a:lstStyle/>
          <a:p>
            <a:pPr>
              <a:lnSpc>
                <a:spcPct val="110000"/>
              </a:lnSpc>
            </a:pPr>
            <a:r>
              <a:rPr lang="tr-TR" b="1" dirty="0" smtClean="0">
                <a:solidFill>
                  <a:srgbClr val="C00000"/>
                </a:solidFill>
              </a:rPr>
              <a:t>KÖO </a:t>
            </a:r>
            <a:r>
              <a:rPr lang="tr-TR" b="1" dirty="0">
                <a:solidFill>
                  <a:srgbClr val="C00000"/>
                </a:solidFill>
              </a:rPr>
              <a:t>hastane sözleşmeleri genellikle gizli, kamu </a:t>
            </a:r>
            <a:r>
              <a:rPr lang="tr-TR" b="1" dirty="0" smtClean="0">
                <a:solidFill>
                  <a:srgbClr val="C00000"/>
                </a:solidFill>
              </a:rPr>
              <a:t>denetiminden uzaktadır.</a:t>
            </a:r>
          </a:p>
          <a:p>
            <a:pPr>
              <a:lnSpc>
                <a:spcPct val="110000"/>
              </a:lnSpc>
            </a:pPr>
            <a:r>
              <a:rPr lang="tr-TR" dirty="0" smtClean="0"/>
              <a:t>Uluslararası </a:t>
            </a:r>
            <a:r>
              <a:rPr lang="tr-TR" dirty="0"/>
              <a:t>Para Fonu (</a:t>
            </a:r>
            <a:r>
              <a:rPr lang="tr-TR" b="1" dirty="0">
                <a:solidFill>
                  <a:srgbClr val="FF0000"/>
                </a:solidFill>
              </a:rPr>
              <a:t>IMF</a:t>
            </a:r>
            <a:r>
              <a:rPr lang="tr-TR" dirty="0"/>
              <a:t>) bile “</a:t>
            </a:r>
            <a:r>
              <a:rPr lang="tr-TR" b="1" dirty="0">
                <a:solidFill>
                  <a:srgbClr val="FF0000"/>
                </a:solidFill>
              </a:rPr>
              <a:t>PPP </a:t>
            </a:r>
            <a:r>
              <a:rPr lang="tr-TR" b="1" dirty="0" smtClean="0">
                <a:solidFill>
                  <a:srgbClr val="FF0000"/>
                </a:solidFill>
              </a:rPr>
              <a:t>finansmanında saydamlık </a:t>
            </a:r>
            <a:r>
              <a:rPr lang="tr-TR" b="1" dirty="0">
                <a:solidFill>
                  <a:srgbClr val="FF0000"/>
                </a:solidFill>
              </a:rPr>
              <a:t>gerektiğine</a:t>
            </a:r>
            <a:r>
              <a:rPr lang="tr-TR" dirty="0"/>
              <a:t>” işaret </a:t>
            </a:r>
            <a:r>
              <a:rPr lang="tr-TR" dirty="0" smtClean="0"/>
              <a:t>etmektedir.</a:t>
            </a:r>
          </a:p>
          <a:p>
            <a:pPr>
              <a:lnSpc>
                <a:spcPct val="110000"/>
              </a:lnSpc>
            </a:pPr>
            <a:r>
              <a:rPr lang="tr-TR" sz="2000" dirty="0" err="1"/>
              <a:t>Ontario</a:t>
            </a:r>
            <a:r>
              <a:rPr lang="tr-TR" sz="2000" dirty="0"/>
              <a:t> Sağlık Koalisyonu KÖO </a:t>
            </a:r>
            <a:r>
              <a:rPr lang="tr-TR" sz="2000" dirty="0" err="1"/>
              <a:t>Brampton</a:t>
            </a:r>
            <a:r>
              <a:rPr lang="tr-TR" sz="2000" dirty="0"/>
              <a:t> hastanesi sözleşmesi </a:t>
            </a:r>
            <a:r>
              <a:rPr lang="tr-TR" sz="2000" dirty="0" smtClean="0"/>
              <a:t>için mahkemeye </a:t>
            </a:r>
            <a:r>
              <a:rPr lang="tr-TR" sz="2000" dirty="0"/>
              <a:t>gitmiştir. Başvuru sonucunda, 2000 sayfalık </a:t>
            </a:r>
            <a:r>
              <a:rPr lang="tr-TR" sz="2000" dirty="0" smtClean="0"/>
              <a:t>sözleşmeyi görme </a:t>
            </a:r>
            <a:r>
              <a:rPr lang="tr-TR" sz="2000" dirty="0"/>
              <a:t>haklarının olduğunu kabul ettirmişlerdir. Ne var ki </a:t>
            </a:r>
            <a:r>
              <a:rPr lang="tr-TR" sz="2000" dirty="0" smtClean="0"/>
              <a:t>sözleşmenin ana </a:t>
            </a:r>
            <a:r>
              <a:rPr lang="tr-TR" sz="2000" dirty="0"/>
              <a:t>bölümleri ya çıkartılmıştı ya da üzeri </a:t>
            </a:r>
            <a:r>
              <a:rPr lang="tr-TR" sz="2000" dirty="0" smtClean="0"/>
              <a:t>çizilmişti.</a:t>
            </a:r>
            <a:endParaRPr lang="tr-TR" sz="2000" dirty="0"/>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457199" y="5079630"/>
            <a:ext cx="5112568" cy="163895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4" name="Altbilgi Yer Tutucusu 3"/>
          <p:cNvSpPr>
            <a:spLocks noGrp="1"/>
          </p:cNvSpPr>
          <p:nvPr>
            <p:ph type="ftr" sz="quarter" idx="11"/>
          </p:nvPr>
        </p:nvSpPr>
        <p:spPr/>
        <p:txBody>
          <a:bodyPr/>
          <a:lstStyle/>
          <a:p>
            <a:r>
              <a:rPr lang="tr-TR" smtClean="0"/>
              <a:t>K PALA</a:t>
            </a:r>
            <a:endParaRPr lang="tr-TR"/>
          </a:p>
        </p:txBody>
      </p:sp>
      <p:sp>
        <p:nvSpPr>
          <p:cNvPr id="5" name="Slayt Numarası Yer Tutucusu 4"/>
          <p:cNvSpPr>
            <a:spLocks noGrp="1"/>
          </p:cNvSpPr>
          <p:nvPr>
            <p:ph type="sldNum" sz="quarter" idx="12"/>
          </p:nvPr>
        </p:nvSpPr>
        <p:spPr/>
        <p:txBody>
          <a:bodyPr/>
          <a:lstStyle/>
          <a:p>
            <a:fld id="{F302176B-0E47-46AC-8F43-DAB4B8A37D06}" type="slidenum">
              <a:rPr lang="tr-TR" smtClean="0"/>
              <a:pPr/>
              <a:t>22</a:t>
            </a:fld>
            <a:endParaRPr lang="tr-TR"/>
          </a:p>
        </p:txBody>
      </p:sp>
    </p:spTree>
    <p:extLst>
      <p:ext uri="{BB962C8B-B14F-4D97-AF65-F5344CB8AC3E}">
        <p14:creationId xmlns:p14="http://schemas.microsoft.com/office/powerpoint/2010/main" xmlns="" val="1626728766"/>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p:cNvSpPr>
            <a:spLocks noGrp="1"/>
          </p:cNvSpPr>
          <p:nvPr>
            <p:ph type="title"/>
          </p:nvPr>
        </p:nvSpPr>
        <p:spPr>
          <a:xfrm>
            <a:off x="507842" y="436165"/>
            <a:ext cx="8229600" cy="990600"/>
          </a:xfrm>
          <a:solidFill>
            <a:srgbClr val="C00000"/>
          </a:solidFill>
          <a:ln>
            <a:solidFill>
              <a:schemeClr val="accent1"/>
            </a:solidFill>
          </a:ln>
        </p:spPr>
        <p:txBody>
          <a:bodyPr>
            <a:normAutofit/>
          </a:bodyPr>
          <a:lstStyle/>
          <a:p>
            <a:pPr algn="ctr"/>
            <a:r>
              <a:rPr lang="tr-TR" sz="2800" b="1" dirty="0">
                <a:solidFill>
                  <a:schemeClr val="bg1"/>
                </a:solidFill>
              </a:rPr>
              <a:t>KAMU HASTANELERİNDEKİ MALİYETLERİN VE İNDİRİMLERİN ŞİŞİRİLEREK YANSITILMASI</a:t>
            </a:r>
          </a:p>
        </p:txBody>
      </p:sp>
      <p:sp>
        <p:nvSpPr>
          <p:cNvPr id="2" name="İçerik Yer Tutucusu 1"/>
          <p:cNvSpPr>
            <a:spLocks noGrp="1"/>
          </p:cNvSpPr>
          <p:nvPr>
            <p:ph idx="1"/>
          </p:nvPr>
        </p:nvSpPr>
        <p:spPr>
          <a:xfrm>
            <a:off x="507842" y="1523925"/>
            <a:ext cx="8229599" cy="4209331"/>
          </a:xfrm>
          <a:ln>
            <a:solidFill>
              <a:schemeClr val="accent1"/>
            </a:solidFill>
          </a:ln>
        </p:spPr>
        <p:txBody>
          <a:bodyPr>
            <a:normAutofit lnSpcReduction="10000"/>
          </a:bodyPr>
          <a:lstStyle/>
          <a:p>
            <a:pPr>
              <a:spcBef>
                <a:spcPts val="1200"/>
              </a:spcBef>
              <a:spcAft>
                <a:spcPts val="1200"/>
              </a:spcAft>
            </a:pPr>
            <a:r>
              <a:rPr lang="tr-TR" sz="2800" dirty="0" err="1" smtClean="0"/>
              <a:t>Québec</a:t>
            </a:r>
            <a:r>
              <a:rPr lang="tr-TR" sz="2800" dirty="0" smtClean="0"/>
              <a:t> </a:t>
            </a:r>
            <a:r>
              <a:rPr lang="tr-TR" sz="2800" dirty="0"/>
              <a:t>Genel Denetçisi (GD) </a:t>
            </a:r>
            <a:r>
              <a:rPr lang="tr-TR" sz="2800" dirty="0" err="1"/>
              <a:t>Renaud</a:t>
            </a:r>
            <a:r>
              <a:rPr lang="tr-TR" sz="2800" dirty="0"/>
              <a:t> </a:t>
            </a:r>
            <a:r>
              <a:rPr lang="tr-TR" sz="2800" dirty="0" err="1" smtClean="0"/>
              <a:t>Lachance</a:t>
            </a:r>
            <a:r>
              <a:rPr lang="tr-TR" sz="2800" dirty="0" smtClean="0"/>
              <a:t>, </a:t>
            </a:r>
            <a:r>
              <a:rPr lang="tr-TR" sz="2800" dirty="0" err="1" smtClean="0"/>
              <a:t>Québec</a:t>
            </a:r>
            <a:r>
              <a:rPr lang="tr-TR" sz="2800" dirty="0" smtClean="0"/>
              <a:t> </a:t>
            </a:r>
            <a:r>
              <a:rPr lang="tr-TR" sz="2800" dirty="0"/>
              <a:t>KÖO ajansının </a:t>
            </a:r>
            <a:r>
              <a:rPr lang="tr-TR" sz="2800" dirty="0" err="1"/>
              <a:t>Montréal</a:t>
            </a:r>
            <a:r>
              <a:rPr lang="tr-TR" sz="2800" dirty="0"/>
              <a:t> Üniversitesi hastanesi </a:t>
            </a:r>
            <a:r>
              <a:rPr lang="tr-TR" sz="2800" dirty="0" smtClean="0"/>
              <a:t>araştırma merkezi </a:t>
            </a:r>
            <a:r>
              <a:rPr lang="tr-TR" sz="2800" dirty="0"/>
              <a:t>için </a:t>
            </a:r>
            <a:r>
              <a:rPr lang="tr-TR" sz="2800" dirty="0">
                <a:solidFill>
                  <a:srgbClr val="C00000"/>
                </a:solidFill>
              </a:rPr>
              <a:t>yanlı bir maliyet analiz </a:t>
            </a:r>
            <a:r>
              <a:rPr lang="tr-TR" sz="2800" dirty="0"/>
              <a:t>veya “</a:t>
            </a:r>
            <a:r>
              <a:rPr lang="tr-TR" sz="2800" dirty="0">
                <a:solidFill>
                  <a:srgbClr val="C00000"/>
                </a:solidFill>
              </a:rPr>
              <a:t>para karşılığı elde </a:t>
            </a:r>
            <a:r>
              <a:rPr lang="tr-TR" sz="2800" dirty="0" smtClean="0">
                <a:solidFill>
                  <a:srgbClr val="C00000"/>
                </a:solidFill>
              </a:rPr>
              <a:t>edilen değer </a:t>
            </a:r>
            <a:r>
              <a:rPr lang="tr-TR" sz="2800" dirty="0">
                <a:solidFill>
                  <a:srgbClr val="C00000"/>
                </a:solidFill>
              </a:rPr>
              <a:t>raporu</a:t>
            </a:r>
            <a:r>
              <a:rPr lang="tr-TR" sz="2800" dirty="0"/>
              <a:t>” </a:t>
            </a:r>
            <a:r>
              <a:rPr lang="tr-TR" sz="2800" dirty="0" smtClean="0"/>
              <a:t>hazırladığını ortaya koymuştur.</a:t>
            </a:r>
          </a:p>
          <a:p>
            <a:pPr>
              <a:spcBef>
                <a:spcPts val="1200"/>
              </a:spcBef>
              <a:spcAft>
                <a:spcPts val="1200"/>
              </a:spcAft>
            </a:pPr>
            <a:r>
              <a:rPr lang="tr-TR" sz="2800" dirty="0" smtClean="0"/>
              <a:t>GD</a:t>
            </a:r>
            <a:r>
              <a:rPr lang="tr-TR" sz="2800" dirty="0"/>
              <a:t>, </a:t>
            </a:r>
            <a:r>
              <a:rPr lang="tr-TR" sz="2800" dirty="0" smtClean="0"/>
              <a:t>maliyet </a:t>
            </a:r>
            <a:r>
              <a:rPr lang="tr-TR" sz="2800" dirty="0"/>
              <a:t>tahminlerinin projenin ömrü dikkate </a:t>
            </a:r>
            <a:r>
              <a:rPr lang="tr-TR" sz="2800" dirty="0" smtClean="0"/>
              <a:t>alındığında </a:t>
            </a:r>
            <a:r>
              <a:rPr lang="tr-TR" sz="2800" dirty="0" smtClean="0">
                <a:solidFill>
                  <a:srgbClr val="C00000"/>
                </a:solidFill>
              </a:rPr>
              <a:t>634 </a:t>
            </a:r>
            <a:r>
              <a:rPr lang="tr-TR" sz="2800" dirty="0">
                <a:solidFill>
                  <a:srgbClr val="C00000"/>
                </a:solidFill>
              </a:rPr>
              <a:t>milyon dolar şişirildiğini </a:t>
            </a:r>
            <a:r>
              <a:rPr lang="tr-TR" sz="2800" dirty="0"/>
              <a:t>belirlemiştir. Böylece, </a:t>
            </a:r>
            <a:r>
              <a:rPr lang="tr-TR" sz="2800" dirty="0" smtClean="0"/>
              <a:t>aslında hiç </a:t>
            </a:r>
            <a:r>
              <a:rPr lang="tr-TR" sz="2800" dirty="0"/>
              <a:t>de öyle olmadığı halde kamu hastanesi </a:t>
            </a:r>
            <a:r>
              <a:rPr lang="tr-TR" sz="2800" dirty="0" err="1"/>
              <a:t>KÖO’e</a:t>
            </a:r>
            <a:r>
              <a:rPr lang="tr-TR" sz="2800" dirty="0"/>
              <a:t> göre çok </a:t>
            </a:r>
            <a:r>
              <a:rPr lang="tr-TR" sz="2800" dirty="0" smtClean="0"/>
              <a:t>daha pahalı gösterilmiştir.</a:t>
            </a:r>
            <a:endParaRPr lang="tr-TR" sz="2800" dirty="0"/>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611560" y="5870950"/>
            <a:ext cx="5934075" cy="9525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4" name="Altbilgi Yer Tutucusu 3"/>
          <p:cNvSpPr>
            <a:spLocks noGrp="1"/>
          </p:cNvSpPr>
          <p:nvPr>
            <p:ph type="ftr" sz="quarter" idx="11"/>
          </p:nvPr>
        </p:nvSpPr>
        <p:spPr/>
        <p:txBody>
          <a:bodyPr/>
          <a:lstStyle/>
          <a:p>
            <a:r>
              <a:rPr lang="tr-TR" smtClean="0"/>
              <a:t>K PALA</a:t>
            </a:r>
            <a:endParaRPr lang="tr-TR"/>
          </a:p>
        </p:txBody>
      </p:sp>
      <p:sp>
        <p:nvSpPr>
          <p:cNvPr id="5" name="Slayt Numarası Yer Tutucusu 4"/>
          <p:cNvSpPr>
            <a:spLocks noGrp="1"/>
          </p:cNvSpPr>
          <p:nvPr>
            <p:ph type="sldNum" sz="quarter" idx="12"/>
          </p:nvPr>
        </p:nvSpPr>
        <p:spPr/>
        <p:txBody>
          <a:bodyPr/>
          <a:lstStyle/>
          <a:p>
            <a:fld id="{F302176B-0E47-46AC-8F43-DAB4B8A37D06}" type="slidenum">
              <a:rPr lang="tr-TR" smtClean="0"/>
              <a:pPr/>
              <a:t>23</a:t>
            </a:fld>
            <a:endParaRPr lang="tr-TR"/>
          </a:p>
        </p:txBody>
      </p:sp>
    </p:spTree>
    <p:extLst>
      <p:ext uri="{BB962C8B-B14F-4D97-AF65-F5344CB8AC3E}">
        <p14:creationId xmlns:p14="http://schemas.microsoft.com/office/powerpoint/2010/main" xmlns="" val="3790634561"/>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normAutofit fontScale="90000"/>
          </a:bodyPr>
          <a:lstStyle/>
          <a:p>
            <a:pPr algn="r"/>
            <a:r>
              <a:rPr lang="tr-TR" b="1" dirty="0" smtClean="0">
                <a:solidFill>
                  <a:srgbClr val="C00000"/>
                </a:solidFill>
              </a:rPr>
              <a:t>Kamu-özel ortaklığı girişimlerinde yolsuzluk büyük sorun!</a:t>
            </a:r>
            <a:endParaRPr lang="tr-TR" b="1" dirty="0">
              <a:solidFill>
                <a:srgbClr val="C00000"/>
              </a:solidFill>
            </a:endParaRPr>
          </a:p>
        </p:txBody>
      </p:sp>
      <p:pic>
        <p:nvPicPr>
          <p:cNvPr id="4" name="İçerik Yer Tutucusu 3"/>
          <p:cNvPicPr>
            <a:picLocks noGrp="1" noChangeAspect="1"/>
          </p:cNvPicPr>
          <p:nvPr>
            <p:ph idx="1"/>
          </p:nvPr>
        </p:nvPicPr>
        <p:blipFill rotWithShape="1">
          <a:blip r:embed="rId2"/>
          <a:srcRect l="24927" t="9343" r="25199" b="13581"/>
          <a:stretch/>
        </p:blipFill>
        <p:spPr>
          <a:xfrm>
            <a:off x="323528" y="1700808"/>
            <a:ext cx="5698976" cy="4949111"/>
          </a:xfrm>
          <a:prstGeom prst="rect">
            <a:avLst/>
          </a:prstGeom>
          <a:ln>
            <a:solidFill>
              <a:schemeClr val="accent1"/>
            </a:solidFill>
          </a:ln>
        </p:spPr>
      </p:pic>
    </p:spTree>
    <p:extLst>
      <p:ext uri="{BB962C8B-B14F-4D97-AF65-F5344CB8AC3E}">
        <p14:creationId xmlns:p14="http://schemas.microsoft.com/office/powerpoint/2010/main" xmlns="" val="7676538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İçerik Yer Tutucusu 5"/>
          <p:cNvSpPr>
            <a:spLocks noGrp="1"/>
          </p:cNvSpPr>
          <p:nvPr>
            <p:ph sz="half" idx="2"/>
          </p:nvPr>
        </p:nvSpPr>
        <p:spPr>
          <a:xfrm>
            <a:off x="2843808" y="548680"/>
            <a:ext cx="6120680" cy="6048672"/>
          </a:xfrm>
          <a:ln>
            <a:solidFill>
              <a:schemeClr val="accent1"/>
            </a:solidFill>
          </a:ln>
        </p:spPr>
        <p:txBody>
          <a:bodyPr>
            <a:normAutofit fontScale="92500" lnSpcReduction="20000"/>
          </a:bodyPr>
          <a:lstStyle/>
          <a:p>
            <a:pPr>
              <a:spcAft>
                <a:spcPts val="600"/>
              </a:spcAft>
            </a:pPr>
            <a:r>
              <a:rPr lang="tr-TR" b="1" dirty="0"/>
              <a:t>(i) PPP / PFI kullanımı hakkında daha </a:t>
            </a:r>
            <a:r>
              <a:rPr lang="tr-TR" b="1" dirty="0" smtClean="0">
                <a:solidFill>
                  <a:srgbClr val="FF0000"/>
                </a:solidFill>
              </a:rPr>
              <a:t>ölçüme dayalı </a:t>
            </a:r>
            <a:r>
              <a:rPr lang="tr-TR" b="1" dirty="0">
                <a:solidFill>
                  <a:srgbClr val="FF0000"/>
                </a:solidFill>
              </a:rPr>
              <a:t>bir tartışma</a:t>
            </a:r>
            <a:r>
              <a:rPr lang="tr-TR" b="1" dirty="0"/>
              <a:t>ya ihtiyaç vardır.</a:t>
            </a:r>
          </a:p>
          <a:p>
            <a:pPr>
              <a:spcAft>
                <a:spcPts val="600"/>
              </a:spcAft>
            </a:pPr>
            <a:r>
              <a:rPr lang="tr-TR" b="1" dirty="0"/>
              <a:t>(ii) Gelecekteki </a:t>
            </a:r>
            <a:r>
              <a:rPr lang="tr-TR" b="1" dirty="0" smtClean="0"/>
              <a:t>sözleşmeler için, </a:t>
            </a:r>
            <a:r>
              <a:rPr lang="tr-TR" b="1" dirty="0"/>
              <a:t>masrafları önemli </a:t>
            </a:r>
            <a:r>
              <a:rPr lang="tr-TR" b="1" dirty="0" smtClean="0"/>
              <a:t>ölçüde </a:t>
            </a:r>
            <a:r>
              <a:rPr lang="tr-TR" b="1" dirty="0"/>
              <a:t>artırmadan veya yatırımları caydırmadan </a:t>
            </a:r>
            <a:r>
              <a:rPr lang="tr-TR" b="1" dirty="0">
                <a:solidFill>
                  <a:srgbClr val="FF0000"/>
                </a:solidFill>
              </a:rPr>
              <a:t>daha fazla riskin yatırımcılara aktarılıp </a:t>
            </a:r>
            <a:r>
              <a:rPr lang="tr-TR" b="1" dirty="0" smtClean="0">
                <a:solidFill>
                  <a:srgbClr val="FF0000"/>
                </a:solidFill>
              </a:rPr>
              <a:t>aktarılmayacağı </a:t>
            </a:r>
            <a:r>
              <a:rPr lang="tr-TR" b="1" dirty="0" smtClean="0"/>
              <a:t>düşünülmelidir</a:t>
            </a:r>
            <a:r>
              <a:rPr lang="tr-TR" b="1" dirty="0"/>
              <a:t>. </a:t>
            </a:r>
          </a:p>
          <a:p>
            <a:pPr>
              <a:spcAft>
                <a:spcPts val="600"/>
              </a:spcAft>
            </a:pPr>
            <a:r>
              <a:rPr lang="tr-TR" b="1" dirty="0"/>
              <a:t>(iii) PPP sözleşmeleri, birçok Avrupa ülkesinin aşırı borç ve nüfusun yaşlanması nedeniyle </a:t>
            </a:r>
            <a:r>
              <a:rPr lang="tr-TR" b="1" dirty="0" smtClean="0">
                <a:solidFill>
                  <a:srgbClr val="FF0000"/>
                </a:solidFill>
              </a:rPr>
              <a:t>artan sağlık harcamaları </a:t>
            </a:r>
            <a:r>
              <a:rPr lang="tr-TR" b="1" dirty="0" smtClean="0"/>
              <a:t>gerçeğini </a:t>
            </a:r>
            <a:r>
              <a:rPr lang="tr-TR" b="1" dirty="0"/>
              <a:t>hesaba katmalıdır.</a:t>
            </a:r>
          </a:p>
          <a:p>
            <a:pPr>
              <a:spcAft>
                <a:spcPts val="600"/>
              </a:spcAft>
            </a:pPr>
            <a:r>
              <a:rPr lang="tr-TR" b="1" dirty="0"/>
              <a:t>(iv) PPP projeleri için sübvansiyonlar, hibeler ve garantiler şeklinde </a:t>
            </a:r>
            <a:r>
              <a:rPr lang="tr-TR" b="1" dirty="0">
                <a:solidFill>
                  <a:srgbClr val="FF0000"/>
                </a:solidFill>
              </a:rPr>
              <a:t>daha fazla Hükümet desteğini talep etmek, </a:t>
            </a:r>
            <a:r>
              <a:rPr lang="tr-TR" b="1" dirty="0" smtClean="0">
                <a:solidFill>
                  <a:srgbClr val="FF0000"/>
                </a:solidFill>
              </a:rPr>
              <a:t>güvenilir</a:t>
            </a:r>
            <a:r>
              <a:rPr lang="tr-TR" b="1" dirty="0">
                <a:solidFill>
                  <a:srgbClr val="FF0000"/>
                </a:solidFill>
              </a:rPr>
              <a:t>, uzun vadeli bir çözüm değil</a:t>
            </a:r>
            <a:r>
              <a:rPr lang="tr-TR" b="1" dirty="0"/>
              <a:t>dir</a:t>
            </a:r>
            <a:r>
              <a:rPr lang="tr-TR" b="1" dirty="0" smtClean="0"/>
              <a:t>.</a:t>
            </a:r>
            <a:endParaRPr lang="tr-TR" b="1" dirty="0"/>
          </a:p>
        </p:txBody>
      </p:sp>
      <p:pic>
        <p:nvPicPr>
          <p:cNvPr id="7" name="Resim 6"/>
          <p:cNvPicPr>
            <a:picLocks noChangeAspect="1"/>
          </p:cNvPicPr>
          <p:nvPr/>
        </p:nvPicPr>
        <p:blipFill>
          <a:blip r:embed="rId2"/>
          <a:stretch>
            <a:fillRect/>
          </a:stretch>
        </p:blipFill>
        <p:spPr>
          <a:xfrm>
            <a:off x="304800" y="417317"/>
            <a:ext cx="2322984" cy="3032427"/>
          </a:xfrm>
          <a:prstGeom prst="rect">
            <a:avLst/>
          </a:prstGeom>
          <a:ln>
            <a:solidFill>
              <a:schemeClr val="accent1"/>
            </a:solidFill>
          </a:ln>
        </p:spPr>
      </p:pic>
      <p:sp>
        <p:nvSpPr>
          <p:cNvPr id="3" name="Altbilgi Yer Tutucusu 2"/>
          <p:cNvSpPr>
            <a:spLocks noGrp="1"/>
          </p:cNvSpPr>
          <p:nvPr>
            <p:ph type="ftr" sz="quarter" idx="11"/>
          </p:nvPr>
        </p:nvSpPr>
        <p:spPr/>
        <p:txBody>
          <a:bodyPr/>
          <a:lstStyle/>
          <a:p>
            <a:r>
              <a:rPr lang="tr-TR" smtClean="0"/>
              <a:t>K PALA</a:t>
            </a:r>
            <a:endParaRPr lang="tr-TR"/>
          </a:p>
        </p:txBody>
      </p:sp>
      <p:sp>
        <p:nvSpPr>
          <p:cNvPr id="5" name="Slayt Numarası Yer Tutucusu 4"/>
          <p:cNvSpPr>
            <a:spLocks noGrp="1"/>
          </p:cNvSpPr>
          <p:nvPr>
            <p:ph type="sldNum" sz="quarter" idx="12"/>
          </p:nvPr>
        </p:nvSpPr>
        <p:spPr/>
        <p:txBody>
          <a:bodyPr/>
          <a:lstStyle/>
          <a:p>
            <a:fld id="{F302176B-0E47-46AC-8F43-DAB4B8A37D06}" type="slidenum">
              <a:rPr lang="tr-TR" smtClean="0"/>
              <a:pPr/>
              <a:t>25</a:t>
            </a:fld>
            <a:endParaRPr lang="tr-TR"/>
          </a:p>
        </p:txBody>
      </p:sp>
    </p:spTree>
    <p:extLst>
      <p:ext uri="{BB962C8B-B14F-4D97-AF65-F5344CB8AC3E}">
        <p14:creationId xmlns:p14="http://schemas.microsoft.com/office/powerpoint/2010/main" xmlns="" val="1211842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solidFill>
            <a:srgbClr val="C00000"/>
          </a:solidFill>
          <a:ln>
            <a:solidFill>
              <a:schemeClr val="accent1"/>
            </a:solidFill>
          </a:ln>
        </p:spPr>
        <p:txBody>
          <a:bodyPr>
            <a:normAutofit/>
          </a:bodyPr>
          <a:lstStyle/>
          <a:p>
            <a:r>
              <a:rPr lang="tr-TR" sz="3200" b="1" dirty="0" smtClean="0">
                <a:solidFill>
                  <a:schemeClr val="bg1"/>
                </a:solidFill>
              </a:rPr>
              <a:t>Türkiye’de «Şehir Hastaneleri» için sorun alanları</a:t>
            </a:r>
            <a:endParaRPr lang="tr-TR" sz="3200" b="1" dirty="0">
              <a:solidFill>
                <a:schemeClr val="bg1"/>
              </a:solidFill>
            </a:endParaRPr>
          </a:p>
        </p:txBody>
      </p:sp>
      <p:sp>
        <p:nvSpPr>
          <p:cNvPr id="3" name="İçerik Yer Tutucusu 2"/>
          <p:cNvSpPr>
            <a:spLocks noGrp="1"/>
          </p:cNvSpPr>
          <p:nvPr>
            <p:ph idx="1"/>
          </p:nvPr>
        </p:nvSpPr>
        <p:spPr>
          <a:ln>
            <a:solidFill>
              <a:schemeClr val="accent1"/>
            </a:solidFill>
          </a:ln>
        </p:spPr>
        <p:txBody>
          <a:bodyPr>
            <a:normAutofit fontScale="92500" lnSpcReduction="10000"/>
          </a:bodyPr>
          <a:lstStyle/>
          <a:p>
            <a:r>
              <a:rPr lang="tr-TR" b="1" dirty="0"/>
              <a:t>Yüksek maliyet: «Kamu-özel ortaklığı»</a:t>
            </a:r>
          </a:p>
          <a:p>
            <a:pPr lvl="1"/>
            <a:r>
              <a:rPr lang="tr-TR" dirty="0"/>
              <a:t>Taşınacak kamu hastanelerinin ödeme güçlüğü</a:t>
            </a:r>
          </a:p>
          <a:p>
            <a:pPr lvl="1"/>
            <a:r>
              <a:rPr lang="tr-TR" dirty="0"/>
              <a:t>Hazine garantisi</a:t>
            </a:r>
          </a:p>
          <a:p>
            <a:pPr lvl="1"/>
            <a:r>
              <a:rPr lang="tr-TR" dirty="0"/>
              <a:t>İflas durumunda B planı?</a:t>
            </a:r>
          </a:p>
          <a:p>
            <a:r>
              <a:rPr lang="tr-TR" b="1" dirty="0" smtClean="0"/>
              <a:t>Kent merkezlerindeki hastanelerin kapatılması</a:t>
            </a:r>
          </a:p>
          <a:p>
            <a:pPr lvl="1"/>
            <a:r>
              <a:rPr lang="tr-TR" b="1" dirty="0"/>
              <a:t>Taşınacak kamu hastanelerinin boşaltacağı yerleşkeler?</a:t>
            </a:r>
          </a:p>
          <a:p>
            <a:r>
              <a:rPr lang="tr-TR" b="1" dirty="0" smtClean="0"/>
              <a:t>Yer seçimi</a:t>
            </a:r>
          </a:p>
          <a:p>
            <a:r>
              <a:rPr lang="tr-TR" b="1" dirty="0" smtClean="0"/>
              <a:t>Yurttaşların ulaşım  ve erişim sorunları</a:t>
            </a:r>
          </a:p>
          <a:p>
            <a:pPr lvl="1"/>
            <a:r>
              <a:rPr lang="tr-TR" dirty="0" smtClean="0"/>
              <a:t>Coğrafi erişilebilirlik</a:t>
            </a:r>
          </a:p>
          <a:p>
            <a:pPr lvl="1"/>
            <a:r>
              <a:rPr lang="tr-TR" dirty="0" smtClean="0"/>
              <a:t>Ekonomik erişilebilirlik</a:t>
            </a:r>
          </a:p>
          <a:p>
            <a:r>
              <a:rPr lang="tr-TR" b="1" dirty="0" smtClean="0"/>
              <a:t>Taşınacak kamu hastanelerindeki hizmetlerin sunulması ile ilgili imtiyazlar</a:t>
            </a:r>
          </a:p>
          <a:p>
            <a:r>
              <a:rPr lang="tr-TR" b="1" dirty="0" smtClean="0"/>
              <a:t>Sağlık çalışanlarının istihdam sorunları ve özlük hakları</a:t>
            </a:r>
          </a:p>
          <a:p>
            <a:r>
              <a:rPr lang="tr-TR" dirty="0" smtClean="0"/>
              <a:t>…</a:t>
            </a:r>
          </a:p>
          <a:p>
            <a:endParaRPr lang="tr-TR" dirty="0"/>
          </a:p>
        </p:txBody>
      </p:sp>
      <p:sp>
        <p:nvSpPr>
          <p:cNvPr id="4" name="Altbilgi Yer Tutucusu 3"/>
          <p:cNvSpPr>
            <a:spLocks noGrp="1"/>
          </p:cNvSpPr>
          <p:nvPr>
            <p:ph type="ftr" sz="quarter" idx="11"/>
          </p:nvPr>
        </p:nvSpPr>
        <p:spPr/>
        <p:txBody>
          <a:bodyPr/>
          <a:lstStyle/>
          <a:p>
            <a:r>
              <a:rPr lang="tr-TR" smtClean="0"/>
              <a:t>K PALA</a:t>
            </a:r>
            <a:endParaRPr lang="tr-TR"/>
          </a:p>
        </p:txBody>
      </p:sp>
      <p:sp>
        <p:nvSpPr>
          <p:cNvPr id="5" name="Slayt Numarası Yer Tutucusu 4"/>
          <p:cNvSpPr>
            <a:spLocks noGrp="1"/>
          </p:cNvSpPr>
          <p:nvPr>
            <p:ph type="sldNum" sz="quarter" idx="12"/>
          </p:nvPr>
        </p:nvSpPr>
        <p:spPr/>
        <p:txBody>
          <a:bodyPr/>
          <a:lstStyle/>
          <a:p>
            <a:fld id="{F302176B-0E47-46AC-8F43-DAB4B8A37D06}" type="slidenum">
              <a:rPr lang="tr-TR" smtClean="0"/>
              <a:pPr/>
              <a:t>26</a:t>
            </a:fld>
            <a:endParaRPr lang="tr-TR"/>
          </a:p>
        </p:txBody>
      </p:sp>
    </p:spTree>
    <p:extLst>
      <p:ext uri="{BB962C8B-B14F-4D97-AF65-F5344CB8AC3E}">
        <p14:creationId xmlns:p14="http://schemas.microsoft.com/office/powerpoint/2010/main" xmlns="" val="1219319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10" end="10"/>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
                                            <p:txEl>
                                              <p:pRg st="11" end="11"/>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457200" y="533400"/>
            <a:ext cx="8229600" cy="591344"/>
          </a:xfrm>
          <a:solidFill>
            <a:srgbClr val="C00000"/>
          </a:solidFill>
          <a:ln>
            <a:solidFill>
              <a:schemeClr val="accent1"/>
            </a:solidFill>
          </a:ln>
        </p:spPr>
        <p:txBody>
          <a:bodyPr>
            <a:noAutofit/>
          </a:bodyPr>
          <a:lstStyle/>
          <a:p>
            <a:pPr algn="ctr"/>
            <a:r>
              <a:rPr lang="tr-TR" sz="3200" b="1" dirty="0">
                <a:solidFill>
                  <a:schemeClr val="bg1"/>
                </a:solidFill>
              </a:rPr>
              <a:t>Şehir hastanelerinin yüksek maliyeti </a:t>
            </a:r>
            <a:r>
              <a:rPr lang="tr-TR" sz="3200" b="1" dirty="0" smtClean="0">
                <a:solidFill>
                  <a:schemeClr val="bg1"/>
                </a:solidFill>
              </a:rPr>
              <a:t>gizleniyor</a:t>
            </a:r>
            <a:endParaRPr lang="tr-TR" sz="3200" dirty="0">
              <a:solidFill>
                <a:schemeClr val="bg1"/>
              </a:solidFill>
            </a:endParaRPr>
          </a:p>
        </p:txBody>
      </p:sp>
      <p:sp>
        <p:nvSpPr>
          <p:cNvPr id="6" name="İçerik Yer Tutucusu 5"/>
          <p:cNvSpPr>
            <a:spLocks noGrp="1"/>
          </p:cNvSpPr>
          <p:nvPr>
            <p:ph idx="1"/>
          </p:nvPr>
        </p:nvSpPr>
        <p:spPr>
          <a:xfrm>
            <a:off x="457200" y="1206316"/>
            <a:ext cx="8229600" cy="5208240"/>
          </a:xfrm>
          <a:ln>
            <a:solidFill>
              <a:schemeClr val="accent1"/>
            </a:solidFill>
          </a:ln>
        </p:spPr>
        <p:txBody>
          <a:bodyPr>
            <a:normAutofit/>
          </a:bodyPr>
          <a:lstStyle/>
          <a:p>
            <a:pPr>
              <a:spcBef>
                <a:spcPts val="600"/>
              </a:spcBef>
              <a:spcAft>
                <a:spcPts val="600"/>
              </a:spcAft>
            </a:pPr>
            <a:r>
              <a:rPr lang="tr-TR" b="1" dirty="0" smtClean="0">
                <a:solidFill>
                  <a:srgbClr val="C00000"/>
                </a:solidFill>
              </a:rPr>
              <a:t>Yatak başına kapalı alan çok yüksek</a:t>
            </a:r>
          </a:p>
          <a:p>
            <a:pPr lvl="1">
              <a:spcBef>
                <a:spcPts val="600"/>
              </a:spcBef>
              <a:spcAft>
                <a:spcPts val="600"/>
              </a:spcAft>
            </a:pPr>
            <a:r>
              <a:rPr lang="tr-TR" b="1" dirty="0" smtClean="0"/>
              <a:t>Şehir </a:t>
            </a:r>
            <a:r>
              <a:rPr lang="tr-TR" b="1" dirty="0"/>
              <a:t>Hastanelerinde ortalama olarak yatak başına </a:t>
            </a:r>
            <a:r>
              <a:rPr lang="tr-TR" b="1" dirty="0">
                <a:solidFill>
                  <a:srgbClr val="C00000"/>
                </a:solidFill>
              </a:rPr>
              <a:t>287 m</a:t>
            </a:r>
            <a:r>
              <a:rPr lang="tr-TR" b="1" baseline="30000" dirty="0">
                <a:solidFill>
                  <a:srgbClr val="C00000"/>
                </a:solidFill>
              </a:rPr>
              <a:t>2</a:t>
            </a:r>
            <a:r>
              <a:rPr lang="tr-TR" b="1" dirty="0">
                <a:solidFill>
                  <a:srgbClr val="C00000"/>
                </a:solidFill>
              </a:rPr>
              <a:t> </a:t>
            </a:r>
            <a:r>
              <a:rPr lang="tr-TR" b="1" dirty="0"/>
              <a:t>kapalı alan </a:t>
            </a:r>
            <a:r>
              <a:rPr lang="tr-TR" b="1" dirty="0" smtClean="0"/>
              <a:t>düşmektedir; bu çok yüksek bir alandır ve verimsizlik kaynağıdır.</a:t>
            </a:r>
          </a:p>
          <a:p>
            <a:pPr>
              <a:spcBef>
                <a:spcPts val="600"/>
              </a:spcBef>
              <a:spcAft>
                <a:spcPts val="600"/>
              </a:spcAft>
            </a:pPr>
            <a:r>
              <a:rPr lang="tr-TR" b="1" dirty="0" smtClean="0">
                <a:solidFill>
                  <a:srgbClr val="C00000"/>
                </a:solidFill>
              </a:rPr>
              <a:t>Yatak sayısı çok yüksek</a:t>
            </a:r>
          </a:p>
          <a:p>
            <a:pPr lvl="1">
              <a:spcBef>
                <a:spcPts val="600"/>
              </a:spcBef>
              <a:spcAft>
                <a:spcPts val="600"/>
              </a:spcAft>
            </a:pPr>
            <a:r>
              <a:rPr lang="tr-TR" b="1" dirty="0" smtClean="0"/>
              <a:t>Bir şehir </a:t>
            </a:r>
            <a:r>
              <a:rPr lang="tr-TR" b="1" dirty="0"/>
              <a:t>hastanesine ortalama </a:t>
            </a:r>
            <a:r>
              <a:rPr lang="tr-TR" b="1" dirty="0">
                <a:solidFill>
                  <a:srgbClr val="C00000"/>
                </a:solidFill>
              </a:rPr>
              <a:t>1.417 </a:t>
            </a:r>
            <a:r>
              <a:rPr lang="tr-TR" b="1" dirty="0"/>
              <a:t>yatak </a:t>
            </a:r>
            <a:r>
              <a:rPr lang="tr-TR" b="1" dirty="0" smtClean="0"/>
              <a:t>düşmektedir; bu büyüklük verimsizlik kaynağıdır. </a:t>
            </a:r>
          </a:p>
          <a:p>
            <a:pPr>
              <a:spcBef>
                <a:spcPts val="600"/>
              </a:spcBef>
              <a:spcAft>
                <a:spcPts val="600"/>
              </a:spcAft>
            </a:pPr>
            <a:r>
              <a:rPr lang="tr-TR" b="1" dirty="0" smtClean="0">
                <a:solidFill>
                  <a:srgbClr val="C00000"/>
                </a:solidFill>
              </a:rPr>
              <a:t>Metrekare maliyeti çok yüksek</a:t>
            </a:r>
          </a:p>
          <a:p>
            <a:pPr lvl="1">
              <a:spcBef>
                <a:spcPts val="600"/>
              </a:spcBef>
              <a:spcAft>
                <a:spcPts val="600"/>
              </a:spcAft>
            </a:pPr>
            <a:r>
              <a:rPr lang="tr-TR" b="1" dirty="0" smtClean="0"/>
              <a:t>Şehir </a:t>
            </a:r>
            <a:r>
              <a:rPr lang="tr-TR" b="1" dirty="0"/>
              <a:t>hastanelerinin 1 metrekaresinin 848 ABD Dolarına, 1 yatağının ise </a:t>
            </a:r>
            <a:r>
              <a:rPr lang="tr-TR" b="1" dirty="0">
                <a:solidFill>
                  <a:srgbClr val="C00000"/>
                </a:solidFill>
              </a:rPr>
              <a:t>243.362 ABD Doları</a:t>
            </a:r>
            <a:r>
              <a:rPr lang="tr-TR" b="1" dirty="0"/>
              <a:t>na mal olacağı </a:t>
            </a:r>
            <a:r>
              <a:rPr lang="tr-TR" b="1" dirty="0" smtClean="0"/>
              <a:t>öngörülüyor. Bu maliyet çok yüksektir.</a:t>
            </a:r>
            <a:endParaRPr lang="tr-TR" dirty="0" smtClean="0"/>
          </a:p>
          <a:p>
            <a:endParaRPr lang="tr-TR" dirty="0" smtClean="0"/>
          </a:p>
          <a:p>
            <a:endParaRPr lang="tr-TR" dirty="0"/>
          </a:p>
          <a:p>
            <a:endParaRPr lang="tr-TR" dirty="0"/>
          </a:p>
        </p:txBody>
      </p:sp>
      <p:sp>
        <p:nvSpPr>
          <p:cNvPr id="5" name="Metin kutusu 4"/>
          <p:cNvSpPr txBox="1"/>
          <p:nvPr/>
        </p:nvSpPr>
        <p:spPr>
          <a:xfrm>
            <a:off x="323528" y="6414556"/>
            <a:ext cx="8523487" cy="369332"/>
          </a:xfrm>
          <a:prstGeom prst="rect">
            <a:avLst/>
          </a:prstGeom>
          <a:noFill/>
        </p:spPr>
        <p:txBody>
          <a:bodyPr wrap="none" rtlCol="0">
            <a:spAutoFit/>
          </a:bodyPr>
          <a:lstStyle/>
          <a:p>
            <a:r>
              <a:rPr lang="tr-TR" dirty="0">
                <a:hlinkClick r:id="rId2"/>
              </a:rPr>
              <a:t>https://</a:t>
            </a:r>
            <a:r>
              <a:rPr lang="tr-TR" dirty="0" smtClean="0">
                <a:hlinkClick r:id="rId2"/>
              </a:rPr>
              <a:t>bianet.org/bianet/bianet/183006-sehir-hastanelerinin-yuksek-maliyeti-gizleniyor</a:t>
            </a:r>
            <a:r>
              <a:rPr lang="tr-TR" dirty="0" smtClean="0"/>
              <a:t> </a:t>
            </a:r>
            <a:endParaRPr lang="tr-TR" dirty="0"/>
          </a:p>
        </p:txBody>
      </p:sp>
    </p:spTree>
    <p:extLst>
      <p:ext uri="{BB962C8B-B14F-4D97-AF65-F5344CB8AC3E}">
        <p14:creationId xmlns:p14="http://schemas.microsoft.com/office/powerpoint/2010/main" xmlns="" val="3895020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457200" y="533400"/>
            <a:ext cx="8229600" cy="591344"/>
          </a:xfrm>
          <a:solidFill>
            <a:srgbClr val="C00000"/>
          </a:solidFill>
          <a:ln>
            <a:solidFill>
              <a:schemeClr val="accent1"/>
            </a:solidFill>
          </a:ln>
        </p:spPr>
        <p:txBody>
          <a:bodyPr>
            <a:noAutofit/>
          </a:bodyPr>
          <a:lstStyle/>
          <a:p>
            <a:pPr algn="ctr"/>
            <a:r>
              <a:rPr lang="tr-TR" sz="3200" b="1" dirty="0">
                <a:solidFill>
                  <a:schemeClr val="bg1"/>
                </a:solidFill>
              </a:rPr>
              <a:t>Şehir hastanelerinin yüksek maliyeti </a:t>
            </a:r>
            <a:r>
              <a:rPr lang="tr-TR" sz="3200" b="1" dirty="0" smtClean="0">
                <a:solidFill>
                  <a:schemeClr val="bg1"/>
                </a:solidFill>
              </a:rPr>
              <a:t>gizleniyor</a:t>
            </a:r>
            <a:endParaRPr lang="tr-TR" sz="3200" dirty="0">
              <a:solidFill>
                <a:schemeClr val="bg1"/>
              </a:solidFill>
            </a:endParaRPr>
          </a:p>
        </p:txBody>
      </p:sp>
      <p:sp>
        <p:nvSpPr>
          <p:cNvPr id="6" name="İçerik Yer Tutucusu 5"/>
          <p:cNvSpPr>
            <a:spLocks noGrp="1"/>
          </p:cNvSpPr>
          <p:nvPr>
            <p:ph idx="1"/>
          </p:nvPr>
        </p:nvSpPr>
        <p:spPr>
          <a:xfrm>
            <a:off x="457200" y="1206316"/>
            <a:ext cx="8229600" cy="5208240"/>
          </a:xfrm>
          <a:ln>
            <a:solidFill>
              <a:schemeClr val="accent1"/>
            </a:solidFill>
          </a:ln>
        </p:spPr>
        <p:txBody>
          <a:bodyPr>
            <a:normAutofit/>
          </a:bodyPr>
          <a:lstStyle/>
          <a:p>
            <a:pPr>
              <a:spcBef>
                <a:spcPts val="600"/>
              </a:spcBef>
              <a:spcAft>
                <a:spcPts val="600"/>
              </a:spcAft>
            </a:pPr>
            <a:r>
              <a:rPr lang="tr-TR" dirty="0" smtClean="0"/>
              <a:t>Sağlık </a:t>
            </a:r>
            <a:r>
              <a:rPr lang="tr-TR" dirty="0"/>
              <a:t>Bakanlığı’na ait </a:t>
            </a:r>
            <a:r>
              <a:rPr lang="tr-TR" dirty="0" smtClean="0"/>
              <a:t>farklı belgelerde </a:t>
            </a:r>
            <a:r>
              <a:rPr lang="tr-TR" dirty="0"/>
              <a:t>Şehir </a:t>
            </a:r>
            <a:r>
              <a:rPr lang="tr-TR" dirty="0" smtClean="0"/>
              <a:t>Hastanelerinin </a:t>
            </a:r>
            <a:r>
              <a:rPr lang="tr-TR" dirty="0" smtClean="0">
                <a:solidFill>
                  <a:srgbClr val="FF0000"/>
                </a:solidFill>
              </a:rPr>
              <a:t>yatak sayısı </a:t>
            </a:r>
            <a:r>
              <a:rPr lang="tr-TR" dirty="0">
                <a:solidFill>
                  <a:srgbClr val="FF0000"/>
                </a:solidFill>
              </a:rPr>
              <a:t>ve inşaat alanı </a:t>
            </a:r>
            <a:r>
              <a:rPr lang="tr-TR" dirty="0" smtClean="0">
                <a:solidFill>
                  <a:srgbClr val="FF0000"/>
                </a:solidFill>
              </a:rPr>
              <a:t>metrekaresi örtüşmüyor</a:t>
            </a:r>
            <a:r>
              <a:rPr lang="tr-TR" dirty="0" smtClean="0"/>
              <a:t>…</a:t>
            </a:r>
          </a:p>
          <a:p>
            <a:pPr>
              <a:spcBef>
                <a:spcPts val="600"/>
              </a:spcBef>
              <a:spcAft>
                <a:spcPts val="600"/>
              </a:spcAft>
            </a:pPr>
            <a:r>
              <a:rPr lang="tr-TR" dirty="0"/>
              <a:t>Bayındırlık inşaat birim fiyatı </a:t>
            </a:r>
            <a:r>
              <a:rPr lang="tr-TR" dirty="0" smtClean="0"/>
              <a:t>hesaplama </a:t>
            </a:r>
            <a:r>
              <a:rPr lang="tr-TR" dirty="0"/>
              <a:t>sırasında “güncel birim” adı altında birim </a:t>
            </a:r>
            <a:r>
              <a:rPr lang="tr-TR" dirty="0">
                <a:solidFill>
                  <a:srgbClr val="FF0000"/>
                </a:solidFill>
              </a:rPr>
              <a:t>maliyet %10,1 oranında artırılarak hesaplanmış</a:t>
            </a:r>
            <a:r>
              <a:rPr lang="tr-TR" dirty="0"/>
              <a:t>tır</a:t>
            </a:r>
            <a:r>
              <a:rPr lang="tr-TR" dirty="0" smtClean="0"/>
              <a:t>.</a:t>
            </a:r>
          </a:p>
          <a:p>
            <a:pPr>
              <a:spcBef>
                <a:spcPts val="600"/>
              </a:spcBef>
              <a:spcAft>
                <a:spcPts val="600"/>
              </a:spcAft>
            </a:pPr>
            <a:r>
              <a:rPr lang="tr-TR" dirty="0"/>
              <a:t>“Ek yapısal ve Donanım” adı altında </a:t>
            </a:r>
            <a:r>
              <a:rPr lang="tr-TR" dirty="0">
                <a:solidFill>
                  <a:srgbClr val="FF0000"/>
                </a:solidFill>
              </a:rPr>
              <a:t>%25 ek maliyet </a:t>
            </a:r>
            <a:r>
              <a:rPr lang="tr-TR" dirty="0" smtClean="0"/>
              <a:t>hesaplamaya </a:t>
            </a:r>
            <a:r>
              <a:rPr lang="tr-TR" dirty="0"/>
              <a:t>eklenmiştir. </a:t>
            </a:r>
            <a:r>
              <a:rPr lang="tr-TR" dirty="0" smtClean="0"/>
              <a:t> </a:t>
            </a:r>
          </a:p>
          <a:p>
            <a:pPr>
              <a:spcBef>
                <a:spcPts val="600"/>
              </a:spcBef>
              <a:spcAft>
                <a:spcPts val="600"/>
              </a:spcAft>
            </a:pPr>
            <a:r>
              <a:rPr lang="tr-TR" dirty="0" smtClean="0">
                <a:solidFill>
                  <a:srgbClr val="FF0000"/>
                </a:solidFill>
              </a:rPr>
              <a:t>Bakım/onarım maliyetlerinin hesaplanması sorunludur</a:t>
            </a:r>
            <a:r>
              <a:rPr lang="tr-TR" dirty="0" smtClean="0"/>
              <a:t>.</a:t>
            </a:r>
          </a:p>
          <a:p>
            <a:pPr>
              <a:spcBef>
                <a:spcPts val="600"/>
              </a:spcBef>
              <a:spcAft>
                <a:spcPts val="600"/>
              </a:spcAft>
            </a:pPr>
            <a:r>
              <a:rPr lang="tr-TR" dirty="0"/>
              <a:t>“</a:t>
            </a:r>
            <a:r>
              <a:rPr lang="tr-TR" dirty="0">
                <a:solidFill>
                  <a:srgbClr val="FF0000"/>
                </a:solidFill>
              </a:rPr>
              <a:t>Ticari alan gelirleri</a:t>
            </a:r>
            <a:r>
              <a:rPr lang="tr-TR" dirty="0"/>
              <a:t>” </a:t>
            </a:r>
            <a:r>
              <a:rPr lang="tr-TR" dirty="0" smtClean="0"/>
              <a:t>karşılaştırmada gözden kaçırılmaktadır.</a:t>
            </a:r>
          </a:p>
          <a:p>
            <a:pPr>
              <a:spcBef>
                <a:spcPts val="600"/>
              </a:spcBef>
              <a:spcAft>
                <a:spcPts val="600"/>
              </a:spcAft>
            </a:pPr>
            <a:r>
              <a:rPr lang="tr-TR" dirty="0" smtClean="0">
                <a:solidFill>
                  <a:srgbClr val="FF0000"/>
                </a:solidFill>
              </a:rPr>
              <a:t>Kira</a:t>
            </a:r>
            <a:r>
              <a:rPr lang="tr-TR" dirty="0" smtClean="0"/>
              <a:t> bedeli her yıl enflasyona göre güncellenecek ve </a:t>
            </a:r>
            <a:r>
              <a:rPr lang="tr-TR" dirty="0" smtClean="0">
                <a:solidFill>
                  <a:srgbClr val="FF0000"/>
                </a:solidFill>
              </a:rPr>
              <a:t>çok yüksek bir bedel </a:t>
            </a:r>
            <a:r>
              <a:rPr lang="tr-TR" dirty="0" smtClean="0"/>
              <a:t>ödenecektir!</a:t>
            </a:r>
          </a:p>
          <a:p>
            <a:endParaRPr lang="tr-TR" sz="1800" dirty="0" smtClean="0"/>
          </a:p>
          <a:p>
            <a:endParaRPr lang="tr-TR" dirty="0" smtClean="0"/>
          </a:p>
          <a:p>
            <a:endParaRPr lang="tr-TR" dirty="0"/>
          </a:p>
          <a:p>
            <a:endParaRPr lang="tr-TR" dirty="0"/>
          </a:p>
        </p:txBody>
      </p:sp>
      <p:sp>
        <p:nvSpPr>
          <p:cNvPr id="5" name="Metin kutusu 4"/>
          <p:cNvSpPr txBox="1"/>
          <p:nvPr/>
        </p:nvSpPr>
        <p:spPr>
          <a:xfrm>
            <a:off x="323528" y="6414556"/>
            <a:ext cx="8523487" cy="369332"/>
          </a:xfrm>
          <a:prstGeom prst="rect">
            <a:avLst/>
          </a:prstGeom>
          <a:noFill/>
        </p:spPr>
        <p:txBody>
          <a:bodyPr wrap="none" rtlCol="0">
            <a:spAutoFit/>
          </a:bodyPr>
          <a:lstStyle/>
          <a:p>
            <a:r>
              <a:rPr lang="tr-TR" dirty="0">
                <a:hlinkClick r:id="rId2"/>
              </a:rPr>
              <a:t>https://</a:t>
            </a:r>
            <a:r>
              <a:rPr lang="tr-TR" dirty="0" smtClean="0">
                <a:hlinkClick r:id="rId2"/>
              </a:rPr>
              <a:t>bianet.org/bianet/bianet/183006-sehir-hastanelerinin-yuksek-maliyeti-gizleniyor</a:t>
            </a:r>
            <a:r>
              <a:rPr lang="tr-TR" dirty="0" smtClean="0"/>
              <a:t> </a:t>
            </a:r>
            <a:endParaRPr lang="tr-TR" dirty="0"/>
          </a:p>
        </p:txBody>
      </p:sp>
    </p:spTree>
    <p:extLst>
      <p:ext uri="{BB962C8B-B14F-4D97-AF65-F5344CB8AC3E}">
        <p14:creationId xmlns:p14="http://schemas.microsoft.com/office/powerpoint/2010/main" xmlns="" val="100467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5486400" y="548680"/>
            <a:ext cx="3478088" cy="2322258"/>
          </a:xfrm>
        </p:spPr>
        <p:txBody>
          <a:bodyPr>
            <a:normAutofit/>
          </a:bodyPr>
          <a:lstStyle/>
          <a:p>
            <a:r>
              <a:rPr lang="tr-TR" sz="2800" b="1" dirty="0"/>
              <a:t>Sözleşme değeri </a:t>
            </a:r>
            <a:br>
              <a:rPr lang="tr-TR" sz="2800" b="1" dirty="0"/>
            </a:br>
            <a:r>
              <a:rPr lang="tr-TR" sz="2800" b="1" dirty="0">
                <a:solidFill>
                  <a:srgbClr val="FF0000"/>
                </a:solidFill>
              </a:rPr>
              <a:t>10,6 milyar dolar </a:t>
            </a:r>
            <a:r>
              <a:rPr lang="tr-TR" sz="2800" b="1" dirty="0"/>
              <a:t>olan </a:t>
            </a:r>
            <a:br>
              <a:rPr lang="tr-TR" sz="2800" b="1" dirty="0"/>
            </a:br>
            <a:r>
              <a:rPr lang="tr-TR" sz="2800" b="1" dirty="0"/>
              <a:t>şehir hastanelerine </a:t>
            </a:r>
            <a:br>
              <a:rPr lang="tr-TR" sz="2800" b="1" dirty="0"/>
            </a:br>
            <a:r>
              <a:rPr lang="tr-TR" sz="2800" b="1" dirty="0">
                <a:solidFill>
                  <a:srgbClr val="FF0000"/>
                </a:solidFill>
              </a:rPr>
              <a:t>30,3 milyar dolar</a:t>
            </a:r>
            <a:r>
              <a:rPr lang="tr-TR" sz="2800" b="1" dirty="0"/>
              <a:t> </a:t>
            </a:r>
            <a:br>
              <a:rPr lang="tr-TR" sz="2800" b="1" dirty="0"/>
            </a:br>
            <a:r>
              <a:rPr lang="tr-TR" sz="2800" b="1" dirty="0"/>
              <a:t>kira ödenecektir!</a:t>
            </a:r>
          </a:p>
        </p:txBody>
      </p:sp>
      <p:pic>
        <p:nvPicPr>
          <p:cNvPr id="4" name="İçerik Yer Tutucusu 3"/>
          <p:cNvPicPr>
            <a:picLocks noGrp="1" noChangeAspect="1"/>
          </p:cNvPicPr>
          <p:nvPr>
            <p:ph sz="half" idx="1"/>
          </p:nvPr>
        </p:nvPicPr>
        <p:blipFill>
          <a:blip r:embed="rId2"/>
          <a:stretch>
            <a:fillRect/>
          </a:stretch>
        </p:blipFill>
        <p:spPr>
          <a:xfrm>
            <a:off x="375260" y="3684214"/>
            <a:ext cx="4901687" cy="2931140"/>
          </a:xfrm>
          <a:prstGeom prst="rect">
            <a:avLst/>
          </a:prstGeom>
          <a:ln w="28575">
            <a:solidFill>
              <a:schemeClr val="accent1"/>
            </a:solidFill>
          </a:ln>
        </p:spPr>
      </p:pic>
      <p:pic>
        <p:nvPicPr>
          <p:cNvPr id="6" name="İçerik Yer Tutucusu 5"/>
          <p:cNvPicPr>
            <a:picLocks noGrp="1" noChangeAspect="1"/>
          </p:cNvPicPr>
          <p:nvPr>
            <p:ph sz="half" idx="2"/>
          </p:nvPr>
        </p:nvPicPr>
        <p:blipFill>
          <a:blip r:embed="rId3"/>
          <a:stretch>
            <a:fillRect/>
          </a:stretch>
        </p:blipFill>
        <p:spPr>
          <a:xfrm>
            <a:off x="395536" y="548680"/>
            <a:ext cx="4900202" cy="2934326"/>
          </a:xfrm>
          <a:prstGeom prst="rect">
            <a:avLst/>
          </a:prstGeom>
          <a:ln w="28575">
            <a:solidFill>
              <a:schemeClr val="accent1"/>
            </a:solidFill>
          </a:ln>
        </p:spPr>
      </p:pic>
      <p:pic>
        <p:nvPicPr>
          <p:cNvPr id="7" name="Resim 6"/>
          <p:cNvPicPr>
            <a:picLocks noChangeAspect="1"/>
          </p:cNvPicPr>
          <p:nvPr/>
        </p:nvPicPr>
        <p:blipFill>
          <a:blip r:embed="rId4"/>
          <a:stretch>
            <a:fillRect/>
          </a:stretch>
        </p:blipFill>
        <p:spPr>
          <a:xfrm>
            <a:off x="6830888" y="3072146"/>
            <a:ext cx="2133600" cy="3493490"/>
          </a:xfrm>
          <a:prstGeom prst="rect">
            <a:avLst/>
          </a:prstGeom>
          <a:ln>
            <a:solidFill>
              <a:schemeClr val="tx2"/>
            </a:solidFill>
          </a:ln>
        </p:spPr>
      </p:pic>
      <p:sp>
        <p:nvSpPr>
          <p:cNvPr id="3" name="Altbilgi Yer Tutucusu 2"/>
          <p:cNvSpPr>
            <a:spLocks noGrp="1"/>
          </p:cNvSpPr>
          <p:nvPr>
            <p:ph type="ftr" sz="quarter" idx="11"/>
          </p:nvPr>
        </p:nvSpPr>
        <p:spPr/>
        <p:txBody>
          <a:bodyPr/>
          <a:lstStyle/>
          <a:p>
            <a:r>
              <a:rPr lang="tr-TR" smtClean="0"/>
              <a:t>kpala</a:t>
            </a:r>
            <a:endParaRPr lang="tr-TR"/>
          </a:p>
        </p:txBody>
      </p:sp>
      <p:sp>
        <p:nvSpPr>
          <p:cNvPr id="5" name="Slayt Numarası Yer Tutucusu 4"/>
          <p:cNvSpPr>
            <a:spLocks noGrp="1"/>
          </p:cNvSpPr>
          <p:nvPr>
            <p:ph type="sldNum" sz="quarter" idx="12"/>
          </p:nvPr>
        </p:nvSpPr>
        <p:spPr/>
        <p:txBody>
          <a:bodyPr/>
          <a:lstStyle/>
          <a:p>
            <a:fld id="{62723EA0-5CE9-4B8B-B16C-BA13074968A0}" type="slidenum">
              <a:rPr lang="tr-TR" smtClean="0"/>
              <a:pPr/>
              <a:t>29</a:t>
            </a:fld>
            <a:endParaRPr lang="tr-TR"/>
          </a:p>
        </p:txBody>
      </p:sp>
    </p:spTree>
    <p:extLst>
      <p:ext uri="{BB962C8B-B14F-4D97-AF65-F5344CB8AC3E}">
        <p14:creationId xmlns:p14="http://schemas.microsoft.com/office/powerpoint/2010/main" xmlns="" val="189352054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ln>
            <a:solidFill>
              <a:schemeClr val="accent1"/>
            </a:solidFill>
          </a:ln>
        </p:spPr>
        <p:txBody>
          <a:bodyPr>
            <a:noAutofit/>
          </a:bodyPr>
          <a:lstStyle/>
          <a:p>
            <a:r>
              <a:rPr lang="tr-TR" sz="3600" b="1" dirty="0">
                <a:solidFill>
                  <a:srgbClr val="C00000"/>
                </a:solidFill>
              </a:rPr>
              <a:t>Türkiye’de Kamu Özel Ortaklığı Modeli</a:t>
            </a:r>
          </a:p>
        </p:txBody>
      </p:sp>
      <p:sp>
        <p:nvSpPr>
          <p:cNvPr id="3" name="İçerik Yer Tutucusu 2"/>
          <p:cNvSpPr>
            <a:spLocks noGrp="1"/>
          </p:cNvSpPr>
          <p:nvPr>
            <p:ph idx="1"/>
          </p:nvPr>
        </p:nvSpPr>
        <p:spPr>
          <a:xfrm>
            <a:off x="457200" y="1600200"/>
            <a:ext cx="8229600" cy="4421088"/>
          </a:xfrm>
          <a:ln>
            <a:solidFill>
              <a:schemeClr val="accent1"/>
            </a:solidFill>
          </a:ln>
        </p:spPr>
        <p:txBody>
          <a:bodyPr>
            <a:normAutofit fontScale="70000" lnSpcReduction="20000"/>
          </a:bodyPr>
          <a:lstStyle/>
          <a:p>
            <a:pPr>
              <a:spcBef>
                <a:spcPts val="600"/>
              </a:spcBef>
              <a:spcAft>
                <a:spcPts val="600"/>
              </a:spcAft>
            </a:pPr>
            <a:r>
              <a:rPr lang="tr-TR" sz="1800" dirty="0" smtClean="0">
                <a:solidFill>
                  <a:srgbClr val="FF0000"/>
                </a:solidFill>
              </a:rPr>
              <a:t>2005</a:t>
            </a:r>
            <a:r>
              <a:rPr lang="tr-TR" sz="1800" dirty="0" smtClean="0"/>
              <a:t>: 5396 </a:t>
            </a:r>
            <a:r>
              <a:rPr lang="tr-TR" sz="1800" dirty="0"/>
              <a:t>sayılı “Sağlık Hizmetleri Temel Kanununa Bir Ek Madde Eklenmesi Hakkında </a:t>
            </a:r>
            <a:r>
              <a:rPr lang="tr-TR" sz="1800" dirty="0" smtClean="0"/>
              <a:t>Kanun”</a:t>
            </a:r>
            <a:endParaRPr lang="tr-TR" sz="1800" dirty="0"/>
          </a:p>
          <a:p>
            <a:pPr>
              <a:spcBef>
                <a:spcPts val="600"/>
              </a:spcBef>
              <a:spcAft>
                <a:spcPts val="600"/>
              </a:spcAft>
            </a:pPr>
            <a:r>
              <a:rPr lang="tr-TR" sz="1800" dirty="0" smtClean="0">
                <a:solidFill>
                  <a:srgbClr val="FF0000"/>
                </a:solidFill>
              </a:rPr>
              <a:t>2007</a:t>
            </a:r>
            <a:r>
              <a:rPr lang="tr-TR" sz="1800" dirty="0" smtClean="0"/>
              <a:t>: “</a:t>
            </a:r>
            <a:r>
              <a:rPr lang="tr-TR" sz="1800" dirty="0"/>
              <a:t>Kamu Özel Ortaklığı Daire Başkanlığı” kurulmasına ilişkin 5683 sayılı Yasa </a:t>
            </a:r>
            <a:r>
              <a:rPr lang="tr-TR" sz="1800" dirty="0" smtClean="0"/>
              <a:t>    </a:t>
            </a:r>
            <a:endParaRPr lang="tr-TR" sz="1800" dirty="0"/>
          </a:p>
          <a:p>
            <a:pPr>
              <a:spcBef>
                <a:spcPts val="600"/>
              </a:spcBef>
              <a:spcAft>
                <a:spcPts val="600"/>
              </a:spcAft>
            </a:pPr>
            <a:r>
              <a:rPr lang="tr-TR" sz="1800" dirty="0" smtClean="0">
                <a:solidFill>
                  <a:srgbClr val="FF0000"/>
                </a:solidFill>
              </a:rPr>
              <a:t>2009</a:t>
            </a:r>
            <a:r>
              <a:rPr lang="tr-TR" sz="1800" dirty="0" smtClean="0"/>
              <a:t>: Kayseri entegre </a:t>
            </a:r>
            <a:r>
              <a:rPr lang="tr-TR" sz="1800" dirty="0"/>
              <a:t>sağlık </a:t>
            </a:r>
            <a:r>
              <a:rPr lang="tr-TR" sz="1800" dirty="0" smtClean="0"/>
              <a:t>kampüsü ihale ilanı</a:t>
            </a:r>
          </a:p>
          <a:p>
            <a:pPr>
              <a:spcBef>
                <a:spcPts val="600"/>
              </a:spcBef>
              <a:spcAft>
                <a:spcPts val="600"/>
              </a:spcAft>
            </a:pPr>
            <a:r>
              <a:rPr lang="tr-TR" sz="1800" dirty="0" smtClean="0">
                <a:solidFill>
                  <a:srgbClr val="FF0000"/>
                </a:solidFill>
              </a:rPr>
              <a:t>2011</a:t>
            </a:r>
            <a:r>
              <a:rPr lang="tr-TR" sz="1800" dirty="0" smtClean="0"/>
              <a:t>: Etlik </a:t>
            </a:r>
            <a:r>
              <a:rPr lang="tr-TR" sz="1800" dirty="0"/>
              <a:t>Şehir Hastanesi ihalesi </a:t>
            </a:r>
            <a:r>
              <a:rPr lang="tr-TR" sz="1800" dirty="0" smtClean="0"/>
              <a:t> </a:t>
            </a:r>
            <a:endParaRPr lang="tr-TR" sz="1800" dirty="0"/>
          </a:p>
          <a:p>
            <a:pPr>
              <a:spcBef>
                <a:spcPts val="600"/>
              </a:spcBef>
              <a:spcAft>
                <a:spcPts val="600"/>
              </a:spcAft>
            </a:pPr>
            <a:r>
              <a:rPr lang="tr-TR" sz="1800" dirty="0" smtClean="0">
                <a:solidFill>
                  <a:srgbClr val="FF0000"/>
                </a:solidFill>
              </a:rPr>
              <a:t>2011</a:t>
            </a:r>
            <a:r>
              <a:rPr lang="tr-TR" sz="1800" dirty="0" smtClean="0"/>
              <a:t>: Sağlık </a:t>
            </a:r>
            <a:r>
              <a:rPr lang="tr-TR" sz="1800" dirty="0"/>
              <a:t>Bakanlığının elindeki hastanelerin TOKİ’ye devrine olanak </a:t>
            </a:r>
            <a:r>
              <a:rPr lang="tr-TR" sz="1800" dirty="0" smtClean="0"/>
              <a:t>sağlayan 6225 </a:t>
            </a:r>
            <a:r>
              <a:rPr lang="tr-TR" sz="1800" dirty="0"/>
              <a:t>sayılı </a:t>
            </a:r>
            <a:r>
              <a:rPr lang="tr-TR" sz="1800" dirty="0" smtClean="0"/>
              <a:t>Yasa</a:t>
            </a:r>
          </a:p>
          <a:p>
            <a:pPr>
              <a:lnSpc>
                <a:spcPct val="110000"/>
              </a:lnSpc>
              <a:spcBef>
                <a:spcPts val="600"/>
              </a:spcBef>
              <a:spcAft>
                <a:spcPts val="600"/>
              </a:spcAft>
            </a:pPr>
            <a:r>
              <a:rPr lang="tr-TR" sz="1800" dirty="0">
                <a:solidFill>
                  <a:srgbClr val="FF0000"/>
                </a:solidFill>
              </a:rPr>
              <a:t>2011:</a:t>
            </a:r>
            <a:r>
              <a:rPr lang="tr-TR" sz="1800" dirty="0"/>
              <a:t> 663 sayılı KHK (Sağlık Yatırımları Genel Müdürlüğü, 20 Milyon TL’ye kadar olan yatırımlara Sağlık Bakanının bizzat karar verebilmesi) </a:t>
            </a:r>
          </a:p>
          <a:p>
            <a:pPr>
              <a:lnSpc>
                <a:spcPct val="110000"/>
              </a:lnSpc>
              <a:spcBef>
                <a:spcPts val="600"/>
              </a:spcBef>
              <a:spcAft>
                <a:spcPts val="600"/>
              </a:spcAft>
            </a:pPr>
            <a:r>
              <a:rPr lang="tr-TR" sz="1800" dirty="0">
                <a:solidFill>
                  <a:srgbClr val="FF0000"/>
                </a:solidFill>
              </a:rPr>
              <a:t>2012:  </a:t>
            </a:r>
            <a:r>
              <a:rPr lang="tr-TR" sz="1800" dirty="0"/>
              <a:t>6288 sayılı “Katma Değer Vergisi Kanunu ile Bazı Yatırım ve Hizmetlerin Yap-İşlet-Devret Modeli Çerçevesinde Yaptırılması Hakkında Kanunda ve Kamu İhale Kanununda Değişiklik Yapılmasına Dair Kanun” (KÖO ihalelerini alan şirketlere tam </a:t>
            </a:r>
            <a:r>
              <a:rPr lang="tr-TR" sz="1800" dirty="0">
                <a:solidFill>
                  <a:srgbClr val="FF0000"/>
                </a:solidFill>
              </a:rPr>
              <a:t>KDV muafiyeti</a:t>
            </a:r>
            <a:r>
              <a:rPr lang="tr-TR" sz="1800" dirty="0"/>
              <a:t>)</a:t>
            </a:r>
          </a:p>
          <a:p>
            <a:pPr>
              <a:lnSpc>
                <a:spcPct val="110000"/>
              </a:lnSpc>
              <a:spcBef>
                <a:spcPts val="600"/>
              </a:spcBef>
              <a:spcAft>
                <a:spcPts val="600"/>
              </a:spcAft>
            </a:pPr>
            <a:r>
              <a:rPr lang="tr-TR" sz="1800" dirty="0">
                <a:solidFill>
                  <a:srgbClr val="FF0000"/>
                </a:solidFill>
              </a:rPr>
              <a:t>2012: </a:t>
            </a:r>
            <a:r>
              <a:rPr lang="tr-TR" sz="1800" dirty="0"/>
              <a:t>6292 sayılı Yasa (Şehir hastaneleri ile </a:t>
            </a:r>
            <a:r>
              <a:rPr lang="tr-TR" sz="1800" dirty="0">
                <a:solidFill>
                  <a:srgbClr val="FF0000"/>
                </a:solidFill>
              </a:rPr>
              <a:t>2/B arazileri </a:t>
            </a:r>
            <a:r>
              <a:rPr lang="tr-TR" sz="1800" dirty="0"/>
              <a:t>arasındaki bağ</a:t>
            </a:r>
            <a:r>
              <a:rPr lang="tr-TR" sz="1800" dirty="0" smtClean="0"/>
              <a:t>)</a:t>
            </a:r>
          </a:p>
          <a:p>
            <a:pPr>
              <a:lnSpc>
                <a:spcPct val="110000"/>
              </a:lnSpc>
              <a:spcAft>
                <a:spcPts val="600"/>
              </a:spcAft>
            </a:pPr>
            <a:r>
              <a:rPr lang="tr-TR" sz="1800" dirty="0">
                <a:solidFill>
                  <a:srgbClr val="FF0000"/>
                </a:solidFill>
              </a:rPr>
              <a:t>2013:</a:t>
            </a:r>
            <a:r>
              <a:rPr lang="tr-TR" sz="1800" dirty="0"/>
              <a:t> 6428 sayılı “Sağlık Bakanlığınca </a:t>
            </a:r>
            <a:r>
              <a:rPr lang="tr-TR" sz="1800" dirty="0">
                <a:solidFill>
                  <a:srgbClr val="FF0000"/>
                </a:solidFill>
              </a:rPr>
              <a:t>Kamu Özel İş Birliği Modeli </a:t>
            </a:r>
            <a:r>
              <a:rPr lang="tr-TR" sz="1800" dirty="0"/>
              <a:t>İle Tesis Yaptırılması, Yenilenmesi ve Hizmet Alınması İle Bazı Kanun ve Kanun Hükmünde Kararnamelerde Değişiklik Yapılması Hakkında Kanun»</a:t>
            </a:r>
          </a:p>
          <a:p>
            <a:pPr>
              <a:lnSpc>
                <a:spcPct val="110000"/>
              </a:lnSpc>
              <a:spcAft>
                <a:spcPts val="600"/>
              </a:spcAft>
            </a:pPr>
            <a:r>
              <a:rPr lang="tr-TR" sz="1800" dirty="0">
                <a:solidFill>
                  <a:srgbClr val="FF0000"/>
                </a:solidFill>
              </a:rPr>
              <a:t>2014: </a:t>
            </a:r>
            <a:r>
              <a:rPr lang="tr-TR" sz="1800" dirty="0"/>
              <a:t>ÇED Yönetmeliği (500 ve üzeri yatağı olan hastanelerin kapsamdan çıkarılması)</a:t>
            </a:r>
          </a:p>
          <a:p>
            <a:pPr>
              <a:lnSpc>
                <a:spcPct val="110000"/>
              </a:lnSpc>
              <a:spcAft>
                <a:spcPts val="600"/>
              </a:spcAft>
            </a:pPr>
            <a:r>
              <a:rPr lang="tr-TR" sz="1800" dirty="0">
                <a:solidFill>
                  <a:srgbClr val="FF0000"/>
                </a:solidFill>
              </a:rPr>
              <a:t>2015: </a:t>
            </a:r>
            <a:r>
              <a:rPr lang="tr-TR" sz="1800" dirty="0"/>
              <a:t>6639 sayılı yasa (doğacak uyuşmazlıkların yabancı </a:t>
            </a:r>
            <a:r>
              <a:rPr lang="tr-TR" sz="1800" dirty="0">
                <a:solidFill>
                  <a:srgbClr val="FF0000"/>
                </a:solidFill>
              </a:rPr>
              <a:t>tahkim</a:t>
            </a:r>
            <a:r>
              <a:rPr lang="tr-TR" sz="1800" dirty="0"/>
              <a:t>e tabi olacağı)</a:t>
            </a:r>
          </a:p>
          <a:p>
            <a:pPr>
              <a:lnSpc>
                <a:spcPct val="110000"/>
              </a:lnSpc>
              <a:spcAft>
                <a:spcPts val="600"/>
              </a:spcAft>
            </a:pPr>
            <a:r>
              <a:rPr lang="tr-TR" sz="1800" dirty="0">
                <a:solidFill>
                  <a:srgbClr val="FF0000"/>
                </a:solidFill>
              </a:rPr>
              <a:t>2017: </a:t>
            </a:r>
            <a:r>
              <a:rPr lang="tr-TR" sz="1800" dirty="0"/>
              <a:t>7033 Sayılı Kanun (</a:t>
            </a:r>
            <a:r>
              <a:rPr lang="en-US" sz="1800" dirty="0" err="1"/>
              <a:t>Trabzon’a</a:t>
            </a:r>
            <a:r>
              <a:rPr lang="en-US" sz="1800" dirty="0"/>
              <a:t> </a:t>
            </a:r>
            <a:r>
              <a:rPr lang="en-US" sz="1800" dirty="0" err="1"/>
              <a:t>şehir</a:t>
            </a:r>
            <a:r>
              <a:rPr lang="en-US" sz="1800" dirty="0"/>
              <a:t> </a:t>
            </a:r>
            <a:r>
              <a:rPr lang="en-US" sz="1800" dirty="0" err="1"/>
              <a:t>hastanesi</a:t>
            </a:r>
            <a:r>
              <a:rPr lang="en-US" sz="1800" dirty="0"/>
              <a:t> </a:t>
            </a:r>
            <a:r>
              <a:rPr lang="en-US" sz="1800" dirty="0" err="1"/>
              <a:t>yapabilmek</a:t>
            </a:r>
            <a:r>
              <a:rPr lang="en-US" sz="1800" dirty="0"/>
              <a:t> </a:t>
            </a:r>
            <a:r>
              <a:rPr lang="en-US" sz="1800" dirty="0" err="1"/>
              <a:t>için</a:t>
            </a:r>
            <a:r>
              <a:rPr lang="en-US" sz="1800" dirty="0"/>
              <a:t> </a:t>
            </a:r>
            <a:r>
              <a:rPr lang="en-US" sz="1800" dirty="0" err="1">
                <a:solidFill>
                  <a:srgbClr val="FF0000"/>
                </a:solidFill>
              </a:rPr>
              <a:t>Kıyı</a:t>
            </a:r>
            <a:r>
              <a:rPr lang="en-US" sz="1800" dirty="0">
                <a:solidFill>
                  <a:srgbClr val="FF0000"/>
                </a:solidFill>
              </a:rPr>
              <a:t> </a:t>
            </a:r>
            <a:r>
              <a:rPr lang="en-US" sz="1800" dirty="0" err="1">
                <a:solidFill>
                  <a:srgbClr val="FF0000"/>
                </a:solidFill>
              </a:rPr>
              <a:t>Kanunu</a:t>
            </a:r>
            <a:r>
              <a:rPr lang="en-US" sz="1800" dirty="0" err="1"/>
              <a:t>’nda</a:t>
            </a:r>
            <a:r>
              <a:rPr lang="en-US" sz="1800" dirty="0"/>
              <a:t> </a:t>
            </a:r>
            <a:r>
              <a:rPr lang="en-US" sz="1800" dirty="0" err="1"/>
              <a:t>değişiklik</a:t>
            </a:r>
            <a:r>
              <a:rPr lang="tr-TR" sz="1800" dirty="0" smtClean="0"/>
              <a:t>)</a:t>
            </a:r>
            <a:endParaRPr lang="tr-TR" sz="1800" dirty="0"/>
          </a:p>
        </p:txBody>
      </p:sp>
    </p:spTree>
    <p:extLst>
      <p:ext uri="{BB962C8B-B14F-4D97-AF65-F5344CB8AC3E}">
        <p14:creationId xmlns:p14="http://schemas.microsoft.com/office/powerpoint/2010/main" xmlns="" val="393482268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Unvan 4"/>
          <p:cNvSpPr>
            <a:spLocks noGrp="1"/>
          </p:cNvSpPr>
          <p:nvPr>
            <p:ph type="title"/>
          </p:nvPr>
        </p:nvSpPr>
        <p:spPr>
          <a:xfrm>
            <a:off x="457200" y="533400"/>
            <a:ext cx="8229600" cy="447328"/>
          </a:xfrm>
        </p:spPr>
        <p:txBody>
          <a:bodyPr>
            <a:noAutofit/>
          </a:bodyPr>
          <a:lstStyle/>
          <a:p>
            <a:pPr algn="ctr"/>
            <a:r>
              <a:rPr lang="tr-TR" sz="2800" b="1" dirty="0">
                <a:solidFill>
                  <a:srgbClr val="C00000"/>
                </a:solidFill>
              </a:rPr>
              <a:t>Şehir hastanelerindeki tehlikenin farkında mısınız</a:t>
            </a:r>
            <a:r>
              <a:rPr lang="tr-TR" sz="2800" b="1" dirty="0" smtClean="0">
                <a:solidFill>
                  <a:srgbClr val="C00000"/>
                </a:solidFill>
              </a:rPr>
              <a:t>?</a:t>
            </a:r>
            <a:endParaRPr lang="tr-TR" sz="2800" dirty="0">
              <a:solidFill>
                <a:srgbClr val="C00000"/>
              </a:solidFill>
            </a:endParaRPr>
          </a:p>
        </p:txBody>
      </p:sp>
      <p:pic>
        <p:nvPicPr>
          <p:cNvPr id="1026" name="Picture 2" descr="https://4.bp.blogspot.com/-m8YiSkrwOoQ/XG-7AW6s56I/AAAAAAAABWY/yRdR8dKy1LgQkSnQ-MwIKKIxlceacXk0gCLcBGAs/s1600/%25C5%259Eehirhastaneleri%25C3%25B6demeleri.jpg"/>
          <p:cNvPicPr>
            <a:picLocks noGrp="1" noChangeAspect="1" noChangeArrowheads="1"/>
          </p:cNvPicPr>
          <p:nvPr>
            <p:ph idx="1"/>
          </p:nvPr>
        </p:nvPicPr>
        <p:blipFill>
          <a:blip r:embed="rId2">
            <a:extLst>
              <a:ext uri="{28A0092B-C50C-407E-A947-70E740481C1C}">
                <a14:useLocalDpi xmlns:a14="http://schemas.microsoft.com/office/drawing/2010/main" xmlns="" val="0"/>
              </a:ext>
            </a:extLst>
          </a:blip>
          <a:srcRect/>
          <a:stretch>
            <a:fillRect/>
          </a:stretch>
        </p:blipFill>
        <p:spPr bwMode="auto">
          <a:xfrm>
            <a:off x="459665" y="1955741"/>
            <a:ext cx="8229600" cy="4165486"/>
          </a:xfrm>
          <a:prstGeom prst="rect">
            <a:avLst/>
          </a:prstGeom>
          <a:noFill/>
          <a:extLst>
            <a:ext uri="{909E8E84-426E-40DD-AFC4-6F175D3DCCD1}">
              <a14:hiddenFill xmlns:a14="http://schemas.microsoft.com/office/drawing/2010/main" xmlns="">
                <a:solidFill>
                  <a:srgbClr val="FFFFFF"/>
                </a:solidFill>
              </a14:hiddenFill>
            </a:ext>
          </a:extLst>
        </p:spPr>
      </p:pic>
      <p:sp>
        <p:nvSpPr>
          <p:cNvPr id="7" name="Dikdörtgen 6"/>
          <p:cNvSpPr/>
          <p:nvPr/>
        </p:nvSpPr>
        <p:spPr>
          <a:xfrm>
            <a:off x="282067" y="6288814"/>
            <a:ext cx="8229600" cy="369332"/>
          </a:xfrm>
          <a:prstGeom prst="rect">
            <a:avLst/>
          </a:prstGeom>
        </p:spPr>
        <p:txBody>
          <a:bodyPr wrap="square">
            <a:spAutoFit/>
          </a:bodyPr>
          <a:lstStyle/>
          <a:p>
            <a:r>
              <a:rPr lang="tr-TR" dirty="0">
                <a:hlinkClick r:id="rId3"/>
              </a:rPr>
              <a:t>http://</a:t>
            </a:r>
            <a:r>
              <a:rPr lang="tr-TR" dirty="0" smtClean="0">
                <a:hlinkClick r:id="rId3"/>
              </a:rPr>
              <a:t>uemek.blogspot.com/2019/02/sehir-hastanelerindeki-tehlikenin.html</a:t>
            </a:r>
            <a:r>
              <a:rPr lang="tr-TR" dirty="0" smtClean="0"/>
              <a:t> </a:t>
            </a:r>
            <a:endParaRPr lang="tr-TR" dirty="0"/>
          </a:p>
        </p:txBody>
      </p:sp>
      <p:sp>
        <p:nvSpPr>
          <p:cNvPr id="8" name="Dikdörtgen 7"/>
          <p:cNvSpPr/>
          <p:nvPr/>
        </p:nvSpPr>
        <p:spPr>
          <a:xfrm>
            <a:off x="457201" y="1052736"/>
            <a:ext cx="8229600" cy="830997"/>
          </a:xfrm>
          <a:prstGeom prst="rect">
            <a:avLst/>
          </a:prstGeom>
          <a:solidFill>
            <a:srgbClr val="C00000"/>
          </a:solidFill>
        </p:spPr>
        <p:txBody>
          <a:bodyPr wrap="square">
            <a:spAutoFit/>
          </a:bodyPr>
          <a:lstStyle/>
          <a:p>
            <a:r>
              <a:rPr lang="tr-TR" sz="2400" b="1" dirty="0">
                <a:solidFill>
                  <a:schemeClr val="bg1"/>
                </a:solidFill>
              </a:rPr>
              <a:t>Programdaki 31 hastane için ödenecek toplam bedel Bakanlık bütçesinin % 64’ü olacaktır.</a:t>
            </a:r>
          </a:p>
        </p:txBody>
      </p:sp>
    </p:spTree>
    <p:extLst>
      <p:ext uri="{BB962C8B-B14F-4D97-AF65-F5344CB8AC3E}">
        <p14:creationId xmlns:p14="http://schemas.microsoft.com/office/powerpoint/2010/main" xmlns="" val="359294612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6828780" y="2276872"/>
            <a:ext cx="2315220" cy="4464496"/>
          </a:xfrm>
        </p:spPr>
        <p:txBody>
          <a:bodyPr>
            <a:noAutofit/>
          </a:bodyPr>
          <a:lstStyle/>
          <a:p>
            <a:pPr>
              <a:lnSpc>
                <a:spcPct val="200000"/>
              </a:lnSpc>
            </a:pPr>
            <a:r>
              <a:rPr lang="tr-TR" sz="2800" dirty="0"/>
              <a:t>25 yılda </a:t>
            </a:r>
            <a:r>
              <a:rPr lang="tr-TR" sz="2800" dirty="0" smtClean="0"/>
              <a:t/>
            </a:r>
            <a:br>
              <a:rPr lang="tr-TR" sz="2800" dirty="0" smtClean="0"/>
            </a:br>
            <a:r>
              <a:rPr lang="tr-TR" sz="2800" dirty="0" smtClean="0"/>
              <a:t>toplam </a:t>
            </a:r>
            <a:r>
              <a:rPr lang="tr-TR" sz="2800" dirty="0"/>
              <a:t>olarak </a:t>
            </a:r>
            <a:r>
              <a:rPr lang="tr-TR" sz="2800" b="1" dirty="0" smtClean="0">
                <a:solidFill>
                  <a:srgbClr val="C00000"/>
                </a:solidFill>
              </a:rPr>
              <a:t>23,4</a:t>
            </a:r>
            <a:r>
              <a:rPr lang="tr-TR" sz="2800" dirty="0" smtClean="0"/>
              <a:t> milyar TL </a:t>
            </a:r>
            <a:r>
              <a:rPr lang="tr-TR" sz="2800" dirty="0"/>
              <a:t>kira </a:t>
            </a:r>
            <a:r>
              <a:rPr lang="tr-TR" sz="2800" dirty="0" smtClean="0"/>
              <a:t/>
            </a:r>
            <a:br>
              <a:rPr lang="tr-TR" sz="2800" dirty="0" smtClean="0"/>
            </a:br>
            <a:r>
              <a:rPr lang="tr-TR" sz="2800" dirty="0" smtClean="0"/>
              <a:t>ödenecektir</a:t>
            </a:r>
            <a:r>
              <a:rPr lang="tr-TR" sz="2800" dirty="0"/>
              <a:t>. </a:t>
            </a:r>
          </a:p>
        </p:txBody>
      </p:sp>
      <p:pic>
        <p:nvPicPr>
          <p:cNvPr id="4" name="İçerik Yer Tutucusu 3"/>
          <p:cNvPicPr>
            <a:picLocks noGrp="1" noChangeAspect="1"/>
          </p:cNvPicPr>
          <p:nvPr>
            <p:ph idx="1"/>
          </p:nvPr>
        </p:nvPicPr>
        <p:blipFill>
          <a:blip r:embed="rId2"/>
          <a:stretch>
            <a:fillRect/>
          </a:stretch>
        </p:blipFill>
        <p:spPr>
          <a:xfrm>
            <a:off x="35496" y="404664"/>
            <a:ext cx="6721276" cy="6336704"/>
          </a:xfrm>
          <a:prstGeom prst="rect">
            <a:avLst/>
          </a:prstGeom>
        </p:spPr>
      </p:pic>
      <p:pic>
        <p:nvPicPr>
          <p:cNvPr id="3" name="Resim 2"/>
          <p:cNvPicPr>
            <a:picLocks noChangeAspect="1"/>
          </p:cNvPicPr>
          <p:nvPr/>
        </p:nvPicPr>
        <p:blipFill rotWithShape="1">
          <a:blip r:embed="rId3" cstate="print"/>
          <a:srcRect l="12279" t="1727" r="17091" b="4216"/>
          <a:stretch/>
        </p:blipFill>
        <p:spPr>
          <a:xfrm>
            <a:off x="6804248" y="404665"/>
            <a:ext cx="2295520" cy="2088232"/>
          </a:xfrm>
          <a:prstGeom prst="rect">
            <a:avLst/>
          </a:prstGeom>
        </p:spPr>
      </p:pic>
      <p:sp>
        <p:nvSpPr>
          <p:cNvPr id="5" name="Dikdörtgen 4"/>
          <p:cNvSpPr/>
          <p:nvPr/>
        </p:nvSpPr>
        <p:spPr>
          <a:xfrm>
            <a:off x="508094" y="1433606"/>
            <a:ext cx="5444440" cy="3762568"/>
          </a:xfrm>
          <a:prstGeom prst="rect">
            <a:avLst/>
          </a:prstGeom>
          <a:noFill/>
        </p:spPr>
        <p:txBody>
          <a:bodyPr wrap="none" lIns="68580" tIns="34290" rIns="68580" bIns="34290">
            <a:spAutoFit/>
          </a:bodyPr>
          <a:lstStyle/>
          <a:p>
            <a:pPr algn="ctr"/>
            <a:r>
              <a:rPr lang="tr-TR" sz="6000" b="1" dirty="0">
                <a:ln w="12700">
                  <a:solidFill>
                    <a:schemeClr val="accent1"/>
                  </a:solidFill>
                  <a:prstDash val="solid"/>
                </a:ln>
                <a:solidFill>
                  <a:srgbClr val="FF0000"/>
                </a:solidFill>
              </a:rPr>
              <a:t>Döviz kuruna</a:t>
            </a:r>
          </a:p>
          <a:p>
            <a:pPr algn="ctr"/>
            <a:r>
              <a:rPr lang="tr-TR" sz="6000" b="1" dirty="0">
                <a:ln w="12700">
                  <a:solidFill>
                    <a:schemeClr val="accent1"/>
                  </a:solidFill>
                  <a:prstDash val="solid"/>
                </a:ln>
                <a:solidFill>
                  <a:srgbClr val="FF0000"/>
                </a:solidFill>
              </a:rPr>
              <a:t> ve </a:t>
            </a:r>
          </a:p>
          <a:p>
            <a:pPr algn="ctr"/>
            <a:r>
              <a:rPr lang="tr-TR" sz="6000" b="1" dirty="0">
                <a:ln w="12700">
                  <a:solidFill>
                    <a:schemeClr val="accent1"/>
                  </a:solidFill>
                  <a:prstDash val="solid"/>
                </a:ln>
                <a:solidFill>
                  <a:srgbClr val="FF0000"/>
                </a:solidFill>
              </a:rPr>
              <a:t>enflasyona göre</a:t>
            </a:r>
          </a:p>
          <a:p>
            <a:pPr algn="ctr"/>
            <a:r>
              <a:rPr lang="tr-TR" sz="6000" b="1" dirty="0">
                <a:ln w="12700">
                  <a:solidFill>
                    <a:schemeClr val="accent1"/>
                  </a:solidFill>
                  <a:prstDash val="solid"/>
                </a:ln>
                <a:solidFill>
                  <a:srgbClr val="FF0000"/>
                </a:solidFill>
              </a:rPr>
              <a:t> güncelleme?!...</a:t>
            </a:r>
          </a:p>
        </p:txBody>
      </p:sp>
    </p:spTree>
    <p:extLst>
      <p:ext uri="{BB962C8B-B14F-4D97-AF65-F5344CB8AC3E}">
        <p14:creationId xmlns:p14="http://schemas.microsoft.com/office/powerpoint/2010/main" xmlns="" val="4277694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noAutofit/>
          </a:bodyPr>
          <a:lstStyle/>
          <a:p>
            <a:r>
              <a:rPr lang="tr-TR" sz="3200" b="1" dirty="0">
                <a:solidFill>
                  <a:srgbClr val="C00000"/>
                </a:solidFill>
                <a:latin typeface="Arial" panose="020B0604020202020204" pitchFamily="34" charset="0"/>
                <a:cs typeface="Arial" panose="020B0604020202020204" pitchFamily="34" charset="0"/>
              </a:rPr>
              <a:t>Bilkent Şehir Hastanesine yapılacak ödemeler ne durumda?</a:t>
            </a:r>
            <a:endParaRPr lang="tr-TR" sz="3200" dirty="0">
              <a:solidFill>
                <a:srgbClr val="C00000"/>
              </a:solidFill>
              <a:latin typeface="Arial" panose="020B0604020202020204" pitchFamily="34" charset="0"/>
              <a:cs typeface="Arial" panose="020B0604020202020204" pitchFamily="34" charset="0"/>
            </a:endParaRPr>
          </a:p>
        </p:txBody>
      </p:sp>
      <p:pic>
        <p:nvPicPr>
          <p:cNvPr id="4" name="İçerik Yer Tutucusu 3"/>
          <p:cNvPicPr>
            <a:picLocks noGrp="1" noChangeAspect="1"/>
          </p:cNvPicPr>
          <p:nvPr>
            <p:ph idx="1"/>
          </p:nvPr>
        </p:nvPicPr>
        <p:blipFill>
          <a:blip r:embed="rId2"/>
          <a:stretch>
            <a:fillRect/>
          </a:stretch>
        </p:blipFill>
        <p:spPr>
          <a:xfrm>
            <a:off x="193059" y="1650405"/>
            <a:ext cx="8704238" cy="3584820"/>
          </a:xfrm>
          <a:prstGeom prst="rect">
            <a:avLst/>
          </a:prstGeom>
          <a:ln>
            <a:solidFill>
              <a:srgbClr val="FF0000"/>
            </a:solidFill>
          </a:ln>
        </p:spPr>
      </p:pic>
      <p:sp>
        <p:nvSpPr>
          <p:cNvPr id="3" name="Altbilgi Yer Tutucusu 2"/>
          <p:cNvSpPr>
            <a:spLocks noGrp="1"/>
          </p:cNvSpPr>
          <p:nvPr>
            <p:ph type="ftr" sz="quarter" idx="11"/>
          </p:nvPr>
        </p:nvSpPr>
        <p:spPr/>
        <p:txBody>
          <a:bodyPr/>
          <a:lstStyle/>
          <a:p>
            <a:r>
              <a:rPr lang="tr-TR" smtClean="0"/>
              <a:t>kpala</a:t>
            </a:r>
            <a:endParaRPr lang="tr-TR"/>
          </a:p>
        </p:txBody>
      </p:sp>
      <p:sp>
        <p:nvSpPr>
          <p:cNvPr id="6" name="Slayt Numarası Yer Tutucusu 5"/>
          <p:cNvSpPr>
            <a:spLocks noGrp="1"/>
          </p:cNvSpPr>
          <p:nvPr>
            <p:ph type="sldNum" sz="quarter" idx="12"/>
          </p:nvPr>
        </p:nvSpPr>
        <p:spPr/>
        <p:txBody>
          <a:bodyPr/>
          <a:lstStyle/>
          <a:p>
            <a:fld id="{62723EA0-5CE9-4B8B-B16C-BA13074968A0}" type="slidenum">
              <a:rPr lang="tr-TR" smtClean="0"/>
              <a:pPr/>
              <a:t>32</a:t>
            </a:fld>
            <a:endParaRPr lang="tr-TR"/>
          </a:p>
        </p:txBody>
      </p:sp>
      <p:sp>
        <p:nvSpPr>
          <p:cNvPr id="5" name="Dikdörtgen 4"/>
          <p:cNvSpPr/>
          <p:nvPr/>
        </p:nvSpPr>
        <p:spPr>
          <a:xfrm>
            <a:off x="193059" y="5361630"/>
            <a:ext cx="7426941" cy="300082"/>
          </a:xfrm>
          <a:prstGeom prst="rect">
            <a:avLst/>
          </a:prstGeom>
        </p:spPr>
        <p:txBody>
          <a:bodyPr wrap="square">
            <a:spAutoFit/>
          </a:bodyPr>
          <a:lstStyle/>
          <a:p>
            <a:r>
              <a:rPr lang="tr-TR" sz="1350" dirty="0">
                <a:hlinkClick r:id="rId3"/>
              </a:rPr>
              <a:t>http://uemek.blogspot.com/2018/11/bilkent-sehir-hastanesine-yaplacak.html</a:t>
            </a:r>
            <a:r>
              <a:rPr lang="tr-TR" sz="1350" dirty="0"/>
              <a:t> </a:t>
            </a:r>
          </a:p>
        </p:txBody>
      </p:sp>
    </p:spTree>
    <p:extLst>
      <p:ext uri="{BB962C8B-B14F-4D97-AF65-F5344CB8AC3E}">
        <p14:creationId xmlns:p14="http://schemas.microsoft.com/office/powerpoint/2010/main" xmlns="" val="149648498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457200" y="433389"/>
            <a:ext cx="8229600" cy="990600"/>
          </a:xfrm>
          <a:solidFill>
            <a:srgbClr val="C00000"/>
          </a:solidFill>
        </p:spPr>
        <p:txBody>
          <a:bodyPr>
            <a:normAutofit/>
          </a:bodyPr>
          <a:lstStyle/>
          <a:p>
            <a:pPr algn="ctr"/>
            <a:r>
              <a:rPr lang="tr-TR" sz="2800" b="1" dirty="0">
                <a:solidFill>
                  <a:schemeClr val="bg1"/>
                </a:solidFill>
              </a:rPr>
              <a:t>"Şehir hastanelerinde halkın vergisiyle ödenecek kira sözleşmelerinin toplam tutarı neden açıklanmıyor</a:t>
            </a:r>
            <a:r>
              <a:rPr lang="tr-TR" sz="2800" b="1" dirty="0" smtClean="0">
                <a:solidFill>
                  <a:schemeClr val="bg1"/>
                </a:solidFill>
              </a:rPr>
              <a:t>?"</a:t>
            </a:r>
            <a:endParaRPr lang="tr-TR" dirty="0">
              <a:solidFill>
                <a:schemeClr val="bg1"/>
              </a:solidFill>
            </a:endParaRPr>
          </a:p>
        </p:txBody>
      </p:sp>
      <p:sp>
        <p:nvSpPr>
          <p:cNvPr id="3" name="İçerik Yer Tutucusu 2"/>
          <p:cNvSpPr>
            <a:spLocks noGrp="1"/>
          </p:cNvSpPr>
          <p:nvPr>
            <p:ph idx="1"/>
          </p:nvPr>
        </p:nvSpPr>
        <p:spPr>
          <a:xfrm>
            <a:off x="457200" y="1524000"/>
            <a:ext cx="8229600" cy="4453283"/>
          </a:xfrm>
          <a:solidFill>
            <a:srgbClr val="FFFFCC"/>
          </a:solidFill>
        </p:spPr>
        <p:txBody>
          <a:bodyPr>
            <a:normAutofit fontScale="77500" lnSpcReduction="20000"/>
          </a:bodyPr>
          <a:lstStyle/>
          <a:p>
            <a:pPr marL="0" indent="0">
              <a:buNone/>
            </a:pPr>
            <a:r>
              <a:rPr lang="tr-TR" sz="1900" dirty="0" smtClean="0"/>
              <a:t>«Şehir </a:t>
            </a:r>
            <a:r>
              <a:rPr lang="tr-TR" sz="1900" dirty="0"/>
              <a:t>hastaneleri ile ilgili yeni bir gelişmeden söz ediyorum </a:t>
            </a:r>
            <a:br>
              <a:rPr lang="tr-TR" sz="1900" dirty="0"/>
            </a:br>
            <a:r>
              <a:rPr lang="tr-TR" sz="1900" dirty="0"/>
              <a:t>Dünkü Resmi </a:t>
            </a:r>
            <a:r>
              <a:rPr lang="tr-TR" sz="1900" dirty="0" err="1"/>
              <a:t>Gazete’de</a:t>
            </a:r>
            <a:r>
              <a:rPr lang="tr-TR" sz="1900" dirty="0"/>
              <a:t> “2017 Yılı Ocak Ayına Ait Teşvik Belgeleri Listesi” açıklandı. </a:t>
            </a:r>
            <a:br>
              <a:rPr lang="tr-TR" sz="1900" dirty="0"/>
            </a:br>
            <a:r>
              <a:rPr lang="tr-TR" sz="1900" dirty="0" smtClean="0"/>
              <a:t>…</a:t>
            </a:r>
            <a:r>
              <a:rPr lang="tr-TR" sz="1900" dirty="0"/>
              <a:t> </a:t>
            </a:r>
            <a:br>
              <a:rPr lang="tr-TR" sz="1900" dirty="0"/>
            </a:br>
            <a:r>
              <a:rPr lang="tr-TR" dirty="0"/>
              <a:t>Listede Kamu Özel İşbirliği (KÖİ) modeliyle (Gama Holding-Türkerler) yaptırılan ve yeni kurulacak iki şehir hastanesine ilişkin </a:t>
            </a:r>
            <a:r>
              <a:rPr lang="tr-TR" b="1" dirty="0"/>
              <a:t>yatırım teşvikleri </a:t>
            </a:r>
            <a:r>
              <a:rPr lang="tr-TR" dirty="0"/>
              <a:t>şöyle: </a:t>
            </a:r>
            <a:br>
              <a:rPr lang="tr-TR" dirty="0"/>
            </a:br>
            <a:r>
              <a:rPr lang="tr-TR" dirty="0"/>
              <a:t>- Kocaeli Hastane Yatırım ve Sağlık Hizmetleri A.Ş </a:t>
            </a:r>
            <a:br>
              <a:rPr lang="tr-TR" dirty="0"/>
            </a:br>
            <a:r>
              <a:rPr lang="tr-TR" dirty="0"/>
              <a:t>1180 yataklı </a:t>
            </a:r>
            <a:r>
              <a:rPr lang="tr-TR" dirty="0">
                <a:solidFill>
                  <a:srgbClr val="FF0000"/>
                </a:solidFill>
              </a:rPr>
              <a:t>Kocaeli Şehir Hastanesi</a:t>
            </a:r>
            <a:r>
              <a:rPr lang="tr-TR" dirty="0"/>
              <a:t>, 900 milyon TL’ye mal olacak. Devlet, Kocaeli Şehir Hastanesi için şirkete KDV istisnası, yüzde 50 vergi indirimi, yüzde 15 de yatırıma katkı oranı sağlıyor. Toplam teşvik </a:t>
            </a:r>
            <a:r>
              <a:rPr lang="tr-TR" b="1" dirty="0">
                <a:solidFill>
                  <a:srgbClr val="FF0000"/>
                </a:solidFill>
              </a:rPr>
              <a:t>64 milyon 227 bin TL</a:t>
            </a:r>
            <a:r>
              <a:rPr lang="tr-TR" dirty="0"/>
              <a:t>. </a:t>
            </a:r>
            <a:br>
              <a:rPr lang="tr-TR" dirty="0"/>
            </a:br>
            <a:r>
              <a:rPr lang="tr-TR" dirty="0"/>
              <a:t>- İzmir Bayraklı Hastane Yatırım ve Sağlık Hizmetleri A.Ş </a:t>
            </a:r>
            <a:br>
              <a:rPr lang="tr-TR" dirty="0"/>
            </a:br>
            <a:r>
              <a:rPr lang="tr-TR" dirty="0"/>
              <a:t>2 bin 600 yataklı </a:t>
            </a:r>
            <a:r>
              <a:rPr lang="tr-TR" dirty="0">
                <a:solidFill>
                  <a:srgbClr val="FF0000"/>
                </a:solidFill>
              </a:rPr>
              <a:t>İzmir-Bayraklı Şehir Hastanesi</a:t>
            </a:r>
            <a:r>
              <a:rPr lang="tr-TR" dirty="0"/>
              <a:t>, 1 milyar 700 milyon TL’ye mal olacak. Aynı şekilde KDV istisnası, yüzde 50 vergi indirimi ve yüzde 15 yatırıma katkı oranı sağlanıyor. Toplam </a:t>
            </a:r>
            <a:r>
              <a:rPr lang="tr-TR" b="1" dirty="0">
                <a:solidFill>
                  <a:srgbClr val="FF0000"/>
                </a:solidFill>
              </a:rPr>
              <a:t>110 milyon 802 bin TL</a:t>
            </a:r>
            <a:r>
              <a:rPr lang="tr-TR" dirty="0"/>
              <a:t>. </a:t>
            </a:r>
            <a:endParaRPr lang="tr-TR" dirty="0" smtClean="0"/>
          </a:p>
          <a:p>
            <a:pPr marL="0" indent="0">
              <a:buNone/>
            </a:pPr>
            <a:endParaRPr lang="tr-TR" sz="1200" b="1" dirty="0" smtClean="0">
              <a:solidFill>
                <a:srgbClr val="FF0000"/>
              </a:solidFill>
            </a:endParaRPr>
          </a:p>
          <a:p>
            <a:pPr marL="0" indent="0">
              <a:buNone/>
            </a:pPr>
            <a:r>
              <a:rPr lang="tr-TR" sz="3100" b="1" dirty="0" smtClean="0">
                <a:solidFill>
                  <a:srgbClr val="FF0000"/>
                </a:solidFill>
              </a:rPr>
              <a:t>Sadece </a:t>
            </a:r>
            <a:r>
              <a:rPr lang="tr-TR" sz="3100" b="1" dirty="0">
                <a:solidFill>
                  <a:srgbClr val="FF0000"/>
                </a:solidFill>
              </a:rPr>
              <a:t>iki şehir hastanesi için devletin bir yılda sağlayacağı teşvik 175 milyon TL. </a:t>
            </a:r>
            <a:r>
              <a:rPr lang="tr-TR" dirty="0"/>
              <a:t>Üstelik bu tutar bedava verilen Hazine arazisini </a:t>
            </a:r>
            <a:r>
              <a:rPr lang="tr-TR" dirty="0" smtClean="0"/>
              <a:t>kapsamıyor»</a:t>
            </a:r>
            <a:endParaRPr lang="tr-TR" dirty="0"/>
          </a:p>
        </p:txBody>
      </p:sp>
      <p:sp>
        <p:nvSpPr>
          <p:cNvPr id="4" name="Metin kutusu 3"/>
          <p:cNvSpPr txBox="1"/>
          <p:nvPr/>
        </p:nvSpPr>
        <p:spPr>
          <a:xfrm>
            <a:off x="457200" y="5977283"/>
            <a:ext cx="8394349" cy="646331"/>
          </a:xfrm>
          <a:prstGeom prst="rect">
            <a:avLst/>
          </a:prstGeom>
          <a:noFill/>
        </p:spPr>
        <p:txBody>
          <a:bodyPr wrap="none" rtlCol="0">
            <a:spAutoFit/>
          </a:bodyPr>
          <a:lstStyle/>
          <a:p>
            <a:r>
              <a:rPr lang="tr-TR" dirty="0"/>
              <a:t>Çiğdem Toker</a:t>
            </a:r>
            <a:r>
              <a:rPr lang="tr-TR" dirty="0" smtClean="0"/>
              <a:t>,</a:t>
            </a:r>
            <a:r>
              <a:rPr lang="tr-TR" b="1" dirty="0"/>
              <a:t> İki ‘karanlık’ sözleşme </a:t>
            </a:r>
            <a:r>
              <a:rPr lang="tr-TR" b="1" dirty="0" smtClean="0"/>
              <a:t>daha, Cumhuriyet, 1 Mart 2017,</a:t>
            </a:r>
            <a:endParaRPr lang="tr-TR" b="1" dirty="0"/>
          </a:p>
          <a:p>
            <a:r>
              <a:rPr lang="tr-TR" dirty="0" smtClean="0"/>
              <a:t> </a:t>
            </a:r>
            <a:r>
              <a:rPr lang="tr-TR" sz="1600" dirty="0">
                <a:hlinkClick r:id="rId2"/>
              </a:rPr>
              <a:t>http://www.cumhuriyet.com.tr/koseyazisi/687838/iki__karanlik__</a:t>
            </a:r>
            <a:r>
              <a:rPr lang="tr-TR" sz="1600" dirty="0" smtClean="0">
                <a:hlinkClick r:id="rId2"/>
              </a:rPr>
              <a:t>sozlesme_daha.html</a:t>
            </a:r>
            <a:r>
              <a:rPr lang="tr-TR" sz="1600" dirty="0" smtClean="0"/>
              <a:t> </a:t>
            </a:r>
            <a:endParaRPr lang="tr-TR" sz="1600" dirty="0"/>
          </a:p>
        </p:txBody>
      </p:sp>
    </p:spTree>
    <p:extLst>
      <p:ext uri="{BB962C8B-B14F-4D97-AF65-F5344CB8AC3E}">
        <p14:creationId xmlns:p14="http://schemas.microsoft.com/office/powerpoint/2010/main" xmlns="" val="325001504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Unvan 4"/>
          <p:cNvSpPr>
            <a:spLocks noGrp="1"/>
          </p:cNvSpPr>
          <p:nvPr>
            <p:ph type="title"/>
          </p:nvPr>
        </p:nvSpPr>
        <p:spPr>
          <a:xfrm>
            <a:off x="457199" y="533400"/>
            <a:ext cx="8276600" cy="990600"/>
          </a:xfrm>
          <a:ln>
            <a:solidFill>
              <a:schemeClr val="accent1"/>
            </a:solidFill>
          </a:ln>
        </p:spPr>
        <p:txBody>
          <a:bodyPr>
            <a:noAutofit/>
          </a:bodyPr>
          <a:lstStyle/>
          <a:p>
            <a:pPr algn="ctr"/>
            <a:r>
              <a:rPr lang="tr-TR" sz="2800" b="1" dirty="0" smtClean="0"/>
              <a:t>ABD’de büyük hastanelerde hasta yatağı başına</a:t>
            </a:r>
            <a:br>
              <a:rPr lang="tr-TR" sz="2800" b="1" dirty="0" smtClean="0"/>
            </a:br>
            <a:r>
              <a:rPr lang="tr-TR" sz="2800" b="1" dirty="0" smtClean="0">
                <a:solidFill>
                  <a:srgbClr val="C00000"/>
                </a:solidFill>
              </a:rPr>
              <a:t>198</a:t>
            </a:r>
            <a:r>
              <a:rPr lang="tr-TR" sz="2800" b="1" dirty="0" smtClean="0"/>
              <a:t> </a:t>
            </a:r>
            <a:r>
              <a:rPr lang="tr-TR" sz="2800" b="1" dirty="0"/>
              <a:t>m</a:t>
            </a:r>
            <a:r>
              <a:rPr lang="tr-TR" sz="2800" b="1" baseline="30000" dirty="0"/>
              <a:t>2</a:t>
            </a:r>
            <a:r>
              <a:rPr lang="tr-TR" sz="2800" b="1" dirty="0"/>
              <a:t> (2.140 ft</a:t>
            </a:r>
            <a:r>
              <a:rPr lang="tr-TR" sz="2800" b="1" baseline="30000" dirty="0"/>
              <a:t>2</a:t>
            </a:r>
            <a:r>
              <a:rPr lang="tr-TR" sz="2800" b="1" dirty="0"/>
              <a:t>) </a:t>
            </a:r>
            <a:r>
              <a:rPr lang="tr-TR" sz="2800" b="1" dirty="0" smtClean="0"/>
              <a:t>kapalı alan düşmektedir.</a:t>
            </a:r>
            <a:endParaRPr lang="tr-TR" sz="2800" b="1" dirty="0"/>
          </a:p>
        </p:txBody>
      </p:sp>
      <p:pic>
        <p:nvPicPr>
          <p:cNvPr id="7" name="İçerik Yer Tutucusu 6"/>
          <p:cNvPicPr>
            <a:picLocks noGrp="1" noChangeAspect="1"/>
          </p:cNvPicPr>
          <p:nvPr>
            <p:ph idx="1"/>
          </p:nvPr>
        </p:nvPicPr>
        <p:blipFill rotWithShape="1">
          <a:blip r:embed="rId2"/>
          <a:srcRect l="10065" t="38124" r="39189" b="33088"/>
          <a:stretch/>
        </p:blipFill>
        <p:spPr>
          <a:xfrm>
            <a:off x="457199" y="1725154"/>
            <a:ext cx="8276600" cy="2639950"/>
          </a:xfrm>
          <a:prstGeom prst="rect">
            <a:avLst/>
          </a:prstGeom>
          <a:ln>
            <a:solidFill>
              <a:schemeClr val="accent1"/>
            </a:solidFill>
          </a:ln>
        </p:spPr>
      </p:pic>
      <p:sp>
        <p:nvSpPr>
          <p:cNvPr id="8" name="Metin kutusu 7"/>
          <p:cNvSpPr txBox="1"/>
          <p:nvPr/>
        </p:nvSpPr>
        <p:spPr>
          <a:xfrm>
            <a:off x="457199" y="4566258"/>
            <a:ext cx="8276600" cy="738664"/>
          </a:xfrm>
          <a:prstGeom prst="rect">
            <a:avLst/>
          </a:prstGeom>
          <a:noFill/>
        </p:spPr>
        <p:txBody>
          <a:bodyPr wrap="square" rtlCol="0">
            <a:spAutoFit/>
          </a:bodyPr>
          <a:lstStyle/>
          <a:p>
            <a:r>
              <a:rPr lang="en-US" sz="1400" dirty="0">
                <a:solidFill>
                  <a:schemeClr val="bg1">
                    <a:lumMod val="50000"/>
                  </a:schemeClr>
                </a:solidFill>
              </a:rPr>
              <a:t>Energy Characteristics and Energy Consumed in Large Hospital Buildings in the United States in </a:t>
            </a:r>
            <a:r>
              <a:rPr lang="en-US" sz="1400" dirty="0" smtClean="0">
                <a:solidFill>
                  <a:schemeClr val="bg1">
                    <a:lumMod val="50000"/>
                  </a:schemeClr>
                </a:solidFill>
              </a:rPr>
              <a:t>2007</a:t>
            </a:r>
            <a:r>
              <a:rPr lang="tr-TR" sz="1400" dirty="0" smtClean="0">
                <a:solidFill>
                  <a:schemeClr val="bg1">
                    <a:lumMod val="50000"/>
                  </a:schemeClr>
                </a:solidFill>
              </a:rPr>
              <a:t>, U.S. </a:t>
            </a:r>
            <a:r>
              <a:rPr lang="tr-TR" sz="1400" dirty="0" err="1" smtClean="0">
                <a:solidFill>
                  <a:schemeClr val="bg1">
                    <a:lumMod val="50000"/>
                  </a:schemeClr>
                </a:solidFill>
              </a:rPr>
              <a:t>Energy</a:t>
            </a:r>
            <a:r>
              <a:rPr lang="tr-TR" sz="1400" dirty="0" smtClean="0">
                <a:solidFill>
                  <a:schemeClr val="bg1">
                    <a:lumMod val="50000"/>
                  </a:schemeClr>
                </a:solidFill>
              </a:rPr>
              <a:t> Information Administration, </a:t>
            </a:r>
            <a:r>
              <a:rPr lang="en-US" sz="1400" cap="all" dirty="0">
                <a:solidFill>
                  <a:schemeClr val="bg1">
                    <a:lumMod val="50000"/>
                  </a:schemeClr>
                </a:solidFill>
              </a:rPr>
              <a:t>COMMERCIAL BUILDINGS ENERGY CONSUMPTION SURVEY (CBECS</a:t>
            </a:r>
            <a:r>
              <a:rPr lang="en-US" sz="1400" cap="all" dirty="0" smtClean="0">
                <a:solidFill>
                  <a:schemeClr val="bg1">
                    <a:lumMod val="50000"/>
                  </a:schemeClr>
                </a:solidFill>
              </a:rPr>
              <a:t>)</a:t>
            </a:r>
            <a:r>
              <a:rPr lang="tr-TR" sz="1400" dirty="0">
                <a:solidFill>
                  <a:schemeClr val="bg1">
                    <a:lumMod val="50000"/>
                  </a:schemeClr>
                </a:solidFill>
              </a:rPr>
              <a:t>, </a:t>
            </a:r>
            <a:r>
              <a:rPr lang="tr-TR" sz="1400" dirty="0">
                <a:solidFill>
                  <a:schemeClr val="bg1">
                    <a:lumMod val="50000"/>
                  </a:schemeClr>
                </a:solidFill>
                <a:hlinkClick r:id="rId3"/>
              </a:rPr>
              <a:t>https://</a:t>
            </a:r>
            <a:r>
              <a:rPr lang="tr-TR" sz="1400" dirty="0" smtClean="0">
                <a:solidFill>
                  <a:schemeClr val="bg1">
                    <a:lumMod val="50000"/>
                  </a:schemeClr>
                </a:solidFill>
                <a:hlinkClick r:id="rId3"/>
              </a:rPr>
              <a:t>www.eia.gov/consumption/commercial/reports/2007/large-hospital.php</a:t>
            </a:r>
            <a:r>
              <a:rPr lang="tr-TR" sz="1400" dirty="0" smtClean="0">
                <a:solidFill>
                  <a:schemeClr val="bg1">
                    <a:lumMod val="50000"/>
                  </a:schemeClr>
                </a:solidFill>
              </a:rPr>
              <a:t> </a:t>
            </a:r>
            <a:endParaRPr lang="en-US" sz="1400" cap="all" dirty="0">
              <a:solidFill>
                <a:schemeClr val="bg1">
                  <a:lumMod val="50000"/>
                </a:schemeClr>
              </a:solidFill>
            </a:endParaRPr>
          </a:p>
        </p:txBody>
      </p:sp>
      <p:sp>
        <p:nvSpPr>
          <p:cNvPr id="2" name="Metin kutusu 1"/>
          <p:cNvSpPr txBox="1"/>
          <p:nvPr/>
        </p:nvSpPr>
        <p:spPr>
          <a:xfrm>
            <a:off x="457199" y="5483746"/>
            <a:ext cx="8276600" cy="830997"/>
          </a:xfrm>
          <a:prstGeom prst="rect">
            <a:avLst/>
          </a:prstGeom>
          <a:solidFill>
            <a:srgbClr val="FFC000"/>
          </a:solidFill>
          <a:ln>
            <a:solidFill>
              <a:schemeClr val="accent1"/>
            </a:solidFill>
          </a:ln>
        </p:spPr>
        <p:txBody>
          <a:bodyPr wrap="square" rtlCol="0">
            <a:spAutoFit/>
          </a:bodyPr>
          <a:lstStyle/>
          <a:p>
            <a:r>
              <a:rPr lang="tr-TR" sz="2400" b="1" dirty="0" smtClean="0"/>
              <a:t>Ankara Etlik Şehir Hastanesi: </a:t>
            </a:r>
            <a:r>
              <a:rPr lang="tr-TR" sz="2400" b="1" dirty="0" smtClean="0">
                <a:solidFill>
                  <a:srgbClr val="C00000"/>
                </a:solidFill>
              </a:rPr>
              <a:t>313</a:t>
            </a:r>
            <a:r>
              <a:rPr lang="tr-TR" sz="2400" b="1" dirty="0" smtClean="0"/>
              <a:t> m</a:t>
            </a:r>
            <a:r>
              <a:rPr lang="tr-TR" sz="2400" b="1" baseline="30000" dirty="0" smtClean="0"/>
              <a:t>2</a:t>
            </a:r>
          </a:p>
          <a:p>
            <a:r>
              <a:rPr lang="tr-TR" sz="2400" b="1" dirty="0" smtClean="0"/>
              <a:t>Bursa Şehir Hastanesi </a:t>
            </a:r>
            <a:r>
              <a:rPr lang="tr-TR" sz="2400" b="1" dirty="0" smtClean="0">
                <a:solidFill>
                  <a:srgbClr val="C00000"/>
                </a:solidFill>
              </a:rPr>
              <a:t>351</a:t>
            </a:r>
            <a:r>
              <a:rPr lang="tr-TR" sz="2400" b="1" dirty="0" smtClean="0"/>
              <a:t> m</a:t>
            </a:r>
            <a:r>
              <a:rPr lang="tr-TR" sz="2400" b="1" baseline="30000" dirty="0" smtClean="0"/>
              <a:t>2</a:t>
            </a:r>
            <a:endParaRPr lang="tr-TR" sz="2400" b="1" dirty="0"/>
          </a:p>
        </p:txBody>
      </p:sp>
    </p:spTree>
    <p:extLst>
      <p:ext uri="{BB962C8B-B14F-4D97-AF65-F5344CB8AC3E}">
        <p14:creationId xmlns:p14="http://schemas.microsoft.com/office/powerpoint/2010/main" xmlns="" val="157333272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rotWithShape="1">
          <a:blip r:embed="rId2"/>
          <a:srcRect l="15222" t="8856" r="16715" b="53251"/>
          <a:stretch/>
        </p:blipFill>
        <p:spPr>
          <a:xfrm>
            <a:off x="8967" y="476672"/>
            <a:ext cx="8856000" cy="2772000"/>
          </a:xfrm>
          <a:prstGeom prst="rect">
            <a:avLst/>
          </a:prstGeom>
        </p:spPr>
      </p:pic>
      <p:sp>
        <p:nvSpPr>
          <p:cNvPr id="3" name="Metin kutusu 2"/>
          <p:cNvSpPr txBox="1"/>
          <p:nvPr/>
        </p:nvSpPr>
        <p:spPr>
          <a:xfrm>
            <a:off x="42247" y="3248672"/>
            <a:ext cx="6231001" cy="369332"/>
          </a:xfrm>
          <a:prstGeom prst="rect">
            <a:avLst/>
          </a:prstGeom>
          <a:noFill/>
        </p:spPr>
        <p:txBody>
          <a:bodyPr wrap="none" rtlCol="0">
            <a:spAutoFit/>
          </a:bodyPr>
          <a:lstStyle/>
          <a:p>
            <a:r>
              <a:rPr lang="tr-TR" dirty="0">
                <a:hlinkClick r:id="rId3"/>
              </a:rPr>
              <a:t>http://</a:t>
            </a:r>
            <a:r>
              <a:rPr lang="tr-TR" dirty="0" smtClean="0">
                <a:hlinkClick r:id="rId3"/>
              </a:rPr>
              <a:t>yts.saglikyatirimlari.gov.tr/PublicYatirimlar.aspx?Oid=524</a:t>
            </a:r>
            <a:r>
              <a:rPr lang="tr-TR" dirty="0" smtClean="0"/>
              <a:t> </a:t>
            </a:r>
            <a:endParaRPr lang="tr-TR" dirty="0"/>
          </a:p>
        </p:txBody>
      </p:sp>
      <p:pic>
        <p:nvPicPr>
          <p:cNvPr id="4" name="Resim 3"/>
          <p:cNvPicPr>
            <a:picLocks noChangeAspect="1"/>
          </p:cNvPicPr>
          <p:nvPr/>
        </p:nvPicPr>
        <p:blipFill rotWithShape="1">
          <a:blip r:embed="rId4"/>
          <a:srcRect l="27391" t="27552" r="24739" b="10438"/>
          <a:stretch/>
        </p:blipFill>
        <p:spPr>
          <a:xfrm>
            <a:off x="2302702" y="3669304"/>
            <a:ext cx="4213514" cy="3068802"/>
          </a:xfrm>
          <a:prstGeom prst="rect">
            <a:avLst/>
          </a:prstGeom>
          <a:ln>
            <a:solidFill>
              <a:schemeClr val="accent1"/>
            </a:solidFill>
          </a:ln>
        </p:spPr>
      </p:pic>
      <p:pic>
        <p:nvPicPr>
          <p:cNvPr id="5" name="Resim 4"/>
          <p:cNvPicPr>
            <a:picLocks noChangeAspect="1"/>
          </p:cNvPicPr>
          <p:nvPr/>
        </p:nvPicPr>
        <p:blipFill rotWithShape="1">
          <a:blip r:embed="rId5"/>
          <a:srcRect l="27112" t="21166" r="50476" b="22734"/>
          <a:stretch/>
        </p:blipFill>
        <p:spPr>
          <a:xfrm>
            <a:off x="42247" y="3665768"/>
            <a:ext cx="2225497" cy="3132182"/>
          </a:xfrm>
          <a:prstGeom prst="rect">
            <a:avLst/>
          </a:prstGeom>
        </p:spPr>
      </p:pic>
      <p:sp>
        <p:nvSpPr>
          <p:cNvPr id="6" name="Metin kutusu 5"/>
          <p:cNvSpPr txBox="1"/>
          <p:nvPr/>
        </p:nvSpPr>
        <p:spPr>
          <a:xfrm>
            <a:off x="6802333" y="3665768"/>
            <a:ext cx="2088232" cy="2308324"/>
          </a:xfrm>
          <a:prstGeom prst="rect">
            <a:avLst/>
          </a:prstGeom>
          <a:noFill/>
        </p:spPr>
        <p:txBody>
          <a:bodyPr wrap="square" rtlCol="0">
            <a:spAutoFit/>
          </a:bodyPr>
          <a:lstStyle/>
          <a:p>
            <a:pPr algn="ctr"/>
            <a:r>
              <a:rPr lang="tr-TR" sz="2400" dirty="0" smtClean="0"/>
              <a:t>Şartnamede toplam yatak sayısı </a:t>
            </a:r>
          </a:p>
          <a:p>
            <a:pPr algn="ctr"/>
            <a:r>
              <a:rPr lang="tr-TR" sz="2400" b="1" dirty="0" smtClean="0">
                <a:solidFill>
                  <a:srgbClr val="FF0000"/>
                </a:solidFill>
              </a:rPr>
              <a:t>1980 </a:t>
            </a:r>
          </a:p>
          <a:p>
            <a:pPr algn="ctr"/>
            <a:r>
              <a:rPr lang="tr-TR" sz="2400" dirty="0" smtClean="0"/>
              <a:t>olarak görünüyordu!</a:t>
            </a:r>
            <a:endParaRPr lang="tr-TR" sz="2400" dirty="0"/>
          </a:p>
        </p:txBody>
      </p:sp>
      <p:sp>
        <p:nvSpPr>
          <p:cNvPr id="7" name="Metin kutusu 6"/>
          <p:cNvSpPr txBox="1"/>
          <p:nvPr/>
        </p:nvSpPr>
        <p:spPr>
          <a:xfrm>
            <a:off x="363584" y="-36293"/>
            <a:ext cx="2794163" cy="461665"/>
          </a:xfrm>
          <a:prstGeom prst="rect">
            <a:avLst/>
          </a:prstGeom>
          <a:noFill/>
        </p:spPr>
        <p:txBody>
          <a:bodyPr wrap="none" rtlCol="0">
            <a:spAutoFit/>
          </a:bodyPr>
          <a:lstStyle/>
          <a:p>
            <a:r>
              <a:rPr lang="tr-TR" sz="2400" b="1" dirty="0" smtClean="0">
                <a:solidFill>
                  <a:schemeClr val="bg1"/>
                </a:solidFill>
              </a:rPr>
              <a:t>Yatak sayıları farklı!</a:t>
            </a:r>
            <a:endParaRPr lang="tr-TR" sz="2400" b="1" dirty="0">
              <a:solidFill>
                <a:schemeClr val="bg1"/>
              </a:solidFill>
            </a:endParaRPr>
          </a:p>
        </p:txBody>
      </p:sp>
      <p:sp>
        <p:nvSpPr>
          <p:cNvPr id="8" name="Altbilgi Yer Tutucusu 7"/>
          <p:cNvSpPr>
            <a:spLocks noGrp="1"/>
          </p:cNvSpPr>
          <p:nvPr>
            <p:ph type="ftr" sz="quarter" idx="11"/>
          </p:nvPr>
        </p:nvSpPr>
        <p:spPr/>
        <p:txBody>
          <a:bodyPr/>
          <a:lstStyle/>
          <a:p>
            <a:r>
              <a:rPr lang="tr-TR" smtClean="0"/>
              <a:t>K PALA</a:t>
            </a:r>
            <a:endParaRPr lang="tr-TR"/>
          </a:p>
        </p:txBody>
      </p:sp>
      <p:sp>
        <p:nvSpPr>
          <p:cNvPr id="9" name="Slayt Numarası Yer Tutucusu 8"/>
          <p:cNvSpPr>
            <a:spLocks noGrp="1"/>
          </p:cNvSpPr>
          <p:nvPr>
            <p:ph type="sldNum" sz="quarter" idx="12"/>
          </p:nvPr>
        </p:nvSpPr>
        <p:spPr/>
        <p:txBody>
          <a:bodyPr/>
          <a:lstStyle/>
          <a:p>
            <a:fld id="{F302176B-0E47-46AC-8F43-DAB4B8A37D06}" type="slidenum">
              <a:rPr lang="tr-TR" smtClean="0"/>
              <a:pPr/>
              <a:t>35</a:t>
            </a:fld>
            <a:endParaRPr lang="tr-TR"/>
          </a:p>
        </p:txBody>
      </p:sp>
    </p:spTree>
    <p:extLst>
      <p:ext uri="{BB962C8B-B14F-4D97-AF65-F5344CB8AC3E}">
        <p14:creationId xmlns:p14="http://schemas.microsoft.com/office/powerpoint/2010/main" xmlns="" val="4230717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457200" y="533400"/>
            <a:ext cx="8229600" cy="879376"/>
          </a:xfrm>
          <a:ln>
            <a:solidFill>
              <a:schemeClr val="accent1"/>
            </a:solidFill>
          </a:ln>
        </p:spPr>
        <p:txBody>
          <a:bodyPr/>
          <a:lstStyle/>
          <a:p>
            <a:pPr algn="ctr"/>
            <a:r>
              <a:rPr lang="tr-TR" b="1" dirty="0" smtClean="0">
                <a:solidFill>
                  <a:srgbClr val="C00000"/>
                </a:solidFill>
              </a:rPr>
              <a:t>Kapalı alan bildirimleri farklı!</a:t>
            </a:r>
            <a:endParaRPr lang="tr-TR" b="1" dirty="0">
              <a:solidFill>
                <a:srgbClr val="C00000"/>
              </a:solidFill>
            </a:endParaRPr>
          </a:p>
        </p:txBody>
      </p:sp>
      <p:pic>
        <p:nvPicPr>
          <p:cNvPr id="4" name="İçerik Yer Tutucusu 3"/>
          <p:cNvPicPr>
            <a:picLocks noGrp="1" noChangeAspect="1"/>
          </p:cNvPicPr>
          <p:nvPr>
            <p:ph idx="1"/>
          </p:nvPr>
        </p:nvPicPr>
        <p:blipFill rotWithShape="1">
          <a:blip r:embed="rId2"/>
          <a:srcRect l="14874" t="25675" r="15573" b="36198"/>
          <a:stretch/>
        </p:blipFill>
        <p:spPr>
          <a:xfrm>
            <a:off x="428993" y="3356992"/>
            <a:ext cx="8099048" cy="2495933"/>
          </a:xfrm>
          <a:prstGeom prst="rect">
            <a:avLst/>
          </a:prstGeom>
        </p:spPr>
      </p:pic>
      <p:sp>
        <p:nvSpPr>
          <p:cNvPr id="5" name="Metin kutusu 4"/>
          <p:cNvSpPr txBox="1"/>
          <p:nvPr/>
        </p:nvSpPr>
        <p:spPr>
          <a:xfrm>
            <a:off x="457200" y="5852925"/>
            <a:ext cx="8070841" cy="584775"/>
          </a:xfrm>
          <a:prstGeom prst="rect">
            <a:avLst/>
          </a:prstGeom>
          <a:noFill/>
        </p:spPr>
        <p:txBody>
          <a:bodyPr wrap="square" rtlCol="0">
            <a:spAutoFit/>
          </a:bodyPr>
          <a:lstStyle/>
          <a:p>
            <a:r>
              <a:rPr lang="tr-TR" sz="1600" dirty="0">
                <a:hlinkClick r:id="rId3"/>
              </a:rPr>
              <a:t>http://</a:t>
            </a:r>
            <a:r>
              <a:rPr lang="tr-TR" sz="1600" dirty="0" smtClean="0">
                <a:hlinkClick r:id="rId3"/>
              </a:rPr>
              <a:t>www.saglikyatirimlari.gov.tr/YATIRIMLAR/Sa%C4%9Fl%C4%B1kYat%C4%B1r%C4%B1mlar%C4%B1m%C4%B1z.aspx</a:t>
            </a:r>
            <a:r>
              <a:rPr lang="tr-TR" sz="1600" dirty="0" smtClean="0"/>
              <a:t> </a:t>
            </a:r>
            <a:endParaRPr lang="tr-TR" sz="1600" dirty="0"/>
          </a:p>
        </p:txBody>
      </p:sp>
      <p:sp>
        <p:nvSpPr>
          <p:cNvPr id="6" name="Metin kutusu 5"/>
          <p:cNvSpPr txBox="1"/>
          <p:nvPr/>
        </p:nvSpPr>
        <p:spPr>
          <a:xfrm>
            <a:off x="457200" y="1412776"/>
            <a:ext cx="8229600" cy="1815882"/>
          </a:xfrm>
          <a:prstGeom prst="rect">
            <a:avLst/>
          </a:prstGeom>
          <a:noFill/>
        </p:spPr>
        <p:txBody>
          <a:bodyPr wrap="square" rtlCol="0">
            <a:spAutoFit/>
          </a:bodyPr>
          <a:lstStyle/>
          <a:p>
            <a:r>
              <a:rPr lang="tr-TR" sz="2800" dirty="0" smtClean="0"/>
              <a:t>Sağlık Bakanlığı 2017 Bütçe Sunumu belgesinde Bursa Şehir Hastanesinin kapalı alanı 366.046 m</a:t>
            </a:r>
            <a:r>
              <a:rPr lang="tr-TR" sz="2800" baseline="30000" dirty="0" smtClean="0"/>
              <a:t>2</a:t>
            </a:r>
            <a:r>
              <a:rPr lang="tr-TR" sz="2800" dirty="0" smtClean="0"/>
              <a:t> olarak veriliyor, oysa proje sayfasında kapalı alan </a:t>
            </a:r>
            <a:r>
              <a:rPr lang="tr-TR" sz="2800" dirty="0" smtClean="0">
                <a:solidFill>
                  <a:srgbClr val="C00000"/>
                </a:solidFill>
              </a:rPr>
              <a:t>%30 </a:t>
            </a:r>
            <a:r>
              <a:rPr lang="tr-TR" sz="2800" dirty="0" smtClean="0"/>
              <a:t>daha fazla!</a:t>
            </a:r>
            <a:endParaRPr lang="tr-TR" sz="2800" dirty="0"/>
          </a:p>
        </p:txBody>
      </p:sp>
    </p:spTree>
    <p:extLst>
      <p:ext uri="{BB962C8B-B14F-4D97-AF65-F5344CB8AC3E}">
        <p14:creationId xmlns:p14="http://schemas.microsoft.com/office/powerpoint/2010/main" xmlns="" val="393873158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noFill/>
          <a:ln>
            <a:solidFill>
              <a:schemeClr val="accent1"/>
            </a:solidFill>
          </a:ln>
        </p:spPr>
        <p:txBody>
          <a:bodyPr>
            <a:normAutofit fontScale="90000"/>
          </a:bodyPr>
          <a:lstStyle/>
          <a:p>
            <a:pPr algn="ctr"/>
            <a:r>
              <a:rPr lang="tr-TR" sz="3200" b="1" dirty="0" smtClean="0">
                <a:solidFill>
                  <a:srgbClr val="C00000"/>
                </a:solidFill>
              </a:rPr>
              <a:t>Yatak sayısı çok yüksek hastaneler</a:t>
            </a:r>
            <a:br>
              <a:rPr lang="tr-TR" sz="3200" b="1" dirty="0" smtClean="0">
                <a:solidFill>
                  <a:srgbClr val="C00000"/>
                </a:solidFill>
              </a:rPr>
            </a:br>
            <a:r>
              <a:rPr lang="tr-TR" sz="3200" b="1" dirty="0" smtClean="0">
                <a:solidFill>
                  <a:srgbClr val="C00000"/>
                </a:solidFill>
              </a:rPr>
              <a:t>verimsizlik kaynağıdır!</a:t>
            </a:r>
            <a:endParaRPr lang="tr-TR" sz="3200" b="1" dirty="0">
              <a:solidFill>
                <a:srgbClr val="C00000"/>
              </a:solidFill>
            </a:endParaRPr>
          </a:p>
        </p:txBody>
      </p:sp>
      <p:sp>
        <p:nvSpPr>
          <p:cNvPr id="3" name="İçerik Yer Tutucusu 2"/>
          <p:cNvSpPr>
            <a:spLocks noGrp="1"/>
          </p:cNvSpPr>
          <p:nvPr>
            <p:ph sz="half" idx="1"/>
          </p:nvPr>
        </p:nvSpPr>
        <p:spPr>
          <a:ln>
            <a:solidFill>
              <a:schemeClr val="accent1"/>
            </a:solidFill>
          </a:ln>
        </p:spPr>
        <p:txBody>
          <a:bodyPr>
            <a:normAutofit fontScale="55000" lnSpcReduction="20000"/>
          </a:bodyPr>
          <a:lstStyle/>
          <a:p>
            <a:pPr>
              <a:lnSpc>
                <a:spcPct val="120000"/>
              </a:lnSpc>
              <a:spcAft>
                <a:spcPts val="600"/>
              </a:spcAft>
            </a:pPr>
            <a:r>
              <a:rPr lang="tr-TR" sz="5800" dirty="0"/>
              <a:t>Genel olarak yatak sayısı az olan (</a:t>
            </a:r>
            <a:r>
              <a:rPr lang="tr-TR" sz="5800" b="1" dirty="0">
                <a:solidFill>
                  <a:srgbClr val="C00000"/>
                </a:solidFill>
              </a:rPr>
              <a:t>100</a:t>
            </a:r>
            <a:r>
              <a:rPr lang="tr-TR" sz="5800" dirty="0"/>
              <a:t> yataktan düşük) ve çok fazla olan (</a:t>
            </a:r>
            <a:r>
              <a:rPr lang="tr-TR" sz="5800" b="1" dirty="0">
                <a:solidFill>
                  <a:srgbClr val="C00000"/>
                </a:solidFill>
              </a:rPr>
              <a:t>600</a:t>
            </a:r>
            <a:r>
              <a:rPr lang="tr-TR" sz="5800" dirty="0"/>
              <a:t> yataktan yüksek) hastanelerin verimlilik açısından sorun yaşadıkları bilinmektedir</a:t>
            </a:r>
            <a:r>
              <a:rPr lang="tr-TR" sz="5800" dirty="0" smtClean="0"/>
              <a:t>.</a:t>
            </a:r>
          </a:p>
          <a:p>
            <a:endParaRPr lang="tr-TR" dirty="0"/>
          </a:p>
        </p:txBody>
      </p:sp>
      <p:sp>
        <p:nvSpPr>
          <p:cNvPr id="4" name="İçerik Yer Tutucusu 3"/>
          <p:cNvSpPr>
            <a:spLocks noGrp="1"/>
          </p:cNvSpPr>
          <p:nvPr>
            <p:ph sz="half" idx="2"/>
          </p:nvPr>
        </p:nvSpPr>
        <p:spPr>
          <a:ln>
            <a:solidFill>
              <a:schemeClr val="accent1"/>
            </a:solidFill>
          </a:ln>
        </p:spPr>
        <p:txBody>
          <a:bodyPr>
            <a:normAutofit fontScale="55000" lnSpcReduction="20000"/>
          </a:bodyPr>
          <a:lstStyle/>
          <a:p>
            <a:pPr>
              <a:lnSpc>
                <a:spcPct val="110000"/>
              </a:lnSpc>
              <a:spcBef>
                <a:spcPts val="600"/>
              </a:spcBef>
              <a:spcAft>
                <a:spcPts val="600"/>
              </a:spcAft>
            </a:pPr>
            <a:r>
              <a:rPr lang="tr-TR" sz="3600" dirty="0"/>
              <a:t>ABD’de yapılan bir çalışma orta büyüklükteki (</a:t>
            </a:r>
            <a:r>
              <a:rPr lang="tr-TR" sz="3600" dirty="0">
                <a:solidFill>
                  <a:srgbClr val="C00000"/>
                </a:solidFill>
              </a:rPr>
              <a:t>126-250</a:t>
            </a:r>
            <a:r>
              <a:rPr lang="tr-TR" sz="3600" dirty="0"/>
              <a:t> yatak) hastanelerin diğer büyüklükteki hastanelere göre daha verimli olduğunu ortaya çıkarmıştır </a:t>
            </a:r>
            <a:r>
              <a:rPr lang="tr-TR" sz="2500" dirty="0"/>
              <a:t>(</a:t>
            </a:r>
            <a:r>
              <a:rPr lang="tr-TR" sz="2500" dirty="0" err="1"/>
              <a:t>Roh</a:t>
            </a:r>
            <a:r>
              <a:rPr lang="tr-TR" sz="2500" dirty="0"/>
              <a:t> CY, Moon MJ, </a:t>
            </a:r>
            <a:r>
              <a:rPr lang="tr-TR" sz="2500" dirty="0" err="1"/>
              <a:t>Jung</a:t>
            </a:r>
            <a:r>
              <a:rPr lang="tr-TR" sz="2500" dirty="0"/>
              <a:t> K (2013) </a:t>
            </a:r>
            <a:r>
              <a:rPr lang="tr-TR" sz="2500" dirty="0" err="1"/>
              <a:t>Efficiency</a:t>
            </a:r>
            <a:r>
              <a:rPr lang="tr-TR" sz="2500" dirty="0"/>
              <a:t> </a:t>
            </a:r>
            <a:r>
              <a:rPr lang="tr-TR" sz="2500" dirty="0" err="1"/>
              <a:t>Disparities</a:t>
            </a:r>
            <a:r>
              <a:rPr lang="tr-TR" sz="2500" dirty="0"/>
              <a:t> </a:t>
            </a:r>
            <a:r>
              <a:rPr lang="tr-TR" sz="2500" dirty="0" err="1"/>
              <a:t>among</a:t>
            </a:r>
            <a:r>
              <a:rPr lang="tr-TR" sz="2500" dirty="0"/>
              <a:t> </a:t>
            </a:r>
            <a:r>
              <a:rPr lang="tr-TR" sz="2500" dirty="0" err="1"/>
              <a:t>Community</a:t>
            </a:r>
            <a:r>
              <a:rPr lang="tr-TR" sz="2500" dirty="0"/>
              <a:t> </a:t>
            </a:r>
            <a:r>
              <a:rPr lang="tr-TR" sz="2500" dirty="0" err="1"/>
              <a:t>Hospitals</a:t>
            </a:r>
            <a:r>
              <a:rPr lang="tr-TR" sz="2500" dirty="0"/>
              <a:t> in Tennessee: Do Size, </a:t>
            </a:r>
            <a:r>
              <a:rPr lang="tr-TR" sz="2500" dirty="0" err="1"/>
              <a:t>Location</a:t>
            </a:r>
            <a:r>
              <a:rPr lang="tr-TR" sz="2500" dirty="0"/>
              <a:t>, </a:t>
            </a:r>
            <a:r>
              <a:rPr lang="tr-TR" sz="2500" dirty="0" err="1"/>
              <a:t>Ownership</a:t>
            </a:r>
            <a:r>
              <a:rPr lang="tr-TR" sz="2500" dirty="0"/>
              <a:t>, </a:t>
            </a:r>
            <a:r>
              <a:rPr lang="tr-TR" sz="2500" dirty="0" err="1"/>
              <a:t>and</a:t>
            </a:r>
            <a:r>
              <a:rPr lang="tr-TR" sz="2500" dirty="0"/>
              <a:t> Network </a:t>
            </a:r>
            <a:r>
              <a:rPr lang="tr-TR" sz="2500" dirty="0" err="1"/>
              <a:t>Matter</a:t>
            </a:r>
            <a:r>
              <a:rPr lang="tr-TR" sz="2500" dirty="0"/>
              <a:t>? </a:t>
            </a:r>
            <a:r>
              <a:rPr lang="tr-TR" sz="2500" dirty="0" err="1"/>
              <a:t>Journal</a:t>
            </a:r>
            <a:r>
              <a:rPr lang="tr-TR" sz="2500" dirty="0"/>
              <a:t> of </a:t>
            </a:r>
            <a:r>
              <a:rPr lang="tr-TR" sz="2500" dirty="0" err="1"/>
              <a:t>Health</a:t>
            </a:r>
            <a:r>
              <a:rPr lang="tr-TR" sz="2500" dirty="0"/>
              <a:t> </a:t>
            </a:r>
            <a:r>
              <a:rPr lang="tr-TR" sz="2500" dirty="0" err="1"/>
              <a:t>Care</a:t>
            </a:r>
            <a:r>
              <a:rPr lang="tr-TR" sz="2500" dirty="0"/>
              <a:t> </a:t>
            </a:r>
            <a:r>
              <a:rPr lang="tr-TR" sz="2500" dirty="0" err="1"/>
              <a:t>for</a:t>
            </a:r>
            <a:r>
              <a:rPr lang="tr-TR" sz="2500" dirty="0"/>
              <a:t> </a:t>
            </a:r>
            <a:r>
              <a:rPr lang="tr-TR" sz="2500" dirty="0" err="1"/>
              <a:t>the</a:t>
            </a:r>
            <a:r>
              <a:rPr lang="tr-TR" sz="2500" dirty="0"/>
              <a:t> </a:t>
            </a:r>
            <a:r>
              <a:rPr lang="tr-TR" sz="2500" dirty="0" err="1"/>
              <a:t>Poor</a:t>
            </a:r>
            <a:r>
              <a:rPr lang="tr-TR" sz="2500" dirty="0"/>
              <a:t> </a:t>
            </a:r>
            <a:r>
              <a:rPr lang="tr-TR" sz="2500" dirty="0" err="1"/>
              <a:t>and</a:t>
            </a:r>
            <a:r>
              <a:rPr lang="tr-TR" sz="2500" dirty="0"/>
              <a:t> </a:t>
            </a:r>
            <a:r>
              <a:rPr lang="tr-TR" sz="2500" dirty="0" err="1"/>
              <a:t>Underserved</a:t>
            </a:r>
            <a:r>
              <a:rPr lang="tr-TR" sz="2500" dirty="0"/>
              <a:t> 24:1816–1834.).</a:t>
            </a:r>
          </a:p>
          <a:p>
            <a:pPr>
              <a:lnSpc>
                <a:spcPct val="110000"/>
              </a:lnSpc>
              <a:spcBef>
                <a:spcPts val="600"/>
              </a:spcBef>
              <a:spcAft>
                <a:spcPts val="600"/>
              </a:spcAft>
            </a:pPr>
            <a:r>
              <a:rPr lang="tr-TR" sz="3600" dirty="0"/>
              <a:t>Danimarka’da kamu hastanelerinde yapılan bir çalışma, bir kamu hastanesi için en uygun yatak sayısının </a:t>
            </a:r>
            <a:r>
              <a:rPr lang="tr-TR" sz="3600" dirty="0">
                <a:solidFill>
                  <a:srgbClr val="C00000"/>
                </a:solidFill>
              </a:rPr>
              <a:t>275</a:t>
            </a:r>
            <a:r>
              <a:rPr lang="tr-TR" sz="3600" dirty="0"/>
              <a:t> olduğunu göstermiştir </a:t>
            </a:r>
            <a:r>
              <a:rPr lang="tr-TR" sz="2500" dirty="0"/>
              <a:t>(</a:t>
            </a:r>
            <a:r>
              <a:rPr lang="tr-TR" sz="2500" dirty="0" err="1"/>
              <a:t>Kristensen</a:t>
            </a:r>
            <a:r>
              <a:rPr lang="tr-TR" sz="2500" dirty="0"/>
              <a:t>, T., K. </a:t>
            </a:r>
            <a:r>
              <a:rPr lang="tr-TR" sz="2500" dirty="0" err="1"/>
              <a:t>Olsen</a:t>
            </a:r>
            <a:r>
              <a:rPr lang="tr-TR" sz="2500" dirty="0"/>
              <a:t>, J. </a:t>
            </a:r>
            <a:r>
              <a:rPr lang="tr-TR" sz="2500" dirty="0" err="1"/>
              <a:t>Kilsmarkand</a:t>
            </a:r>
            <a:r>
              <a:rPr lang="tr-TR" sz="2500" dirty="0"/>
              <a:t> K. </a:t>
            </a:r>
            <a:r>
              <a:rPr lang="tr-TR" sz="2500" dirty="0" err="1"/>
              <a:t>M.Pedersen</a:t>
            </a:r>
            <a:r>
              <a:rPr lang="tr-TR" sz="2500" dirty="0"/>
              <a:t> (2008), “</a:t>
            </a:r>
            <a:r>
              <a:rPr lang="tr-TR" sz="2500" i="1" dirty="0" err="1"/>
              <a:t>Economies</a:t>
            </a:r>
            <a:r>
              <a:rPr lang="tr-TR" sz="2500" i="1" dirty="0"/>
              <a:t> of </a:t>
            </a:r>
            <a:r>
              <a:rPr lang="tr-TR" sz="2500" i="1" dirty="0" err="1"/>
              <a:t>Scale</a:t>
            </a:r>
            <a:r>
              <a:rPr lang="tr-TR" sz="2500" i="1" dirty="0"/>
              <a:t> </a:t>
            </a:r>
            <a:r>
              <a:rPr lang="tr-TR" sz="2500" i="1" dirty="0" err="1"/>
              <a:t>and</a:t>
            </a:r>
            <a:r>
              <a:rPr lang="tr-TR" sz="2500" i="1" dirty="0"/>
              <a:t> Optimal Size of </a:t>
            </a:r>
            <a:r>
              <a:rPr lang="tr-TR" sz="2500" i="1" dirty="0" err="1"/>
              <a:t>Hospitals</a:t>
            </a:r>
            <a:r>
              <a:rPr lang="tr-TR" sz="2500" dirty="0"/>
              <a:t>: </a:t>
            </a:r>
            <a:r>
              <a:rPr lang="tr-TR" sz="2500" dirty="0" err="1"/>
              <a:t>Empirical</a:t>
            </a:r>
            <a:r>
              <a:rPr lang="tr-TR" sz="2500" dirty="0"/>
              <a:t> </a:t>
            </a:r>
            <a:r>
              <a:rPr lang="tr-TR" sz="2500" dirty="0" err="1"/>
              <a:t>Results</a:t>
            </a:r>
            <a:r>
              <a:rPr lang="tr-TR" sz="2500" dirty="0"/>
              <a:t> </a:t>
            </a:r>
            <a:r>
              <a:rPr lang="tr-TR" sz="2500" dirty="0" err="1"/>
              <a:t>for</a:t>
            </a:r>
            <a:r>
              <a:rPr lang="tr-TR" sz="2500" dirty="0"/>
              <a:t> </a:t>
            </a:r>
            <a:r>
              <a:rPr lang="tr-TR" sz="2500" dirty="0" err="1"/>
              <a:t>Danish</a:t>
            </a:r>
            <a:r>
              <a:rPr lang="tr-TR" sz="2500" dirty="0"/>
              <a:t> </a:t>
            </a:r>
            <a:r>
              <a:rPr lang="tr-TR" sz="2500" dirty="0" err="1"/>
              <a:t>Public</a:t>
            </a:r>
            <a:r>
              <a:rPr lang="tr-TR" sz="2500" dirty="0"/>
              <a:t> </a:t>
            </a:r>
            <a:r>
              <a:rPr lang="tr-TR" sz="2500" dirty="0" err="1"/>
              <a:t>Hospitals</a:t>
            </a:r>
            <a:r>
              <a:rPr lang="tr-TR" sz="2500" dirty="0"/>
              <a:t>, </a:t>
            </a:r>
            <a:r>
              <a:rPr lang="tr-TR" sz="2500" dirty="0" err="1"/>
              <a:t>University</a:t>
            </a:r>
            <a:r>
              <a:rPr lang="tr-TR" sz="2500" dirty="0"/>
              <a:t> of </a:t>
            </a:r>
            <a:r>
              <a:rPr lang="tr-TR" sz="2500" dirty="0" err="1"/>
              <a:t>SouthernDenmark</a:t>
            </a:r>
            <a:r>
              <a:rPr lang="tr-TR" sz="2500" dirty="0" smtClean="0"/>
              <a:t>).</a:t>
            </a:r>
            <a:endParaRPr lang="tr-TR" sz="2500" dirty="0"/>
          </a:p>
        </p:txBody>
      </p:sp>
    </p:spTree>
    <p:extLst>
      <p:ext uri="{BB962C8B-B14F-4D97-AF65-F5344CB8AC3E}">
        <p14:creationId xmlns:p14="http://schemas.microsoft.com/office/powerpoint/2010/main" xmlns="" val="88343007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çerik Yer Tutucusu 6"/>
          <p:cNvPicPr>
            <a:picLocks noGrp="1" noChangeAspect="1"/>
          </p:cNvPicPr>
          <p:nvPr>
            <p:ph sz="half" idx="1"/>
          </p:nvPr>
        </p:nvPicPr>
        <p:blipFill>
          <a:blip r:embed="rId2"/>
          <a:stretch>
            <a:fillRect/>
          </a:stretch>
        </p:blipFill>
        <p:spPr>
          <a:xfrm>
            <a:off x="323528" y="404664"/>
            <a:ext cx="5821239" cy="3672408"/>
          </a:xfrm>
          <a:prstGeom prst="rect">
            <a:avLst/>
          </a:prstGeom>
        </p:spPr>
      </p:pic>
      <p:pic>
        <p:nvPicPr>
          <p:cNvPr id="9" name="Resim 8"/>
          <p:cNvPicPr>
            <a:picLocks noChangeAspect="1"/>
          </p:cNvPicPr>
          <p:nvPr/>
        </p:nvPicPr>
        <p:blipFill>
          <a:blip r:embed="rId3"/>
          <a:stretch>
            <a:fillRect/>
          </a:stretch>
        </p:blipFill>
        <p:spPr>
          <a:xfrm>
            <a:off x="4582783" y="476672"/>
            <a:ext cx="4225193" cy="216024"/>
          </a:xfrm>
          <a:prstGeom prst="rect">
            <a:avLst/>
          </a:prstGeom>
        </p:spPr>
      </p:pic>
      <p:pic>
        <p:nvPicPr>
          <p:cNvPr id="11" name="İçerik Yer Tutucusu 10"/>
          <p:cNvPicPr>
            <a:picLocks noGrp="1" noChangeAspect="1"/>
          </p:cNvPicPr>
          <p:nvPr>
            <p:ph sz="half" idx="2"/>
          </p:nvPr>
        </p:nvPicPr>
        <p:blipFill>
          <a:blip r:embed="rId4"/>
          <a:stretch>
            <a:fillRect/>
          </a:stretch>
        </p:blipFill>
        <p:spPr>
          <a:xfrm>
            <a:off x="323528" y="4160548"/>
            <a:ext cx="8241404" cy="2076764"/>
          </a:xfrm>
          <a:prstGeom prst="rect">
            <a:avLst/>
          </a:prstGeom>
          <a:ln>
            <a:solidFill>
              <a:srgbClr val="FF0000"/>
            </a:solidFill>
          </a:ln>
        </p:spPr>
      </p:pic>
    </p:spTree>
    <p:extLst>
      <p:ext uri="{BB962C8B-B14F-4D97-AF65-F5344CB8AC3E}">
        <p14:creationId xmlns:p14="http://schemas.microsoft.com/office/powerpoint/2010/main" xmlns="" val="295325188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solidFill>
            <a:srgbClr val="C00000"/>
          </a:solidFill>
          <a:ln>
            <a:solidFill>
              <a:schemeClr val="accent1"/>
            </a:solidFill>
          </a:ln>
        </p:spPr>
        <p:txBody>
          <a:bodyPr>
            <a:noAutofit/>
          </a:bodyPr>
          <a:lstStyle/>
          <a:p>
            <a:pPr algn="ctr"/>
            <a:r>
              <a:rPr lang="tr-TR" sz="3200" b="1" dirty="0" smtClean="0">
                <a:solidFill>
                  <a:schemeClr val="bg1"/>
                </a:solidFill>
              </a:rPr>
              <a:t>Şehir hastanelerinde hasta yatağı başına maliyet çok yüksek!</a:t>
            </a:r>
            <a:endParaRPr lang="tr-TR" sz="3200" b="1" dirty="0">
              <a:solidFill>
                <a:schemeClr val="bg1"/>
              </a:solidFill>
            </a:endParaRPr>
          </a:p>
        </p:txBody>
      </p:sp>
      <p:sp>
        <p:nvSpPr>
          <p:cNvPr id="3" name="İçerik Yer Tutucusu 2"/>
          <p:cNvSpPr>
            <a:spLocks noGrp="1"/>
          </p:cNvSpPr>
          <p:nvPr>
            <p:ph sz="half" idx="1"/>
          </p:nvPr>
        </p:nvSpPr>
        <p:spPr>
          <a:xfrm>
            <a:off x="457200" y="1673351"/>
            <a:ext cx="4042792" cy="5035255"/>
          </a:xfrm>
          <a:ln>
            <a:solidFill>
              <a:schemeClr val="accent1"/>
            </a:solidFill>
          </a:ln>
        </p:spPr>
        <p:txBody>
          <a:bodyPr/>
          <a:lstStyle/>
          <a:p>
            <a:pPr>
              <a:spcAft>
                <a:spcPts val="600"/>
              </a:spcAft>
            </a:pPr>
            <a:r>
              <a:rPr lang="tr-TR" dirty="0" smtClean="0"/>
              <a:t>Bir hasta yatağının ortalama maliyeti </a:t>
            </a:r>
            <a:r>
              <a:rPr lang="tr-TR" dirty="0">
                <a:solidFill>
                  <a:srgbClr val="C00000"/>
                </a:solidFill>
              </a:rPr>
              <a:t>924.776</a:t>
            </a:r>
            <a:r>
              <a:rPr lang="tr-TR" dirty="0"/>
              <a:t> </a:t>
            </a:r>
            <a:r>
              <a:rPr lang="tr-TR" dirty="0" smtClean="0"/>
              <a:t>TL      (</a:t>
            </a:r>
            <a:r>
              <a:rPr lang="tr-TR" dirty="0"/>
              <a:t>243.362 ABD </a:t>
            </a:r>
            <a:r>
              <a:rPr lang="tr-TR" dirty="0" smtClean="0"/>
              <a:t>Doları)</a:t>
            </a:r>
          </a:p>
          <a:p>
            <a:pPr>
              <a:spcAft>
                <a:spcPts val="600"/>
              </a:spcAft>
            </a:pPr>
            <a:r>
              <a:rPr lang="tr-TR" dirty="0" smtClean="0"/>
              <a:t>150 yataklı tam teşekküllü özel hastane için bir </a:t>
            </a:r>
            <a:r>
              <a:rPr lang="tr-TR" dirty="0"/>
              <a:t>yatağın </a:t>
            </a:r>
            <a:r>
              <a:rPr lang="tr-TR" dirty="0" smtClean="0"/>
              <a:t>maliyeti (2016) </a:t>
            </a:r>
            <a:r>
              <a:rPr lang="tr-TR" dirty="0">
                <a:solidFill>
                  <a:srgbClr val="C00000"/>
                </a:solidFill>
              </a:rPr>
              <a:t>269.991</a:t>
            </a:r>
            <a:r>
              <a:rPr lang="tr-TR" dirty="0"/>
              <a:t> </a:t>
            </a:r>
            <a:r>
              <a:rPr lang="tr-TR" dirty="0" smtClean="0"/>
              <a:t>TL</a:t>
            </a:r>
          </a:p>
          <a:p>
            <a:endParaRPr lang="tr-TR" dirty="0"/>
          </a:p>
        </p:txBody>
      </p:sp>
      <p:pic>
        <p:nvPicPr>
          <p:cNvPr id="5" name="İçerik Yer Tutucusu 4"/>
          <p:cNvPicPr>
            <a:picLocks noGrp="1" noChangeAspect="1"/>
          </p:cNvPicPr>
          <p:nvPr>
            <p:ph sz="half" idx="2"/>
          </p:nvPr>
        </p:nvPicPr>
        <p:blipFill>
          <a:blip r:embed="rId2"/>
          <a:stretch>
            <a:fillRect/>
          </a:stretch>
        </p:blipFill>
        <p:spPr>
          <a:xfrm>
            <a:off x="4716016" y="1673224"/>
            <a:ext cx="3970784" cy="5035383"/>
          </a:xfrm>
          <a:prstGeom prst="rect">
            <a:avLst/>
          </a:prstGeom>
          <a:ln>
            <a:solidFill>
              <a:schemeClr val="accent1"/>
            </a:solidFill>
          </a:ln>
        </p:spPr>
      </p:pic>
    </p:spTree>
    <p:extLst>
      <p:ext uri="{BB962C8B-B14F-4D97-AF65-F5344CB8AC3E}">
        <p14:creationId xmlns:p14="http://schemas.microsoft.com/office/powerpoint/2010/main" xmlns="" val="67982290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solidFill>
            <a:srgbClr val="C00000"/>
          </a:solidFill>
        </p:spPr>
        <p:txBody>
          <a:bodyPr/>
          <a:lstStyle/>
          <a:p>
            <a:r>
              <a:rPr lang="tr-TR" b="1" dirty="0" smtClean="0">
                <a:solidFill>
                  <a:schemeClr val="bg1"/>
                </a:solidFill>
              </a:rPr>
              <a:t>Terminoloji </a:t>
            </a:r>
            <a:endParaRPr lang="tr-TR" b="1" dirty="0">
              <a:solidFill>
                <a:schemeClr val="bg1"/>
              </a:solidFill>
            </a:endParaRPr>
          </a:p>
        </p:txBody>
      </p:sp>
      <p:sp>
        <p:nvSpPr>
          <p:cNvPr id="3" name="İçerik Yer Tutucusu 2"/>
          <p:cNvSpPr>
            <a:spLocks noGrp="1"/>
          </p:cNvSpPr>
          <p:nvPr>
            <p:ph sz="half" idx="1"/>
          </p:nvPr>
        </p:nvSpPr>
        <p:spPr>
          <a:ln>
            <a:solidFill>
              <a:schemeClr val="accent1"/>
            </a:solidFill>
          </a:ln>
        </p:spPr>
        <p:txBody>
          <a:bodyPr>
            <a:noAutofit/>
          </a:bodyPr>
          <a:lstStyle/>
          <a:p>
            <a:pPr>
              <a:lnSpc>
                <a:spcPct val="170000"/>
              </a:lnSpc>
            </a:pPr>
            <a:r>
              <a:rPr lang="tr-TR" b="1" dirty="0" smtClean="0"/>
              <a:t>Entegre Sağlık Kampüsü</a:t>
            </a:r>
          </a:p>
          <a:p>
            <a:pPr>
              <a:lnSpc>
                <a:spcPct val="170000"/>
              </a:lnSpc>
            </a:pPr>
            <a:r>
              <a:rPr lang="tr-TR" b="1" dirty="0" smtClean="0"/>
              <a:t>Sağlık Kampüsü</a:t>
            </a:r>
          </a:p>
          <a:p>
            <a:pPr>
              <a:lnSpc>
                <a:spcPct val="170000"/>
              </a:lnSpc>
            </a:pPr>
            <a:r>
              <a:rPr lang="tr-TR" b="1" dirty="0" smtClean="0"/>
              <a:t>Kamu-Özel Ortaklığı</a:t>
            </a:r>
          </a:p>
          <a:p>
            <a:pPr>
              <a:lnSpc>
                <a:spcPct val="170000"/>
              </a:lnSpc>
            </a:pPr>
            <a:r>
              <a:rPr lang="tr-TR" b="1" dirty="0" smtClean="0"/>
              <a:t>Kamu-Özel İşbirliği</a:t>
            </a:r>
          </a:p>
          <a:p>
            <a:pPr>
              <a:lnSpc>
                <a:spcPct val="170000"/>
              </a:lnSpc>
            </a:pPr>
            <a:r>
              <a:rPr lang="tr-TR" b="1" dirty="0" smtClean="0">
                <a:solidFill>
                  <a:srgbClr val="C00000"/>
                </a:solidFill>
              </a:rPr>
              <a:t>Şehir Hastanesi</a:t>
            </a:r>
            <a:endParaRPr lang="tr-TR" b="1" dirty="0">
              <a:solidFill>
                <a:srgbClr val="C00000"/>
              </a:solidFill>
            </a:endParaRPr>
          </a:p>
        </p:txBody>
      </p:sp>
      <p:sp>
        <p:nvSpPr>
          <p:cNvPr id="4" name="İçerik Yer Tutucusu 3"/>
          <p:cNvSpPr>
            <a:spLocks noGrp="1"/>
          </p:cNvSpPr>
          <p:nvPr>
            <p:ph sz="half" idx="2"/>
          </p:nvPr>
        </p:nvSpPr>
        <p:spPr>
          <a:solidFill>
            <a:schemeClr val="accent3">
              <a:lumMod val="20000"/>
              <a:lumOff val="80000"/>
            </a:schemeClr>
          </a:solidFill>
          <a:ln>
            <a:solidFill>
              <a:schemeClr val="accent1"/>
            </a:solidFill>
          </a:ln>
        </p:spPr>
        <p:txBody>
          <a:bodyPr>
            <a:normAutofit fontScale="85000" lnSpcReduction="20000"/>
          </a:bodyPr>
          <a:lstStyle/>
          <a:p>
            <a:pPr marL="0" indent="0">
              <a:lnSpc>
                <a:spcPct val="150000"/>
              </a:lnSpc>
              <a:spcBef>
                <a:spcPts val="1200"/>
              </a:spcBef>
              <a:spcAft>
                <a:spcPts val="1200"/>
              </a:spcAft>
              <a:buNone/>
            </a:pPr>
            <a:r>
              <a:rPr lang="tr-TR" b="1" dirty="0" smtClean="0"/>
              <a:t>Açılan şehir hastaneleri:</a:t>
            </a:r>
          </a:p>
          <a:p>
            <a:pPr>
              <a:lnSpc>
                <a:spcPct val="120000"/>
              </a:lnSpc>
              <a:spcBef>
                <a:spcPts val="600"/>
              </a:spcBef>
            </a:pPr>
            <a:r>
              <a:rPr lang="tr-TR" b="1" dirty="0" smtClean="0">
                <a:solidFill>
                  <a:srgbClr val="C00000"/>
                </a:solidFill>
              </a:rPr>
              <a:t>Yozgat </a:t>
            </a:r>
          </a:p>
          <a:p>
            <a:pPr>
              <a:lnSpc>
                <a:spcPct val="120000"/>
              </a:lnSpc>
              <a:spcBef>
                <a:spcPts val="600"/>
              </a:spcBef>
            </a:pPr>
            <a:r>
              <a:rPr lang="tr-TR" b="1" dirty="0" smtClean="0">
                <a:solidFill>
                  <a:srgbClr val="C00000"/>
                </a:solidFill>
              </a:rPr>
              <a:t>Isparta</a:t>
            </a:r>
          </a:p>
          <a:p>
            <a:pPr>
              <a:lnSpc>
                <a:spcPct val="120000"/>
              </a:lnSpc>
              <a:spcBef>
                <a:spcPts val="600"/>
              </a:spcBef>
            </a:pPr>
            <a:r>
              <a:rPr lang="tr-TR" b="1" dirty="0" smtClean="0">
                <a:solidFill>
                  <a:srgbClr val="C00000"/>
                </a:solidFill>
              </a:rPr>
              <a:t>Mersin</a:t>
            </a:r>
          </a:p>
          <a:p>
            <a:pPr>
              <a:lnSpc>
                <a:spcPct val="120000"/>
              </a:lnSpc>
              <a:spcBef>
                <a:spcPts val="600"/>
              </a:spcBef>
            </a:pPr>
            <a:r>
              <a:rPr lang="tr-TR" b="1" dirty="0" smtClean="0">
                <a:solidFill>
                  <a:srgbClr val="C00000"/>
                </a:solidFill>
              </a:rPr>
              <a:t>Adana </a:t>
            </a:r>
          </a:p>
          <a:p>
            <a:pPr>
              <a:lnSpc>
                <a:spcPct val="120000"/>
              </a:lnSpc>
              <a:spcBef>
                <a:spcPts val="600"/>
              </a:spcBef>
            </a:pPr>
            <a:r>
              <a:rPr lang="tr-TR" b="1" dirty="0" smtClean="0">
                <a:solidFill>
                  <a:srgbClr val="C00000"/>
                </a:solidFill>
              </a:rPr>
              <a:t>Elazığ </a:t>
            </a:r>
          </a:p>
          <a:p>
            <a:pPr>
              <a:lnSpc>
                <a:spcPct val="120000"/>
              </a:lnSpc>
              <a:spcBef>
                <a:spcPts val="600"/>
              </a:spcBef>
            </a:pPr>
            <a:r>
              <a:rPr lang="tr-TR" b="1" dirty="0" smtClean="0">
                <a:solidFill>
                  <a:srgbClr val="C00000"/>
                </a:solidFill>
              </a:rPr>
              <a:t>Kayseri </a:t>
            </a:r>
          </a:p>
          <a:p>
            <a:pPr>
              <a:lnSpc>
                <a:spcPct val="120000"/>
              </a:lnSpc>
              <a:spcBef>
                <a:spcPts val="600"/>
              </a:spcBef>
            </a:pPr>
            <a:r>
              <a:rPr lang="tr-TR" b="1" dirty="0" smtClean="0">
                <a:solidFill>
                  <a:srgbClr val="C00000"/>
                </a:solidFill>
              </a:rPr>
              <a:t>Manisa </a:t>
            </a:r>
          </a:p>
          <a:p>
            <a:pPr>
              <a:lnSpc>
                <a:spcPct val="120000"/>
              </a:lnSpc>
              <a:spcBef>
                <a:spcPts val="600"/>
              </a:spcBef>
            </a:pPr>
            <a:r>
              <a:rPr lang="tr-TR" b="1" dirty="0" smtClean="0">
                <a:solidFill>
                  <a:srgbClr val="C00000"/>
                </a:solidFill>
              </a:rPr>
              <a:t>Eskişehir </a:t>
            </a:r>
          </a:p>
          <a:p>
            <a:pPr>
              <a:lnSpc>
                <a:spcPct val="120000"/>
              </a:lnSpc>
              <a:spcBef>
                <a:spcPts val="600"/>
              </a:spcBef>
            </a:pPr>
            <a:r>
              <a:rPr lang="tr-TR" b="1" dirty="0" smtClean="0">
                <a:solidFill>
                  <a:srgbClr val="C00000"/>
                </a:solidFill>
              </a:rPr>
              <a:t>Ankara </a:t>
            </a:r>
            <a:endParaRPr lang="tr-TR" b="1" dirty="0">
              <a:solidFill>
                <a:srgbClr val="C00000"/>
              </a:solidFill>
            </a:endParaRPr>
          </a:p>
        </p:txBody>
      </p:sp>
      <p:sp>
        <p:nvSpPr>
          <p:cNvPr id="5" name="Altbilgi Yer Tutucusu 4"/>
          <p:cNvSpPr>
            <a:spLocks noGrp="1"/>
          </p:cNvSpPr>
          <p:nvPr>
            <p:ph type="ftr" sz="quarter" idx="11"/>
          </p:nvPr>
        </p:nvSpPr>
        <p:spPr/>
        <p:txBody>
          <a:bodyPr/>
          <a:lstStyle/>
          <a:p>
            <a:r>
              <a:rPr lang="tr-TR" smtClean="0"/>
              <a:t>K PALA</a:t>
            </a:r>
            <a:endParaRPr lang="tr-TR"/>
          </a:p>
        </p:txBody>
      </p:sp>
      <p:sp>
        <p:nvSpPr>
          <p:cNvPr id="6" name="Slayt Numarası Yer Tutucusu 5"/>
          <p:cNvSpPr>
            <a:spLocks noGrp="1"/>
          </p:cNvSpPr>
          <p:nvPr>
            <p:ph type="sldNum" sz="quarter" idx="12"/>
          </p:nvPr>
        </p:nvSpPr>
        <p:spPr/>
        <p:txBody>
          <a:bodyPr/>
          <a:lstStyle/>
          <a:p>
            <a:fld id="{F302176B-0E47-46AC-8F43-DAB4B8A37D06}" type="slidenum">
              <a:rPr lang="tr-TR" smtClean="0"/>
              <a:pPr/>
              <a:t>4</a:t>
            </a:fld>
            <a:endParaRPr lang="tr-TR"/>
          </a:p>
        </p:txBody>
      </p:sp>
    </p:spTree>
    <p:extLst>
      <p:ext uri="{BB962C8B-B14F-4D97-AF65-F5344CB8AC3E}">
        <p14:creationId xmlns:p14="http://schemas.microsoft.com/office/powerpoint/2010/main" xmlns="" val="124628495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Unvan 4"/>
          <p:cNvSpPr>
            <a:spLocks noGrp="1"/>
          </p:cNvSpPr>
          <p:nvPr>
            <p:ph type="title"/>
          </p:nvPr>
        </p:nvSpPr>
        <p:spPr>
          <a:xfrm>
            <a:off x="7164288" y="533400"/>
            <a:ext cx="1872208" cy="1743472"/>
          </a:xfrm>
        </p:spPr>
        <p:txBody>
          <a:bodyPr>
            <a:noAutofit/>
          </a:bodyPr>
          <a:lstStyle/>
          <a:p>
            <a:pPr algn="ctr"/>
            <a:r>
              <a:rPr lang="tr-TR" sz="11500" b="1" dirty="0" smtClean="0">
                <a:solidFill>
                  <a:srgbClr val="C00000"/>
                </a:solidFill>
              </a:rPr>
              <a:t>64</a:t>
            </a:r>
            <a:endParaRPr lang="tr-TR" sz="11500" b="1" dirty="0">
              <a:solidFill>
                <a:srgbClr val="C00000"/>
              </a:solidFill>
            </a:endParaRPr>
          </a:p>
        </p:txBody>
      </p:sp>
      <p:pic>
        <p:nvPicPr>
          <p:cNvPr id="7" name="İçerik Yer Tutucusu 6"/>
          <p:cNvPicPr>
            <a:picLocks noGrp="1" noChangeAspect="1"/>
          </p:cNvPicPr>
          <p:nvPr>
            <p:ph idx="1"/>
          </p:nvPr>
        </p:nvPicPr>
        <p:blipFill rotWithShape="1">
          <a:blip r:embed="rId2"/>
          <a:srcRect l="27999" t="16339" r="29570" b="28417"/>
          <a:stretch/>
        </p:blipFill>
        <p:spPr>
          <a:xfrm>
            <a:off x="179512" y="533400"/>
            <a:ext cx="6881133" cy="5036705"/>
          </a:xfrm>
          <a:prstGeom prst="rect">
            <a:avLst/>
          </a:prstGeom>
          <a:ln>
            <a:solidFill>
              <a:srgbClr val="C00000"/>
            </a:solidFill>
          </a:ln>
        </p:spPr>
      </p:pic>
      <p:sp>
        <p:nvSpPr>
          <p:cNvPr id="2" name="Altbilgi Yer Tutucusu 1"/>
          <p:cNvSpPr>
            <a:spLocks noGrp="1"/>
          </p:cNvSpPr>
          <p:nvPr>
            <p:ph type="ftr" sz="quarter" idx="11"/>
          </p:nvPr>
        </p:nvSpPr>
        <p:spPr/>
        <p:txBody>
          <a:bodyPr/>
          <a:lstStyle/>
          <a:p>
            <a:r>
              <a:rPr lang="tr-TR" smtClean="0"/>
              <a:t>K PALA</a:t>
            </a:r>
            <a:endParaRPr lang="tr-TR"/>
          </a:p>
        </p:txBody>
      </p:sp>
      <p:sp>
        <p:nvSpPr>
          <p:cNvPr id="3" name="Slayt Numarası Yer Tutucusu 2"/>
          <p:cNvSpPr>
            <a:spLocks noGrp="1"/>
          </p:cNvSpPr>
          <p:nvPr>
            <p:ph type="sldNum" sz="quarter" idx="12"/>
          </p:nvPr>
        </p:nvSpPr>
        <p:spPr/>
        <p:txBody>
          <a:bodyPr/>
          <a:lstStyle/>
          <a:p>
            <a:fld id="{F302176B-0E47-46AC-8F43-DAB4B8A37D06}" type="slidenum">
              <a:rPr lang="tr-TR" smtClean="0"/>
              <a:pPr/>
              <a:t>40</a:t>
            </a:fld>
            <a:endParaRPr lang="tr-TR"/>
          </a:p>
        </p:txBody>
      </p:sp>
    </p:spTree>
    <p:extLst>
      <p:ext uri="{BB962C8B-B14F-4D97-AF65-F5344CB8AC3E}">
        <p14:creationId xmlns:p14="http://schemas.microsoft.com/office/powerpoint/2010/main" xmlns="" val="207683002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solidFill>
            <a:srgbClr val="C00000"/>
          </a:solidFill>
        </p:spPr>
        <p:txBody>
          <a:bodyPr>
            <a:normAutofit fontScale="90000"/>
          </a:bodyPr>
          <a:lstStyle/>
          <a:p>
            <a:pPr algn="ctr"/>
            <a:r>
              <a:rPr lang="tr-TR" b="1" dirty="0" smtClean="0">
                <a:solidFill>
                  <a:schemeClr val="bg1"/>
                </a:solidFill>
              </a:rPr>
              <a:t>Şehir hastaneleri yer seçimleri sorunlu…</a:t>
            </a:r>
            <a:endParaRPr lang="tr-TR" b="1" dirty="0">
              <a:solidFill>
                <a:schemeClr val="bg1"/>
              </a:solidFill>
            </a:endParaRPr>
          </a:p>
        </p:txBody>
      </p:sp>
      <p:sp>
        <p:nvSpPr>
          <p:cNvPr id="3" name="İçerik Yer Tutucusu 2"/>
          <p:cNvSpPr>
            <a:spLocks noGrp="1"/>
          </p:cNvSpPr>
          <p:nvPr>
            <p:ph idx="1"/>
          </p:nvPr>
        </p:nvSpPr>
        <p:spPr/>
        <p:txBody>
          <a:bodyPr>
            <a:normAutofit fontScale="92500" lnSpcReduction="20000"/>
          </a:bodyPr>
          <a:lstStyle/>
          <a:p>
            <a:r>
              <a:rPr lang="tr-TR" dirty="0" smtClean="0">
                <a:solidFill>
                  <a:srgbClr val="FF0000"/>
                </a:solidFill>
              </a:rPr>
              <a:t>Kayseri</a:t>
            </a:r>
            <a:r>
              <a:rPr lang="tr-TR" dirty="0" smtClean="0"/>
              <a:t> </a:t>
            </a:r>
            <a:r>
              <a:rPr lang="tr-TR" dirty="0"/>
              <a:t>şehir hastanesinin arazisi </a:t>
            </a:r>
            <a:r>
              <a:rPr lang="tr-TR" dirty="0">
                <a:solidFill>
                  <a:srgbClr val="FF0000"/>
                </a:solidFill>
              </a:rPr>
              <a:t>bataklık</a:t>
            </a:r>
            <a:r>
              <a:rPr lang="tr-TR" dirty="0"/>
              <a:t> çıktı. Kayseri için 2011 yılında temel atma töreni yapılmasına ve Yasaya göre en çok 3 yılda inşaatın bitirilmesi gerekmesine karşın hastane inşaatı halen sürmektedir. </a:t>
            </a:r>
            <a:endParaRPr lang="tr-TR" dirty="0" smtClean="0"/>
          </a:p>
          <a:p>
            <a:r>
              <a:rPr lang="tr-TR" dirty="0" smtClean="0">
                <a:solidFill>
                  <a:srgbClr val="FF0000"/>
                </a:solidFill>
              </a:rPr>
              <a:t>Elazığ</a:t>
            </a:r>
            <a:r>
              <a:rPr lang="tr-TR" dirty="0" smtClean="0"/>
              <a:t> </a:t>
            </a:r>
            <a:r>
              <a:rPr lang="tr-TR" dirty="0"/>
              <a:t>için belirlenen alanın yarısı </a:t>
            </a:r>
            <a:r>
              <a:rPr lang="tr-TR" dirty="0">
                <a:solidFill>
                  <a:srgbClr val="FF0000"/>
                </a:solidFill>
              </a:rPr>
              <a:t>kültürel sit alanı</a:t>
            </a:r>
            <a:r>
              <a:rPr lang="tr-TR" dirty="0"/>
              <a:t>dır. </a:t>
            </a:r>
            <a:endParaRPr lang="tr-TR" dirty="0" smtClean="0"/>
          </a:p>
          <a:p>
            <a:r>
              <a:rPr lang="tr-TR" dirty="0" smtClean="0">
                <a:solidFill>
                  <a:srgbClr val="FF0000"/>
                </a:solidFill>
              </a:rPr>
              <a:t>Isparta</a:t>
            </a:r>
            <a:r>
              <a:rPr lang="tr-TR" dirty="0" smtClean="0"/>
              <a:t> </a:t>
            </a:r>
            <a:r>
              <a:rPr lang="tr-TR" dirty="0"/>
              <a:t>hastanesi için seçilen alanın eski bir fabrika arazisi olduğu ve şehrin </a:t>
            </a:r>
            <a:r>
              <a:rPr lang="tr-TR" dirty="0">
                <a:solidFill>
                  <a:srgbClr val="FF0000"/>
                </a:solidFill>
              </a:rPr>
              <a:t>hava kirliliğinin en yüksek alanı </a:t>
            </a:r>
            <a:r>
              <a:rPr lang="tr-TR" dirty="0"/>
              <a:t>olduğu belirlendi. </a:t>
            </a:r>
            <a:endParaRPr lang="tr-TR" dirty="0" smtClean="0"/>
          </a:p>
          <a:p>
            <a:r>
              <a:rPr lang="tr-TR" dirty="0" smtClean="0">
                <a:solidFill>
                  <a:srgbClr val="FF0000"/>
                </a:solidFill>
              </a:rPr>
              <a:t>Konya</a:t>
            </a:r>
            <a:r>
              <a:rPr lang="tr-TR" dirty="0" smtClean="0"/>
              <a:t> </a:t>
            </a:r>
            <a:r>
              <a:rPr lang="tr-TR" dirty="0"/>
              <a:t>için Türkiye’nin ilk </a:t>
            </a:r>
            <a:r>
              <a:rPr lang="tr-TR" dirty="0">
                <a:solidFill>
                  <a:srgbClr val="FF0000"/>
                </a:solidFill>
              </a:rPr>
              <a:t>tohum geliştirme arazisi </a:t>
            </a:r>
            <a:r>
              <a:rPr lang="tr-TR" dirty="0"/>
              <a:t>üzerine yapılmak istenen hastane alanı tepkiler üzerine değiştirildi ancak yeni alanın bir yanı </a:t>
            </a:r>
            <a:r>
              <a:rPr lang="tr-TR" dirty="0">
                <a:solidFill>
                  <a:srgbClr val="FF0000"/>
                </a:solidFill>
              </a:rPr>
              <a:t>mezbaha</a:t>
            </a:r>
            <a:r>
              <a:rPr lang="tr-TR" dirty="0"/>
              <a:t> diğer yanı otoyol. </a:t>
            </a:r>
            <a:endParaRPr lang="tr-TR" dirty="0" smtClean="0"/>
          </a:p>
          <a:p>
            <a:r>
              <a:rPr lang="tr-TR" dirty="0" smtClean="0"/>
              <a:t>Dünyanın </a:t>
            </a:r>
            <a:r>
              <a:rPr lang="tr-TR" dirty="0"/>
              <a:t>en büyük hastanesi olacağı söylenen </a:t>
            </a:r>
            <a:r>
              <a:rPr lang="tr-TR" dirty="0">
                <a:solidFill>
                  <a:srgbClr val="FF0000"/>
                </a:solidFill>
              </a:rPr>
              <a:t>Bilkent</a:t>
            </a:r>
            <a:r>
              <a:rPr lang="tr-TR" dirty="0"/>
              <a:t> şehir hastanesi </a:t>
            </a:r>
            <a:r>
              <a:rPr lang="tr-TR" dirty="0">
                <a:solidFill>
                  <a:srgbClr val="FF0000"/>
                </a:solidFill>
              </a:rPr>
              <a:t>dere yatağında</a:t>
            </a:r>
            <a:r>
              <a:rPr lang="tr-TR" dirty="0"/>
              <a:t>, </a:t>
            </a:r>
            <a:r>
              <a:rPr lang="tr-TR" dirty="0">
                <a:solidFill>
                  <a:srgbClr val="FF0000"/>
                </a:solidFill>
              </a:rPr>
              <a:t>taşkın riski </a:t>
            </a:r>
            <a:r>
              <a:rPr lang="tr-TR" dirty="0"/>
              <a:t>olan bir bölgede yapıldı. </a:t>
            </a:r>
            <a:endParaRPr lang="tr-TR" dirty="0" smtClean="0"/>
          </a:p>
          <a:p>
            <a:r>
              <a:rPr lang="tr-TR" dirty="0" smtClean="0">
                <a:solidFill>
                  <a:srgbClr val="FF0000"/>
                </a:solidFill>
              </a:rPr>
              <a:t>Bursa </a:t>
            </a:r>
            <a:r>
              <a:rPr lang="tr-TR" dirty="0"/>
              <a:t>şehir hastanesi için seçilen </a:t>
            </a:r>
            <a:r>
              <a:rPr lang="tr-TR" dirty="0">
                <a:solidFill>
                  <a:srgbClr val="FF0000"/>
                </a:solidFill>
              </a:rPr>
              <a:t>tarım arazisi </a:t>
            </a:r>
            <a:r>
              <a:rPr lang="tr-TR" dirty="0"/>
              <a:t>alanı Bursa Tabip Odası’nın açtığı davada iptal edildi, ancak sonradan belirlenen alan otoyollar arasında kalan bir bölge ve kamusal ulaşım olanağı yok. </a:t>
            </a:r>
            <a:endParaRPr lang="tr-TR" dirty="0" smtClean="0"/>
          </a:p>
        </p:txBody>
      </p:sp>
      <p:sp>
        <p:nvSpPr>
          <p:cNvPr id="4" name="Altbilgi Yer Tutucusu 3"/>
          <p:cNvSpPr>
            <a:spLocks noGrp="1"/>
          </p:cNvSpPr>
          <p:nvPr>
            <p:ph type="ftr" sz="quarter" idx="11"/>
          </p:nvPr>
        </p:nvSpPr>
        <p:spPr/>
        <p:txBody>
          <a:bodyPr/>
          <a:lstStyle/>
          <a:p>
            <a:r>
              <a:rPr lang="tr-TR" smtClean="0"/>
              <a:t>K PALA</a:t>
            </a:r>
            <a:endParaRPr lang="tr-TR"/>
          </a:p>
        </p:txBody>
      </p:sp>
      <p:sp>
        <p:nvSpPr>
          <p:cNvPr id="5" name="Slayt Numarası Yer Tutucusu 4"/>
          <p:cNvSpPr>
            <a:spLocks noGrp="1"/>
          </p:cNvSpPr>
          <p:nvPr>
            <p:ph type="sldNum" sz="quarter" idx="12"/>
          </p:nvPr>
        </p:nvSpPr>
        <p:spPr/>
        <p:txBody>
          <a:bodyPr/>
          <a:lstStyle/>
          <a:p>
            <a:fld id="{F302176B-0E47-46AC-8F43-DAB4B8A37D06}" type="slidenum">
              <a:rPr lang="tr-TR" smtClean="0"/>
              <a:pPr/>
              <a:t>41</a:t>
            </a:fld>
            <a:endParaRPr lang="tr-TR"/>
          </a:p>
        </p:txBody>
      </p:sp>
    </p:spTree>
    <p:extLst>
      <p:ext uri="{BB962C8B-B14F-4D97-AF65-F5344CB8AC3E}">
        <p14:creationId xmlns:p14="http://schemas.microsoft.com/office/powerpoint/2010/main" xmlns="" val="250449754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0" y="-27384"/>
            <a:ext cx="9144000" cy="648072"/>
          </a:xfrm>
          <a:solidFill>
            <a:srgbClr val="C00000"/>
          </a:solidFill>
        </p:spPr>
        <p:txBody>
          <a:bodyPr>
            <a:normAutofit fontScale="90000"/>
          </a:bodyPr>
          <a:lstStyle/>
          <a:p>
            <a:pPr algn="ctr"/>
            <a:r>
              <a:rPr lang="tr-TR" b="1" dirty="0" smtClean="0">
                <a:solidFill>
                  <a:schemeClr val="bg1"/>
                </a:solidFill>
              </a:rPr>
              <a:t>«Şehir» hastanesi değil!</a:t>
            </a:r>
            <a:endParaRPr lang="tr-TR" b="1" dirty="0">
              <a:solidFill>
                <a:schemeClr val="bg1"/>
              </a:solidFill>
            </a:endParaRPr>
          </a:p>
        </p:txBody>
      </p:sp>
      <p:pic>
        <p:nvPicPr>
          <p:cNvPr id="4" name="İçerik Yer Tutucusu 3"/>
          <p:cNvPicPr>
            <a:picLocks noGrp="1" noChangeAspect="1"/>
          </p:cNvPicPr>
          <p:nvPr>
            <p:ph idx="1"/>
          </p:nvPr>
        </p:nvPicPr>
        <p:blipFill rotWithShape="1">
          <a:blip r:embed="rId2"/>
          <a:srcRect l="34993" t="10114" r="1576" b="26085"/>
          <a:stretch/>
        </p:blipFill>
        <p:spPr>
          <a:xfrm>
            <a:off x="1" y="620688"/>
            <a:ext cx="9144000" cy="5171090"/>
          </a:xfrm>
          <a:prstGeom prst="rect">
            <a:avLst/>
          </a:prstGeom>
        </p:spPr>
      </p:pic>
      <p:sp>
        <p:nvSpPr>
          <p:cNvPr id="5" name="Patlama 1 4"/>
          <p:cNvSpPr/>
          <p:nvPr/>
        </p:nvSpPr>
        <p:spPr>
          <a:xfrm>
            <a:off x="1475656" y="2060848"/>
            <a:ext cx="288032" cy="288032"/>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6" name="Patlama 1 5"/>
          <p:cNvSpPr/>
          <p:nvPr/>
        </p:nvSpPr>
        <p:spPr>
          <a:xfrm>
            <a:off x="467544" y="3717032"/>
            <a:ext cx="288032" cy="288032"/>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7" name="Metin kutusu 6"/>
          <p:cNvSpPr txBox="1"/>
          <p:nvPr/>
        </p:nvSpPr>
        <p:spPr>
          <a:xfrm>
            <a:off x="444350" y="1152391"/>
            <a:ext cx="1217000" cy="923330"/>
          </a:xfrm>
          <a:prstGeom prst="rect">
            <a:avLst/>
          </a:prstGeom>
          <a:noFill/>
        </p:spPr>
        <p:txBody>
          <a:bodyPr wrap="none" rtlCol="0">
            <a:spAutoFit/>
          </a:bodyPr>
          <a:lstStyle/>
          <a:p>
            <a:r>
              <a:rPr lang="tr-TR" b="1" dirty="0" smtClean="0">
                <a:solidFill>
                  <a:srgbClr val="C00000"/>
                </a:solidFill>
              </a:rPr>
              <a:t>Bursa </a:t>
            </a:r>
          </a:p>
          <a:p>
            <a:r>
              <a:rPr lang="tr-TR" b="1" dirty="0" smtClean="0">
                <a:solidFill>
                  <a:srgbClr val="C00000"/>
                </a:solidFill>
              </a:rPr>
              <a:t>Şehir </a:t>
            </a:r>
          </a:p>
          <a:p>
            <a:r>
              <a:rPr lang="tr-TR" b="1" dirty="0" smtClean="0">
                <a:solidFill>
                  <a:srgbClr val="C00000"/>
                </a:solidFill>
              </a:rPr>
              <a:t>Hastanesi</a:t>
            </a:r>
            <a:endParaRPr lang="tr-TR" b="1" dirty="0">
              <a:solidFill>
                <a:srgbClr val="C00000"/>
              </a:solidFill>
            </a:endParaRPr>
          </a:p>
        </p:txBody>
      </p:sp>
      <p:sp>
        <p:nvSpPr>
          <p:cNvPr id="8" name="Metin kutusu 7"/>
          <p:cNvSpPr txBox="1"/>
          <p:nvPr/>
        </p:nvSpPr>
        <p:spPr>
          <a:xfrm>
            <a:off x="147076" y="3975091"/>
            <a:ext cx="1217000" cy="923330"/>
          </a:xfrm>
          <a:prstGeom prst="rect">
            <a:avLst/>
          </a:prstGeom>
          <a:noFill/>
        </p:spPr>
        <p:txBody>
          <a:bodyPr wrap="none" rtlCol="0">
            <a:spAutoFit/>
          </a:bodyPr>
          <a:lstStyle/>
          <a:p>
            <a:r>
              <a:rPr lang="tr-TR" b="1" dirty="0" smtClean="0">
                <a:solidFill>
                  <a:srgbClr val="C00000"/>
                </a:solidFill>
              </a:rPr>
              <a:t>Tıp</a:t>
            </a:r>
          </a:p>
          <a:p>
            <a:r>
              <a:rPr lang="tr-TR" b="1" dirty="0" smtClean="0">
                <a:solidFill>
                  <a:srgbClr val="C00000"/>
                </a:solidFill>
              </a:rPr>
              <a:t>Fakültesi</a:t>
            </a:r>
          </a:p>
          <a:p>
            <a:r>
              <a:rPr lang="tr-TR" b="1" dirty="0" smtClean="0">
                <a:solidFill>
                  <a:srgbClr val="C00000"/>
                </a:solidFill>
              </a:rPr>
              <a:t>Hastanesi</a:t>
            </a:r>
            <a:endParaRPr lang="tr-TR" b="1" dirty="0">
              <a:solidFill>
                <a:srgbClr val="C00000"/>
              </a:solidFill>
            </a:endParaRPr>
          </a:p>
        </p:txBody>
      </p:sp>
      <p:sp>
        <p:nvSpPr>
          <p:cNvPr id="9" name="Metin kutusu 8"/>
          <p:cNvSpPr txBox="1"/>
          <p:nvPr/>
        </p:nvSpPr>
        <p:spPr>
          <a:xfrm>
            <a:off x="4168684" y="5791778"/>
            <a:ext cx="806631" cy="369332"/>
          </a:xfrm>
          <a:prstGeom prst="rect">
            <a:avLst/>
          </a:prstGeom>
          <a:noFill/>
        </p:spPr>
        <p:txBody>
          <a:bodyPr wrap="none" rtlCol="0">
            <a:spAutoFit/>
          </a:bodyPr>
          <a:lstStyle/>
          <a:p>
            <a:r>
              <a:rPr lang="tr-TR" dirty="0" smtClean="0"/>
              <a:t>29 km</a:t>
            </a:r>
            <a:endParaRPr lang="tr-TR" dirty="0"/>
          </a:p>
        </p:txBody>
      </p:sp>
      <p:cxnSp>
        <p:nvCxnSpPr>
          <p:cNvPr id="11" name="Düz Bağlayıcı 10"/>
          <p:cNvCxnSpPr/>
          <p:nvPr/>
        </p:nvCxnSpPr>
        <p:spPr>
          <a:xfrm>
            <a:off x="444350" y="6161110"/>
            <a:ext cx="859214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 name="Altbilgi Yer Tutucusu 2"/>
          <p:cNvSpPr>
            <a:spLocks noGrp="1"/>
          </p:cNvSpPr>
          <p:nvPr>
            <p:ph type="ftr" sz="quarter" idx="11"/>
          </p:nvPr>
        </p:nvSpPr>
        <p:spPr/>
        <p:txBody>
          <a:bodyPr/>
          <a:lstStyle/>
          <a:p>
            <a:r>
              <a:rPr lang="tr-TR" smtClean="0"/>
              <a:t>K PALA</a:t>
            </a:r>
            <a:endParaRPr lang="tr-TR"/>
          </a:p>
        </p:txBody>
      </p:sp>
      <p:sp>
        <p:nvSpPr>
          <p:cNvPr id="10" name="Slayt Numarası Yer Tutucusu 9"/>
          <p:cNvSpPr>
            <a:spLocks noGrp="1"/>
          </p:cNvSpPr>
          <p:nvPr>
            <p:ph type="sldNum" sz="quarter" idx="12"/>
          </p:nvPr>
        </p:nvSpPr>
        <p:spPr/>
        <p:txBody>
          <a:bodyPr/>
          <a:lstStyle/>
          <a:p>
            <a:fld id="{F302176B-0E47-46AC-8F43-DAB4B8A37D06}" type="slidenum">
              <a:rPr lang="tr-TR" smtClean="0"/>
              <a:pPr/>
              <a:t>42</a:t>
            </a:fld>
            <a:endParaRPr lang="tr-TR"/>
          </a:p>
        </p:txBody>
      </p:sp>
    </p:spTree>
    <p:extLst>
      <p:ext uri="{BB962C8B-B14F-4D97-AF65-F5344CB8AC3E}">
        <p14:creationId xmlns:p14="http://schemas.microsoft.com/office/powerpoint/2010/main" xmlns="" val="2782893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p:bldP spid="8"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1 Başlık"/>
          <p:cNvSpPr>
            <a:spLocks noGrp="1"/>
          </p:cNvSpPr>
          <p:nvPr>
            <p:ph type="title" idx="4294967295"/>
          </p:nvPr>
        </p:nvSpPr>
        <p:spPr/>
        <p:txBody>
          <a:bodyPr/>
          <a:lstStyle/>
          <a:p>
            <a:pPr eaLnBrk="1" hangingPunct="1">
              <a:defRPr/>
            </a:pPr>
            <a:endParaRPr lang="tr-TR"/>
          </a:p>
        </p:txBody>
      </p:sp>
      <p:pic>
        <p:nvPicPr>
          <p:cNvPr id="34819" name="Picture 2"/>
          <p:cNvPicPr>
            <a:picLocks noGrp="1" noChangeAspect="1" noChangeArrowheads="1"/>
          </p:cNvPicPr>
          <p:nvPr>
            <p:ph idx="4294967295"/>
          </p:nvPr>
        </p:nvPicPr>
        <p:blipFill>
          <a:blip r:embed="rId2">
            <a:extLst>
              <a:ext uri="{28A0092B-C50C-407E-A947-70E740481C1C}">
                <a14:useLocalDpi xmlns:a14="http://schemas.microsoft.com/office/drawing/2010/main" xmlns="" val="0"/>
              </a:ext>
            </a:extLst>
          </a:blip>
          <a:srcRect/>
          <a:stretch>
            <a:fillRect/>
          </a:stretch>
        </p:blipFill>
        <p:spPr>
          <a:xfrm>
            <a:off x="0" y="260350"/>
            <a:ext cx="4556125" cy="5832475"/>
          </a:xfrm>
          <a:noFill/>
          <a:extLst>
            <a:ext uri="{909E8E84-426E-40DD-AFC4-6F175D3DCCD1}">
              <a14:hiddenFill xmlns:a14="http://schemas.microsoft.com/office/drawing/2010/main" xmlns="">
                <a:solidFill>
                  <a:srgbClr val="FFFFFF"/>
                </a:solidFill>
              </a14:hiddenFill>
            </a:ext>
          </a:extLst>
        </p:spPr>
      </p:pic>
      <p:pic>
        <p:nvPicPr>
          <p:cNvPr id="34820" name="Picture 3"/>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4643438" y="260350"/>
            <a:ext cx="4287837" cy="5905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Dikdörtgen 1"/>
          <p:cNvSpPr/>
          <p:nvPr/>
        </p:nvSpPr>
        <p:spPr>
          <a:xfrm>
            <a:off x="514832" y="1124744"/>
            <a:ext cx="8334221" cy="3139321"/>
          </a:xfrm>
          <a:prstGeom prst="rect">
            <a:avLst/>
          </a:prstGeom>
          <a:noFill/>
          <a:ln>
            <a:solidFill>
              <a:schemeClr val="accent1"/>
            </a:solidFill>
          </a:ln>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tr-TR" sz="6600" b="1" cap="none" spc="0" dirty="0" smtClean="0">
                <a:ln w="11430"/>
                <a:solidFill>
                  <a:srgbClr val="C00000"/>
                </a:solidFill>
                <a:effectLst>
                  <a:outerShdw blurRad="50800" dist="39000" dir="5460000" algn="tl">
                    <a:srgbClr val="000000">
                      <a:alpha val="38000"/>
                    </a:srgbClr>
                  </a:outerShdw>
                </a:effectLst>
              </a:rPr>
              <a:t>«Şehir Hastanesi»</a:t>
            </a:r>
          </a:p>
          <a:p>
            <a:pPr algn="ctr"/>
            <a:r>
              <a:rPr lang="tr-TR" sz="6600" b="1" dirty="0" smtClean="0">
                <a:ln w="11430"/>
                <a:solidFill>
                  <a:srgbClr val="C00000"/>
                </a:solidFill>
                <a:effectLst>
                  <a:outerShdw blurRad="50800" dist="39000" dir="5460000" algn="tl">
                    <a:srgbClr val="000000">
                      <a:alpha val="38000"/>
                    </a:srgbClr>
                  </a:outerShdw>
                </a:effectLst>
              </a:rPr>
              <a:t>Ek yatak sağlamayacak!</a:t>
            </a:r>
            <a:endParaRPr lang="tr-TR" sz="6600" b="1" cap="none" spc="0" dirty="0">
              <a:ln w="11430"/>
              <a:solidFill>
                <a:srgbClr val="C00000"/>
              </a:solidFill>
              <a:effectLst>
                <a:outerShdw blurRad="50800" dist="39000" dir="5460000" algn="tl">
                  <a:srgbClr val="000000">
                    <a:alpha val="38000"/>
                  </a:srgbClr>
                </a:outerShdw>
              </a:effectLst>
            </a:endParaRPr>
          </a:p>
        </p:txBody>
      </p:sp>
    </p:spTree>
    <p:extLst>
      <p:ext uri="{BB962C8B-B14F-4D97-AF65-F5344CB8AC3E}">
        <p14:creationId xmlns:p14="http://schemas.microsoft.com/office/powerpoint/2010/main" xmlns="" val="2617737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çerik Yer Tutucusu 4"/>
          <p:cNvPicPr>
            <a:picLocks noGrp="1" noChangeAspect="1"/>
          </p:cNvPicPr>
          <p:nvPr>
            <p:ph idx="1"/>
          </p:nvPr>
        </p:nvPicPr>
        <p:blipFill rotWithShape="1">
          <a:blip r:embed="rId2"/>
          <a:srcRect l="27557" t="29564" r="28258" b="49426"/>
          <a:stretch/>
        </p:blipFill>
        <p:spPr>
          <a:xfrm>
            <a:off x="310584" y="3284984"/>
            <a:ext cx="8528548" cy="2279909"/>
          </a:xfrm>
          <a:prstGeom prst="rect">
            <a:avLst/>
          </a:prstGeom>
          <a:ln>
            <a:solidFill>
              <a:schemeClr val="accent1"/>
            </a:solidFill>
          </a:ln>
        </p:spPr>
      </p:pic>
      <p:pic>
        <p:nvPicPr>
          <p:cNvPr id="6" name="Resim 5"/>
          <p:cNvPicPr>
            <a:picLocks noChangeAspect="1"/>
          </p:cNvPicPr>
          <p:nvPr/>
        </p:nvPicPr>
        <p:blipFill rotWithShape="1">
          <a:blip r:embed="rId3"/>
          <a:srcRect l="5523" t="9826" r="8547" b="43232"/>
          <a:stretch/>
        </p:blipFill>
        <p:spPr>
          <a:xfrm>
            <a:off x="307726" y="476672"/>
            <a:ext cx="8674452" cy="2664296"/>
          </a:xfrm>
          <a:prstGeom prst="rect">
            <a:avLst/>
          </a:prstGeom>
        </p:spPr>
      </p:pic>
    </p:spTree>
    <p:extLst>
      <p:ext uri="{BB962C8B-B14F-4D97-AF65-F5344CB8AC3E}">
        <p14:creationId xmlns:p14="http://schemas.microsoft.com/office/powerpoint/2010/main" xmlns="" val="85492314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99511" y="533400"/>
            <a:ext cx="8641937" cy="635475"/>
          </a:xfrm>
          <a:solidFill>
            <a:srgbClr val="C00000"/>
          </a:solidFill>
        </p:spPr>
        <p:txBody>
          <a:bodyPr>
            <a:noAutofit/>
          </a:bodyPr>
          <a:lstStyle/>
          <a:p>
            <a:pPr algn="ctr"/>
            <a:r>
              <a:rPr lang="tr-TR" sz="2800" b="1" dirty="0">
                <a:solidFill>
                  <a:schemeClr val="bg1"/>
                </a:solidFill>
              </a:rPr>
              <a:t>Sağlık Bakanlığı kendi yöneticilerini bile ikna edememiş!</a:t>
            </a:r>
          </a:p>
        </p:txBody>
      </p:sp>
      <p:pic>
        <p:nvPicPr>
          <p:cNvPr id="4" name="İçerik Yer Tutucusu 3"/>
          <p:cNvPicPr>
            <a:picLocks noGrp="1" noChangeAspect="1"/>
          </p:cNvPicPr>
          <p:nvPr>
            <p:ph idx="1"/>
          </p:nvPr>
        </p:nvPicPr>
        <p:blipFill>
          <a:blip r:embed="rId2"/>
          <a:stretch>
            <a:fillRect/>
          </a:stretch>
        </p:blipFill>
        <p:spPr>
          <a:xfrm>
            <a:off x="199511" y="1410401"/>
            <a:ext cx="7497522" cy="2369493"/>
          </a:xfrm>
          <a:prstGeom prst="rect">
            <a:avLst/>
          </a:prstGeom>
        </p:spPr>
      </p:pic>
      <p:pic>
        <p:nvPicPr>
          <p:cNvPr id="5" name="Resim 4"/>
          <p:cNvPicPr>
            <a:picLocks noChangeAspect="1"/>
          </p:cNvPicPr>
          <p:nvPr/>
        </p:nvPicPr>
        <p:blipFill>
          <a:blip r:embed="rId3"/>
          <a:stretch>
            <a:fillRect/>
          </a:stretch>
        </p:blipFill>
        <p:spPr>
          <a:xfrm>
            <a:off x="323527" y="3947445"/>
            <a:ext cx="7373505" cy="321806"/>
          </a:xfrm>
          <a:prstGeom prst="rect">
            <a:avLst/>
          </a:prstGeom>
        </p:spPr>
      </p:pic>
      <p:pic>
        <p:nvPicPr>
          <p:cNvPr id="6" name="Resim 5"/>
          <p:cNvPicPr>
            <a:picLocks noChangeAspect="1"/>
          </p:cNvPicPr>
          <p:nvPr/>
        </p:nvPicPr>
        <p:blipFill>
          <a:blip r:embed="rId4"/>
          <a:stretch>
            <a:fillRect/>
          </a:stretch>
        </p:blipFill>
        <p:spPr>
          <a:xfrm>
            <a:off x="351734" y="4436802"/>
            <a:ext cx="7345298" cy="288342"/>
          </a:xfrm>
          <a:prstGeom prst="rect">
            <a:avLst/>
          </a:prstGeom>
        </p:spPr>
      </p:pic>
      <p:pic>
        <p:nvPicPr>
          <p:cNvPr id="7" name="Resim 6"/>
          <p:cNvPicPr>
            <a:picLocks noChangeAspect="1"/>
          </p:cNvPicPr>
          <p:nvPr/>
        </p:nvPicPr>
        <p:blipFill>
          <a:blip r:embed="rId5"/>
          <a:stretch>
            <a:fillRect/>
          </a:stretch>
        </p:blipFill>
        <p:spPr>
          <a:xfrm>
            <a:off x="351734" y="4892694"/>
            <a:ext cx="7345298" cy="246609"/>
          </a:xfrm>
          <a:prstGeom prst="rect">
            <a:avLst/>
          </a:prstGeom>
        </p:spPr>
      </p:pic>
      <p:pic>
        <p:nvPicPr>
          <p:cNvPr id="8" name="Resim 7"/>
          <p:cNvPicPr>
            <a:picLocks noChangeAspect="1"/>
          </p:cNvPicPr>
          <p:nvPr/>
        </p:nvPicPr>
        <p:blipFill>
          <a:blip r:embed="rId6"/>
          <a:stretch>
            <a:fillRect/>
          </a:stretch>
        </p:blipFill>
        <p:spPr>
          <a:xfrm>
            <a:off x="5669278" y="5822724"/>
            <a:ext cx="3172170" cy="253916"/>
          </a:xfrm>
          <a:prstGeom prst="rect">
            <a:avLst/>
          </a:prstGeom>
        </p:spPr>
      </p:pic>
      <p:sp>
        <p:nvSpPr>
          <p:cNvPr id="10" name="Metin kutusu 9"/>
          <p:cNvSpPr txBox="1"/>
          <p:nvPr/>
        </p:nvSpPr>
        <p:spPr>
          <a:xfrm>
            <a:off x="199511" y="5822724"/>
            <a:ext cx="5469767" cy="253916"/>
          </a:xfrm>
          <a:prstGeom prst="rect">
            <a:avLst/>
          </a:prstGeom>
          <a:noFill/>
        </p:spPr>
        <p:txBody>
          <a:bodyPr wrap="none" rtlCol="0">
            <a:spAutoFit/>
          </a:bodyPr>
          <a:lstStyle/>
          <a:p>
            <a:r>
              <a:rPr lang="tr-TR" sz="1050" dirty="0">
                <a:solidFill>
                  <a:schemeClr val="bg1">
                    <a:lumMod val="50000"/>
                  </a:schemeClr>
                </a:solidFill>
              </a:rPr>
              <a:t>Ünal A, Ünal AK, Sağlık sektöründe kamu özel ortaklığına yönelik sağlık yöneticilerinin görüşleri </a:t>
            </a:r>
          </a:p>
        </p:txBody>
      </p:sp>
      <p:sp>
        <p:nvSpPr>
          <p:cNvPr id="11" name="Metin kutusu 10"/>
          <p:cNvSpPr txBox="1"/>
          <p:nvPr/>
        </p:nvSpPr>
        <p:spPr>
          <a:xfrm>
            <a:off x="7812360" y="1530374"/>
            <a:ext cx="1172397" cy="3000821"/>
          </a:xfrm>
          <a:prstGeom prst="rect">
            <a:avLst/>
          </a:prstGeom>
          <a:noFill/>
        </p:spPr>
        <p:txBody>
          <a:bodyPr wrap="square" rtlCol="0">
            <a:spAutoFit/>
          </a:bodyPr>
          <a:lstStyle/>
          <a:p>
            <a:r>
              <a:rPr lang="tr-TR" sz="1350" dirty="0">
                <a:solidFill>
                  <a:schemeClr val="bg1">
                    <a:lumMod val="50000"/>
                  </a:schemeClr>
                </a:solidFill>
              </a:rPr>
              <a:t>Araştırmanın </a:t>
            </a:r>
            <a:r>
              <a:rPr lang="tr-TR" sz="1350" dirty="0" smtClean="0">
                <a:solidFill>
                  <a:schemeClr val="bg1">
                    <a:lumMod val="50000"/>
                  </a:schemeClr>
                </a:solidFill>
              </a:rPr>
              <a:t>örneklemini </a:t>
            </a:r>
            <a:r>
              <a:rPr lang="tr-TR" sz="1350" dirty="0">
                <a:solidFill>
                  <a:schemeClr val="bg1">
                    <a:lumMod val="50000"/>
                  </a:schemeClr>
                </a:solidFill>
              </a:rPr>
              <a:t>Ankara ilinde faaliyet gösteren 15 ve Trabzon ilinde faaliyet gösteren 15 kamu hastanesinin yöneticileri oluşturmaktadır (5’li </a:t>
            </a:r>
            <a:r>
              <a:rPr lang="tr-TR" sz="1350" dirty="0" err="1">
                <a:solidFill>
                  <a:schemeClr val="bg1">
                    <a:lumMod val="50000"/>
                  </a:schemeClr>
                </a:solidFill>
              </a:rPr>
              <a:t>likert</a:t>
            </a:r>
            <a:r>
              <a:rPr lang="tr-TR" sz="1350" dirty="0">
                <a:solidFill>
                  <a:schemeClr val="bg1">
                    <a:lumMod val="50000"/>
                  </a:schemeClr>
                </a:solidFill>
              </a:rPr>
              <a:t> ölçeği)</a:t>
            </a:r>
          </a:p>
        </p:txBody>
      </p:sp>
      <p:sp>
        <p:nvSpPr>
          <p:cNvPr id="3" name="Altbilgi Yer Tutucusu 2"/>
          <p:cNvSpPr>
            <a:spLocks noGrp="1"/>
          </p:cNvSpPr>
          <p:nvPr>
            <p:ph type="ftr" sz="quarter" idx="11"/>
          </p:nvPr>
        </p:nvSpPr>
        <p:spPr/>
        <p:txBody>
          <a:bodyPr/>
          <a:lstStyle/>
          <a:p>
            <a:r>
              <a:rPr lang="tr-TR" smtClean="0"/>
              <a:t>K PALA</a:t>
            </a:r>
            <a:endParaRPr lang="tr-TR"/>
          </a:p>
        </p:txBody>
      </p:sp>
      <p:sp>
        <p:nvSpPr>
          <p:cNvPr id="9" name="Slayt Numarası Yer Tutucusu 8"/>
          <p:cNvSpPr>
            <a:spLocks noGrp="1"/>
          </p:cNvSpPr>
          <p:nvPr>
            <p:ph type="sldNum" sz="quarter" idx="12"/>
          </p:nvPr>
        </p:nvSpPr>
        <p:spPr/>
        <p:txBody>
          <a:bodyPr/>
          <a:lstStyle/>
          <a:p>
            <a:fld id="{F302176B-0E47-46AC-8F43-DAB4B8A37D06}" type="slidenum">
              <a:rPr lang="tr-TR" smtClean="0"/>
              <a:pPr/>
              <a:t>45</a:t>
            </a:fld>
            <a:endParaRPr lang="tr-TR"/>
          </a:p>
        </p:txBody>
      </p:sp>
    </p:spTree>
    <p:extLst>
      <p:ext uri="{BB962C8B-B14F-4D97-AF65-F5344CB8AC3E}">
        <p14:creationId xmlns:p14="http://schemas.microsoft.com/office/powerpoint/2010/main" xmlns="" val="77311578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solidFill>
            <a:srgbClr val="C00000"/>
          </a:solidFill>
          <a:ln>
            <a:solidFill>
              <a:schemeClr val="accent1"/>
            </a:solidFill>
          </a:ln>
        </p:spPr>
        <p:txBody>
          <a:bodyPr>
            <a:noAutofit/>
          </a:bodyPr>
          <a:lstStyle/>
          <a:p>
            <a:pPr algn="ctr"/>
            <a:r>
              <a:rPr lang="tr-TR" sz="3200" b="1" dirty="0">
                <a:solidFill>
                  <a:schemeClr val="bg1"/>
                </a:solidFill>
              </a:rPr>
              <a:t>“ileri teknoloji ve yüksek mali kaynak gerektiren hizmetler”</a:t>
            </a:r>
          </a:p>
        </p:txBody>
      </p:sp>
      <p:sp>
        <p:nvSpPr>
          <p:cNvPr id="3" name="İçerik Yer Tutucusu 2"/>
          <p:cNvSpPr>
            <a:spLocks noGrp="1"/>
          </p:cNvSpPr>
          <p:nvPr>
            <p:ph sz="half" idx="1"/>
          </p:nvPr>
        </p:nvSpPr>
        <p:spPr>
          <a:ln>
            <a:solidFill>
              <a:schemeClr val="accent1"/>
            </a:solidFill>
          </a:ln>
        </p:spPr>
        <p:txBody>
          <a:bodyPr>
            <a:normAutofit/>
          </a:bodyPr>
          <a:lstStyle/>
          <a:p>
            <a:r>
              <a:rPr lang="tr-TR" sz="2400" dirty="0"/>
              <a:t>Şehir hastaneleri için yapılan ilk yasada şirketlerden alınacak hizmetler “</a:t>
            </a:r>
            <a:r>
              <a:rPr lang="tr-TR" sz="2400" dirty="0">
                <a:solidFill>
                  <a:srgbClr val="FF0000"/>
                </a:solidFill>
              </a:rPr>
              <a:t>temel tıbbi hizmetler dışındaki hizmetler/çekirdek hizmetler dışındaki hizmetler</a:t>
            </a:r>
            <a:r>
              <a:rPr lang="tr-TR" sz="2400" dirty="0"/>
              <a:t>” olarak tanımlanmışken daha sonra bu tanım “</a:t>
            </a:r>
            <a:r>
              <a:rPr lang="tr-TR" sz="2400" dirty="0">
                <a:solidFill>
                  <a:srgbClr val="C00000"/>
                </a:solidFill>
              </a:rPr>
              <a:t>ileri teknoloji</a:t>
            </a:r>
            <a:r>
              <a:rPr lang="tr-TR" sz="2400" dirty="0"/>
              <a:t> ve </a:t>
            </a:r>
            <a:r>
              <a:rPr lang="tr-TR" sz="2400" dirty="0">
                <a:solidFill>
                  <a:srgbClr val="C00000"/>
                </a:solidFill>
              </a:rPr>
              <a:t>yüksek mali kaynak </a:t>
            </a:r>
            <a:r>
              <a:rPr lang="tr-TR" sz="2400" dirty="0"/>
              <a:t>gerektiren hizmetler” olarak </a:t>
            </a:r>
            <a:r>
              <a:rPr lang="tr-TR" sz="2400" dirty="0" smtClean="0"/>
              <a:t>değiştirilmiştir.</a:t>
            </a:r>
          </a:p>
        </p:txBody>
      </p:sp>
      <p:sp>
        <p:nvSpPr>
          <p:cNvPr id="4" name="İçerik Yer Tutucusu 3"/>
          <p:cNvSpPr>
            <a:spLocks noGrp="1"/>
          </p:cNvSpPr>
          <p:nvPr>
            <p:ph sz="half" idx="2"/>
          </p:nvPr>
        </p:nvSpPr>
        <p:spPr>
          <a:ln>
            <a:solidFill>
              <a:schemeClr val="accent1"/>
            </a:solidFill>
          </a:ln>
        </p:spPr>
        <p:txBody>
          <a:bodyPr>
            <a:normAutofit/>
          </a:bodyPr>
          <a:lstStyle/>
          <a:p>
            <a:pPr marL="182880" lvl="2">
              <a:lnSpc>
                <a:spcPct val="170000"/>
              </a:lnSpc>
              <a:spcBef>
                <a:spcPts val="1200"/>
              </a:spcBef>
              <a:spcAft>
                <a:spcPts val="1200"/>
              </a:spcAft>
              <a:buSzPct val="85000"/>
            </a:pPr>
            <a:r>
              <a:rPr lang="tr-TR" sz="3200" dirty="0"/>
              <a:t>Ameliyathaneler </a:t>
            </a:r>
          </a:p>
          <a:p>
            <a:pPr>
              <a:lnSpc>
                <a:spcPct val="170000"/>
              </a:lnSpc>
              <a:spcBef>
                <a:spcPts val="1200"/>
              </a:spcBef>
              <a:spcAft>
                <a:spcPts val="1200"/>
              </a:spcAft>
            </a:pPr>
            <a:r>
              <a:rPr lang="tr-TR" sz="3200" dirty="0" smtClean="0"/>
              <a:t>Yoğun bakımlar</a:t>
            </a:r>
          </a:p>
          <a:p>
            <a:pPr>
              <a:lnSpc>
                <a:spcPct val="170000"/>
              </a:lnSpc>
              <a:spcBef>
                <a:spcPts val="1200"/>
              </a:spcBef>
              <a:spcAft>
                <a:spcPts val="1200"/>
              </a:spcAft>
            </a:pPr>
            <a:r>
              <a:rPr lang="tr-TR" sz="3200" dirty="0" smtClean="0"/>
              <a:t>Robotik cerrahi</a:t>
            </a:r>
          </a:p>
          <a:p>
            <a:pPr>
              <a:lnSpc>
                <a:spcPct val="170000"/>
              </a:lnSpc>
              <a:spcBef>
                <a:spcPts val="1200"/>
              </a:spcBef>
              <a:spcAft>
                <a:spcPts val="1200"/>
              </a:spcAft>
            </a:pPr>
            <a:r>
              <a:rPr lang="tr-TR" sz="3200" dirty="0" smtClean="0"/>
              <a:t>…</a:t>
            </a:r>
            <a:endParaRPr lang="tr-TR" sz="3200" dirty="0"/>
          </a:p>
        </p:txBody>
      </p:sp>
      <p:sp>
        <p:nvSpPr>
          <p:cNvPr id="5" name="Altbilgi Yer Tutucusu 4"/>
          <p:cNvSpPr>
            <a:spLocks noGrp="1"/>
          </p:cNvSpPr>
          <p:nvPr>
            <p:ph type="ftr" sz="quarter" idx="11"/>
          </p:nvPr>
        </p:nvSpPr>
        <p:spPr/>
        <p:txBody>
          <a:bodyPr/>
          <a:lstStyle/>
          <a:p>
            <a:r>
              <a:rPr lang="tr-TR" smtClean="0"/>
              <a:t>K PALA</a:t>
            </a:r>
            <a:endParaRPr lang="tr-TR"/>
          </a:p>
        </p:txBody>
      </p:sp>
      <p:sp>
        <p:nvSpPr>
          <p:cNvPr id="6" name="Slayt Numarası Yer Tutucusu 5"/>
          <p:cNvSpPr>
            <a:spLocks noGrp="1"/>
          </p:cNvSpPr>
          <p:nvPr>
            <p:ph type="sldNum" sz="quarter" idx="12"/>
          </p:nvPr>
        </p:nvSpPr>
        <p:spPr/>
        <p:txBody>
          <a:bodyPr/>
          <a:lstStyle/>
          <a:p>
            <a:fld id="{F302176B-0E47-46AC-8F43-DAB4B8A37D06}" type="slidenum">
              <a:rPr lang="tr-TR" smtClean="0"/>
              <a:pPr/>
              <a:t>46</a:t>
            </a:fld>
            <a:endParaRPr lang="tr-TR"/>
          </a:p>
        </p:txBody>
      </p:sp>
    </p:spTree>
    <p:extLst>
      <p:ext uri="{BB962C8B-B14F-4D97-AF65-F5344CB8AC3E}">
        <p14:creationId xmlns:p14="http://schemas.microsoft.com/office/powerpoint/2010/main" xmlns="" val="60369473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normAutofit fontScale="90000"/>
          </a:bodyPr>
          <a:lstStyle/>
          <a:p>
            <a:pPr algn="ctr"/>
            <a:r>
              <a:rPr lang="tr-TR" b="1" dirty="0" smtClean="0">
                <a:solidFill>
                  <a:srgbClr val="C00000"/>
                </a:solidFill>
              </a:rPr>
              <a:t>Enflasyon ve döviz kuruna göre ödeme…</a:t>
            </a:r>
            <a:endParaRPr lang="tr-TR" b="1" dirty="0">
              <a:solidFill>
                <a:srgbClr val="C00000"/>
              </a:solidFill>
            </a:endParaRPr>
          </a:p>
        </p:txBody>
      </p:sp>
      <p:pic>
        <p:nvPicPr>
          <p:cNvPr id="4" name="İçerik Yer Tutucusu 3"/>
          <p:cNvPicPr>
            <a:picLocks noGrp="1" noChangeAspect="1"/>
          </p:cNvPicPr>
          <p:nvPr>
            <p:ph idx="1"/>
          </p:nvPr>
        </p:nvPicPr>
        <p:blipFill>
          <a:blip r:embed="rId2"/>
          <a:stretch>
            <a:fillRect/>
          </a:stretch>
        </p:blipFill>
        <p:spPr>
          <a:xfrm>
            <a:off x="457717" y="1772816"/>
            <a:ext cx="8222761" cy="3816424"/>
          </a:xfrm>
          <a:prstGeom prst="rect">
            <a:avLst/>
          </a:prstGeom>
          <a:ln>
            <a:solidFill>
              <a:schemeClr val="accent1"/>
            </a:solidFill>
          </a:ln>
        </p:spPr>
      </p:pic>
      <p:sp>
        <p:nvSpPr>
          <p:cNvPr id="3" name="Altbilgi Yer Tutucusu 2"/>
          <p:cNvSpPr>
            <a:spLocks noGrp="1"/>
          </p:cNvSpPr>
          <p:nvPr>
            <p:ph type="ftr" sz="quarter" idx="11"/>
          </p:nvPr>
        </p:nvSpPr>
        <p:spPr/>
        <p:txBody>
          <a:bodyPr/>
          <a:lstStyle/>
          <a:p>
            <a:r>
              <a:rPr lang="tr-TR" smtClean="0"/>
              <a:t>K PALA</a:t>
            </a:r>
            <a:endParaRPr lang="tr-TR"/>
          </a:p>
        </p:txBody>
      </p:sp>
      <p:sp>
        <p:nvSpPr>
          <p:cNvPr id="5" name="Slayt Numarası Yer Tutucusu 4"/>
          <p:cNvSpPr>
            <a:spLocks noGrp="1"/>
          </p:cNvSpPr>
          <p:nvPr>
            <p:ph type="sldNum" sz="quarter" idx="12"/>
          </p:nvPr>
        </p:nvSpPr>
        <p:spPr/>
        <p:txBody>
          <a:bodyPr/>
          <a:lstStyle/>
          <a:p>
            <a:fld id="{F302176B-0E47-46AC-8F43-DAB4B8A37D06}" type="slidenum">
              <a:rPr lang="tr-TR" smtClean="0"/>
              <a:pPr/>
              <a:t>47</a:t>
            </a:fld>
            <a:endParaRPr lang="tr-TR"/>
          </a:p>
        </p:txBody>
      </p:sp>
    </p:spTree>
    <p:extLst>
      <p:ext uri="{BB962C8B-B14F-4D97-AF65-F5344CB8AC3E}">
        <p14:creationId xmlns:p14="http://schemas.microsoft.com/office/powerpoint/2010/main" xmlns="" val="2304716468"/>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b="1" dirty="0" smtClean="0">
                <a:solidFill>
                  <a:srgbClr val="C00000"/>
                </a:solidFill>
              </a:rPr>
              <a:t>Usulsüzlükler…</a:t>
            </a:r>
            <a:endParaRPr lang="tr-TR" b="1" dirty="0">
              <a:solidFill>
                <a:srgbClr val="C00000"/>
              </a:solidFill>
            </a:endParaRPr>
          </a:p>
        </p:txBody>
      </p:sp>
      <p:pic>
        <p:nvPicPr>
          <p:cNvPr id="4" name="İçerik Yer Tutucusu 3"/>
          <p:cNvPicPr>
            <a:picLocks noGrp="1" noChangeAspect="1"/>
          </p:cNvPicPr>
          <p:nvPr>
            <p:ph idx="1"/>
          </p:nvPr>
        </p:nvPicPr>
        <p:blipFill>
          <a:blip r:embed="rId2"/>
          <a:stretch>
            <a:fillRect/>
          </a:stretch>
        </p:blipFill>
        <p:spPr>
          <a:xfrm>
            <a:off x="457200" y="1700807"/>
            <a:ext cx="8229600" cy="4546995"/>
          </a:xfrm>
          <a:prstGeom prst="rect">
            <a:avLst/>
          </a:prstGeom>
          <a:ln>
            <a:solidFill>
              <a:schemeClr val="accent1"/>
            </a:solidFill>
          </a:ln>
        </p:spPr>
      </p:pic>
      <p:sp>
        <p:nvSpPr>
          <p:cNvPr id="3" name="Altbilgi Yer Tutucusu 2"/>
          <p:cNvSpPr>
            <a:spLocks noGrp="1"/>
          </p:cNvSpPr>
          <p:nvPr>
            <p:ph type="ftr" sz="quarter" idx="11"/>
          </p:nvPr>
        </p:nvSpPr>
        <p:spPr/>
        <p:txBody>
          <a:bodyPr/>
          <a:lstStyle/>
          <a:p>
            <a:r>
              <a:rPr lang="tr-TR" smtClean="0"/>
              <a:t>K PALA</a:t>
            </a:r>
            <a:endParaRPr lang="tr-TR"/>
          </a:p>
        </p:txBody>
      </p:sp>
      <p:sp>
        <p:nvSpPr>
          <p:cNvPr id="5" name="Slayt Numarası Yer Tutucusu 4"/>
          <p:cNvSpPr>
            <a:spLocks noGrp="1"/>
          </p:cNvSpPr>
          <p:nvPr>
            <p:ph type="sldNum" sz="quarter" idx="12"/>
          </p:nvPr>
        </p:nvSpPr>
        <p:spPr/>
        <p:txBody>
          <a:bodyPr/>
          <a:lstStyle/>
          <a:p>
            <a:fld id="{F302176B-0E47-46AC-8F43-DAB4B8A37D06}" type="slidenum">
              <a:rPr lang="tr-TR" smtClean="0"/>
              <a:pPr/>
              <a:t>48</a:t>
            </a:fld>
            <a:endParaRPr lang="tr-TR"/>
          </a:p>
        </p:txBody>
      </p:sp>
    </p:spTree>
    <p:extLst>
      <p:ext uri="{BB962C8B-B14F-4D97-AF65-F5344CB8AC3E}">
        <p14:creationId xmlns:p14="http://schemas.microsoft.com/office/powerpoint/2010/main" xmlns="" val="2243339329"/>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b="1" dirty="0" smtClean="0">
                <a:solidFill>
                  <a:srgbClr val="C00000"/>
                </a:solidFill>
              </a:rPr>
              <a:t>Mevzuata aykırılık…</a:t>
            </a:r>
            <a:endParaRPr lang="tr-TR" b="1" dirty="0">
              <a:solidFill>
                <a:srgbClr val="C00000"/>
              </a:solidFill>
            </a:endParaRPr>
          </a:p>
        </p:txBody>
      </p:sp>
      <p:pic>
        <p:nvPicPr>
          <p:cNvPr id="4" name="İçerik Yer Tutucusu 3"/>
          <p:cNvPicPr>
            <a:picLocks noGrp="1" noChangeAspect="1"/>
          </p:cNvPicPr>
          <p:nvPr>
            <p:ph idx="1"/>
          </p:nvPr>
        </p:nvPicPr>
        <p:blipFill>
          <a:blip r:embed="rId2"/>
          <a:stretch>
            <a:fillRect/>
          </a:stretch>
        </p:blipFill>
        <p:spPr>
          <a:xfrm>
            <a:off x="457200" y="1844824"/>
            <a:ext cx="8280188" cy="1512168"/>
          </a:xfrm>
          <a:prstGeom prst="rect">
            <a:avLst/>
          </a:prstGeom>
          <a:ln>
            <a:solidFill>
              <a:schemeClr val="accent1"/>
            </a:solidFill>
          </a:ln>
        </p:spPr>
      </p:pic>
      <p:sp>
        <p:nvSpPr>
          <p:cNvPr id="3" name="Altbilgi Yer Tutucusu 2"/>
          <p:cNvSpPr>
            <a:spLocks noGrp="1"/>
          </p:cNvSpPr>
          <p:nvPr>
            <p:ph type="ftr" sz="quarter" idx="11"/>
          </p:nvPr>
        </p:nvSpPr>
        <p:spPr/>
        <p:txBody>
          <a:bodyPr/>
          <a:lstStyle/>
          <a:p>
            <a:r>
              <a:rPr lang="tr-TR" smtClean="0"/>
              <a:t>K PALA</a:t>
            </a:r>
            <a:endParaRPr lang="tr-TR"/>
          </a:p>
        </p:txBody>
      </p:sp>
      <p:sp>
        <p:nvSpPr>
          <p:cNvPr id="5" name="Slayt Numarası Yer Tutucusu 4"/>
          <p:cNvSpPr>
            <a:spLocks noGrp="1"/>
          </p:cNvSpPr>
          <p:nvPr>
            <p:ph type="sldNum" sz="quarter" idx="12"/>
          </p:nvPr>
        </p:nvSpPr>
        <p:spPr/>
        <p:txBody>
          <a:bodyPr/>
          <a:lstStyle/>
          <a:p>
            <a:fld id="{F302176B-0E47-46AC-8F43-DAB4B8A37D06}" type="slidenum">
              <a:rPr lang="tr-TR" smtClean="0"/>
              <a:pPr/>
              <a:t>49</a:t>
            </a:fld>
            <a:endParaRPr lang="tr-TR"/>
          </a:p>
        </p:txBody>
      </p:sp>
    </p:spTree>
    <p:extLst>
      <p:ext uri="{BB962C8B-B14F-4D97-AF65-F5344CB8AC3E}">
        <p14:creationId xmlns:p14="http://schemas.microsoft.com/office/powerpoint/2010/main" xmlns="" val="93759786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p:cNvPicPr>
            <a:picLocks noChangeAspect="1"/>
          </p:cNvPicPr>
          <p:nvPr/>
        </p:nvPicPr>
        <p:blipFill>
          <a:blip r:embed="rId2"/>
          <a:stretch>
            <a:fillRect/>
          </a:stretch>
        </p:blipFill>
        <p:spPr>
          <a:xfrm>
            <a:off x="4371306" y="4581126"/>
            <a:ext cx="4677573" cy="2056979"/>
          </a:xfrm>
          <a:prstGeom prst="rect">
            <a:avLst/>
          </a:prstGeom>
        </p:spPr>
      </p:pic>
      <p:pic>
        <p:nvPicPr>
          <p:cNvPr id="4" name="İçerik Yer Tutucusu 3"/>
          <p:cNvPicPr>
            <a:picLocks noGrp="1" noChangeAspect="1"/>
          </p:cNvPicPr>
          <p:nvPr>
            <p:ph idx="1"/>
          </p:nvPr>
        </p:nvPicPr>
        <p:blipFill>
          <a:blip r:embed="rId3"/>
          <a:stretch>
            <a:fillRect/>
          </a:stretch>
        </p:blipFill>
        <p:spPr>
          <a:xfrm>
            <a:off x="124921" y="620688"/>
            <a:ext cx="8923958" cy="4032448"/>
          </a:xfrm>
          <a:prstGeom prst="rect">
            <a:avLst/>
          </a:prstGeom>
        </p:spPr>
      </p:pic>
      <p:pic>
        <p:nvPicPr>
          <p:cNvPr id="6" name="Resim 5"/>
          <p:cNvPicPr>
            <a:picLocks noChangeAspect="1"/>
          </p:cNvPicPr>
          <p:nvPr/>
        </p:nvPicPr>
        <p:blipFill>
          <a:blip r:embed="rId4"/>
          <a:stretch>
            <a:fillRect/>
          </a:stretch>
        </p:blipFill>
        <p:spPr>
          <a:xfrm>
            <a:off x="141301" y="4509119"/>
            <a:ext cx="3943293" cy="2200995"/>
          </a:xfrm>
          <a:prstGeom prst="rect">
            <a:avLst/>
          </a:prstGeom>
        </p:spPr>
      </p:pic>
      <p:sp>
        <p:nvSpPr>
          <p:cNvPr id="2" name="Metin kutusu 1"/>
          <p:cNvSpPr txBox="1"/>
          <p:nvPr/>
        </p:nvSpPr>
        <p:spPr>
          <a:xfrm>
            <a:off x="1481017" y="303039"/>
            <a:ext cx="6211765" cy="461665"/>
          </a:xfrm>
          <a:prstGeom prst="rect">
            <a:avLst/>
          </a:prstGeom>
          <a:noFill/>
        </p:spPr>
        <p:txBody>
          <a:bodyPr wrap="none" rtlCol="0">
            <a:spAutoFit/>
          </a:bodyPr>
          <a:lstStyle/>
          <a:p>
            <a:r>
              <a:rPr lang="tr-TR" sz="2400" b="1" dirty="0" smtClean="0"/>
              <a:t>Şehir Hastanelerinde Yap-Kirala-Devret yapısı</a:t>
            </a:r>
            <a:endParaRPr lang="tr-TR" sz="2400" b="1" dirty="0"/>
          </a:p>
        </p:txBody>
      </p:sp>
      <p:sp>
        <p:nvSpPr>
          <p:cNvPr id="3" name="Altbilgi Yer Tutucusu 2"/>
          <p:cNvSpPr>
            <a:spLocks noGrp="1"/>
          </p:cNvSpPr>
          <p:nvPr>
            <p:ph type="ftr" sz="quarter" idx="11"/>
          </p:nvPr>
        </p:nvSpPr>
        <p:spPr/>
        <p:txBody>
          <a:bodyPr/>
          <a:lstStyle/>
          <a:p>
            <a:r>
              <a:rPr lang="tr-TR" smtClean="0"/>
              <a:t>K PALA</a:t>
            </a:r>
            <a:endParaRPr lang="tr-TR"/>
          </a:p>
        </p:txBody>
      </p:sp>
      <p:sp>
        <p:nvSpPr>
          <p:cNvPr id="7" name="Slayt Numarası Yer Tutucusu 6"/>
          <p:cNvSpPr>
            <a:spLocks noGrp="1"/>
          </p:cNvSpPr>
          <p:nvPr>
            <p:ph type="sldNum" sz="quarter" idx="12"/>
          </p:nvPr>
        </p:nvSpPr>
        <p:spPr/>
        <p:txBody>
          <a:bodyPr/>
          <a:lstStyle/>
          <a:p>
            <a:fld id="{F302176B-0E47-46AC-8F43-DAB4B8A37D06}" type="slidenum">
              <a:rPr lang="tr-TR" smtClean="0"/>
              <a:pPr/>
              <a:t>5</a:t>
            </a:fld>
            <a:endParaRPr lang="tr-TR"/>
          </a:p>
        </p:txBody>
      </p:sp>
    </p:spTree>
    <p:extLst>
      <p:ext uri="{BB962C8B-B14F-4D97-AF65-F5344CB8AC3E}">
        <p14:creationId xmlns:p14="http://schemas.microsoft.com/office/powerpoint/2010/main" xmlns="" val="1535658995"/>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b="1" dirty="0" smtClean="0">
                <a:solidFill>
                  <a:srgbClr val="C00000"/>
                </a:solidFill>
              </a:rPr>
              <a:t>Hesaplamaların yanlış yapılması…</a:t>
            </a:r>
            <a:endParaRPr lang="tr-TR" b="1" dirty="0">
              <a:solidFill>
                <a:srgbClr val="C00000"/>
              </a:solidFill>
            </a:endParaRPr>
          </a:p>
        </p:txBody>
      </p:sp>
      <p:pic>
        <p:nvPicPr>
          <p:cNvPr id="4" name="İçerik Yer Tutucusu 3"/>
          <p:cNvPicPr>
            <a:picLocks noGrp="1" noChangeAspect="1"/>
          </p:cNvPicPr>
          <p:nvPr>
            <p:ph idx="1"/>
          </p:nvPr>
        </p:nvPicPr>
        <p:blipFill>
          <a:blip r:embed="rId2"/>
          <a:stretch>
            <a:fillRect/>
          </a:stretch>
        </p:blipFill>
        <p:spPr>
          <a:xfrm>
            <a:off x="457199" y="1844824"/>
            <a:ext cx="8275197" cy="4104456"/>
          </a:xfrm>
          <a:prstGeom prst="rect">
            <a:avLst/>
          </a:prstGeom>
          <a:ln>
            <a:solidFill>
              <a:schemeClr val="accent1"/>
            </a:solidFill>
          </a:ln>
        </p:spPr>
      </p:pic>
      <p:sp>
        <p:nvSpPr>
          <p:cNvPr id="3" name="Altbilgi Yer Tutucusu 2"/>
          <p:cNvSpPr>
            <a:spLocks noGrp="1"/>
          </p:cNvSpPr>
          <p:nvPr>
            <p:ph type="ftr" sz="quarter" idx="11"/>
          </p:nvPr>
        </p:nvSpPr>
        <p:spPr/>
        <p:txBody>
          <a:bodyPr/>
          <a:lstStyle/>
          <a:p>
            <a:r>
              <a:rPr lang="tr-TR" smtClean="0"/>
              <a:t>K PALA</a:t>
            </a:r>
            <a:endParaRPr lang="tr-TR"/>
          </a:p>
        </p:txBody>
      </p:sp>
      <p:sp>
        <p:nvSpPr>
          <p:cNvPr id="5" name="Slayt Numarası Yer Tutucusu 4"/>
          <p:cNvSpPr>
            <a:spLocks noGrp="1"/>
          </p:cNvSpPr>
          <p:nvPr>
            <p:ph type="sldNum" sz="quarter" idx="12"/>
          </p:nvPr>
        </p:nvSpPr>
        <p:spPr/>
        <p:txBody>
          <a:bodyPr/>
          <a:lstStyle/>
          <a:p>
            <a:fld id="{F302176B-0E47-46AC-8F43-DAB4B8A37D06}" type="slidenum">
              <a:rPr lang="tr-TR" smtClean="0"/>
              <a:pPr/>
              <a:t>50</a:t>
            </a:fld>
            <a:endParaRPr lang="tr-TR"/>
          </a:p>
        </p:txBody>
      </p:sp>
    </p:spTree>
    <p:extLst>
      <p:ext uri="{BB962C8B-B14F-4D97-AF65-F5344CB8AC3E}">
        <p14:creationId xmlns:p14="http://schemas.microsoft.com/office/powerpoint/2010/main" xmlns="" val="2461446428"/>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çerik Yer Tutucusu 3"/>
          <p:cNvPicPr>
            <a:picLocks noGrp="1" noChangeAspect="1"/>
          </p:cNvPicPr>
          <p:nvPr>
            <p:ph sz="half" idx="1"/>
          </p:nvPr>
        </p:nvPicPr>
        <p:blipFill>
          <a:blip r:embed="rId2"/>
          <a:stretch>
            <a:fillRect/>
          </a:stretch>
        </p:blipFill>
        <p:spPr>
          <a:xfrm>
            <a:off x="179512" y="476672"/>
            <a:ext cx="4752528" cy="6273731"/>
          </a:xfrm>
          <a:prstGeom prst="rect">
            <a:avLst/>
          </a:prstGeom>
          <a:ln>
            <a:solidFill>
              <a:schemeClr val="accent1"/>
            </a:solidFill>
          </a:ln>
        </p:spPr>
      </p:pic>
      <p:sp>
        <p:nvSpPr>
          <p:cNvPr id="5" name="İçerik Yer Tutucusu 4"/>
          <p:cNvSpPr>
            <a:spLocks noGrp="1"/>
          </p:cNvSpPr>
          <p:nvPr>
            <p:ph sz="half" idx="2"/>
          </p:nvPr>
        </p:nvSpPr>
        <p:spPr>
          <a:xfrm>
            <a:off x="5088232" y="476671"/>
            <a:ext cx="3876256" cy="6273731"/>
          </a:xfrm>
        </p:spPr>
        <p:txBody>
          <a:bodyPr/>
          <a:lstStyle/>
          <a:p>
            <a:pPr marL="0" indent="0">
              <a:buNone/>
            </a:pPr>
            <a:r>
              <a:rPr lang="tr-TR" sz="4000" b="1" dirty="0" smtClean="0">
                <a:solidFill>
                  <a:srgbClr val="C00000"/>
                </a:solidFill>
              </a:rPr>
              <a:t>Saatli bomba etkisiz hale getirilebilir mi?</a:t>
            </a:r>
          </a:p>
          <a:p>
            <a:pPr marL="0" indent="0">
              <a:buNone/>
            </a:pPr>
            <a:endParaRPr lang="tr-TR" dirty="0" smtClean="0"/>
          </a:p>
          <a:p>
            <a:pPr marL="0" indent="0">
              <a:buNone/>
            </a:pPr>
            <a:endParaRPr lang="tr-TR" dirty="0"/>
          </a:p>
          <a:p>
            <a:pPr marL="0" indent="0">
              <a:buNone/>
            </a:pPr>
            <a:endParaRPr lang="tr-TR" dirty="0" smtClean="0"/>
          </a:p>
          <a:p>
            <a:pPr marL="0" indent="0">
              <a:buNone/>
            </a:pPr>
            <a:endParaRPr lang="tr-TR" dirty="0"/>
          </a:p>
          <a:p>
            <a:pPr marL="0" indent="0">
              <a:buNone/>
            </a:pPr>
            <a:endParaRPr lang="tr-TR" dirty="0" smtClean="0"/>
          </a:p>
          <a:p>
            <a:pPr marL="0" indent="0">
              <a:buNone/>
            </a:pPr>
            <a:endParaRPr lang="tr-TR" dirty="0"/>
          </a:p>
          <a:p>
            <a:pPr marL="0" indent="0">
              <a:buNone/>
            </a:pPr>
            <a:r>
              <a:rPr lang="en-US" sz="2400" dirty="0" smtClean="0"/>
              <a:t>The </a:t>
            </a:r>
            <a:r>
              <a:rPr lang="en-US" sz="2400" dirty="0"/>
              <a:t>European Network on Debt and Development</a:t>
            </a:r>
            <a:br>
              <a:rPr lang="en-US" sz="2400" dirty="0"/>
            </a:br>
            <a:r>
              <a:rPr lang="en-US" sz="2400" dirty="0"/>
              <a:t>(</a:t>
            </a:r>
            <a:r>
              <a:rPr lang="en-US" sz="2400" dirty="0" err="1"/>
              <a:t>Eurodad</a:t>
            </a:r>
            <a:r>
              <a:rPr lang="en-US" sz="2400" dirty="0"/>
              <a:t>)</a:t>
            </a:r>
            <a:endParaRPr lang="tr-TR" sz="2400" dirty="0"/>
          </a:p>
        </p:txBody>
      </p:sp>
      <p:sp>
        <p:nvSpPr>
          <p:cNvPr id="2" name="Altbilgi Yer Tutucusu 1"/>
          <p:cNvSpPr>
            <a:spLocks noGrp="1"/>
          </p:cNvSpPr>
          <p:nvPr>
            <p:ph type="ftr" sz="quarter" idx="11"/>
          </p:nvPr>
        </p:nvSpPr>
        <p:spPr/>
        <p:txBody>
          <a:bodyPr/>
          <a:lstStyle/>
          <a:p>
            <a:r>
              <a:rPr lang="tr-TR" smtClean="0"/>
              <a:t>K PALA</a:t>
            </a:r>
            <a:endParaRPr lang="tr-TR"/>
          </a:p>
        </p:txBody>
      </p:sp>
      <p:sp>
        <p:nvSpPr>
          <p:cNvPr id="3" name="Slayt Numarası Yer Tutucusu 2"/>
          <p:cNvSpPr>
            <a:spLocks noGrp="1"/>
          </p:cNvSpPr>
          <p:nvPr>
            <p:ph type="sldNum" sz="quarter" idx="12"/>
          </p:nvPr>
        </p:nvSpPr>
        <p:spPr/>
        <p:txBody>
          <a:bodyPr/>
          <a:lstStyle/>
          <a:p>
            <a:fld id="{F302176B-0E47-46AC-8F43-DAB4B8A37D06}" type="slidenum">
              <a:rPr lang="tr-TR" smtClean="0"/>
              <a:pPr/>
              <a:t>51</a:t>
            </a:fld>
            <a:endParaRPr lang="tr-TR"/>
          </a:p>
        </p:txBody>
      </p:sp>
    </p:spTree>
    <p:extLst>
      <p:ext uri="{BB962C8B-B14F-4D97-AF65-F5344CB8AC3E}">
        <p14:creationId xmlns:p14="http://schemas.microsoft.com/office/powerpoint/2010/main" xmlns="" val="2947906963"/>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Unvan 5"/>
          <p:cNvSpPr>
            <a:spLocks noGrp="1"/>
          </p:cNvSpPr>
          <p:nvPr>
            <p:ph type="title"/>
          </p:nvPr>
        </p:nvSpPr>
        <p:spPr>
          <a:ln>
            <a:solidFill>
              <a:schemeClr val="accent1"/>
            </a:solidFill>
          </a:ln>
        </p:spPr>
        <p:txBody>
          <a:bodyPr>
            <a:normAutofit/>
          </a:bodyPr>
          <a:lstStyle/>
          <a:p>
            <a:pPr algn="ctr"/>
            <a:r>
              <a:rPr lang="tr-TR" b="1" dirty="0" smtClean="0">
                <a:solidFill>
                  <a:srgbClr val="FF0000"/>
                </a:solidFill>
              </a:rPr>
              <a:t>Geleceğe ilişkin bazı sorunlar:</a:t>
            </a:r>
            <a:endParaRPr lang="tr-TR" b="1" dirty="0">
              <a:solidFill>
                <a:srgbClr val="FF0000"/>
              </a:solidFill>
            </a:endParaRPr>
          </a:p>
        </p:txBody>
      </p:sp>
      <p:sp>
        <p:nvSpPr>
          <p:cNvPr id="3" name="İçerik Yer Tutucusu 2"/>
          <p:cNvSpPr>
            <a:spLocks noGrp="1"/>
          </p:cNvSpPr>
          <p:nvPr>
            <p:ph sz="half" idx="1"/>
          </p:nvPr>
        </p:nvSpPr>
        <p:spPr>
          <a:ln>
            <a:solidFill>
              <a:schemeClr val="accent1"/>
            </a:solidFill>
          </a:ln>
        </p:spPr>
        <p:txBody>
          <a:bodyPr/>
          <a:lstStyle/>
          <a:p>
            <a:pPr>
              <a:spcBef>
                <a:spcPts val="1200"/>
              </a:spcBef>
              <a:spcAft>
                <a:spcPts val="1200"/>
              </a:spcAft>
            </a:pPr>
            <a:r>
              <a:rPr lang="tr-TR" dirty="0"/>
              <a:t>KÖO </a:t>
            </a:r>
            <a:r>
              <a:rPr lang="tr-TR" dirty="0" smtClean="0"/>
              <a:t>hastane sözleşmeleri </a:t>
            </a:r>
            <a:br>
              <a:rPr lang="tr-TR" dirty="0" smtClean="0"/>
            </a:br>
            <a:r>
              <a:rPr lang="tr-TR" dirty="0" smtClean="0">
                <a:solidFill>
                  <a:srgbClr val="FF0000"/>
                </a:solidFill>
              </a:rPr>
              <a:t>çok uzun süre </a:t>
            </a:r>
            <a:r>
              <a:rPr lang="tr-TR" dirty="0" smtClean="0"/>
              <a:t>geçerli!</a:t>
            </a:r>
          </a:p>
          <a:p>
            <a:pPr>
              <a:spcBef>
                <a:spcPts val="1200"/>
              </a:spcBef>
              <a:spcAft>
                <a:spcPts val="1200"/>
              </a:spcAft>
            </a:pPr>
            <a:r>
              <a:rPr lang="tr-TR" dirty="0">
                <a:solidFill>
                  <a:srgbClr val="C00000"/>
                </a:solidFill>
              </a:rPr>
              <a:t>«RESMİ  YETKİLİLER» </a:t>
            </a:r>
            <a:r>
              <a:rPr lang="tr-TR" dirty="0"/>
              <a:t>KÖO </a:t>
            </a:r>
            <a:r>
              <a:rPr lang="tr-TR" dirty="0" smtClean="0"/>
              <a:t>hastane konsorsiyumlarına çok yakın görünebiliyor!</a:t>
            </a:r>
          </a:p>
          <a:p>
            <a:pPr>
              <a:spcBef>
                <a:spcPts val="1200"/>
              </a:spcBef>
              <a:spcAft>
                <a:spcPts val="1200"/>
              </a:spcAft>
            </a:pPr>
            <a:r>
              <a:rPr lang="tr-TR" dirty="0" smtClean="0"/>
              <a:t>…</a:t>
            </a:r>
            <a:endParaRPr lang="tr-TR" dirty="0"/>
          </a:p>
        </p:txBody>
      </p:sp>
      <p:sp>
        <p:nvSpPr>
          <p:cNvPr id="4" name="İçerik Yer Tutucusu 3"/>
          <p:cNvSpPr>
            <a:spLocks noGrp="1"/>
          </p:cNvSpPr>
          <p:nvPr>
            <p:ph sz="half" idx="2"/>
          </p:nvPr>
        </p:nvSpPr>
        <p:spPr>
          <a:ln>
            <a:solidFill>
              <a:schemeClr val="accent1"/>
            </a:solidFill>
          </a:ln>
        </p:spPr>
        <p:txBody>
          <a:bodyPr/>
          <a:lstStyle/>
          <a:p>
            <a:pPr>
              <a:spcBef>
                <a:spcPts val="1200"/>
              </a:spcBef>
              <a:spcAft>
                <a:spcPts val="1200"/>
              </a:spcAft>
            </a:pPr>
            <a:r>
              <a:rPr lang="tr-TR" dirty="0" smtClean="0"/>
              <a:t>Hastane çalışanları işlerinden çıkarılıyor!</a:t>
            </a:r>
          </a:p>
          <a:p>
            <a:pPr>
              <a:spcBef>
                <a:spcPts val="1200"/>
              </a:spcBef>
              <a:spcAft>
                <a:spcPts val="1200"/>
              </a:spcAft>
            </a:pPr>
            <a:r>
              <a:rPr lang="tr-TR" dirty="0" smtClean="0"/>
              <a:t>KÖO sisteminde hastaların </a:t>
            </a:r>
            <a:r>
              <a:rPr lang="tr-TR" dirty="0" smtClean="0">
                <a:solidFill>
                  <a:srgbClr val="FF0000"/>
                </a:solidFill>
              </a:rPr>
              <a:t>hastane hizmetlerine erişimi </a:t>
            </a:r>
            <a:r>
              <a:rPr lang="tr-TR" dirty="0" smtClean="0"/>
              <a:t>güçleşiyor.</a:t>
            </a:r>
          </a:p>
          <a:p>
            <a:pPr>
              <a:spcBef>
                <a:spcPts val="1200"/>
              </a:spcBef>
              <a:spcAft>
                <a:spcPts val="1200"/>
              </a:spcAft>
            </a:pPr>
            <a:r>
              <a:rPr lang="tr-TR" dirty="0" smtClean="0"/>
              <a:t>…</a:t>
            </a:r>
            <a:endParaRPr lang="tr-TR" dirty="0"/>
          </a:p>
        </p:txBody>
      </p:sp>
    </p:spTree>
    <p:extLst>
      <p:ext uri="{BB962C8B-B14F-4D97-AF65-F5344CB8AC3E}">
        <p14:creationId xmlns:p14="http://schemas.microsoft.com/office/powerpoint/2010/main" xmlns="" val="7617623"/>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p:cNvSpPr>
            <a:spLocks noGrp="1"/>
          </p:cNvSpPr>
          <p:nvPr>
            <p:ph type="title"/>
          </p:nvPr>
        </p:nvSpPr>
        <p:spPr>
          <a:xfrm>
            <a:off x="251519" y="620688"/>
            <a:ext cx="8640959" cy="990600"/>
          </a:xfrm>
          <a:ln>
            <a:solidFill>
              <a:schemeClr val="accent1"/>
            </a:solidFill>
          </a:ln>
        </p:spPr>
        <p:txBody>
          <a:bodyPr>
            <a:noAutofit/>
          </a:bodyPr>
          <a:lstStyle/>
          <a:p>
            <a:r>
              <a:rPr lang="tr-TR" sz="3200" b="1" dirty="0" smtClean="0">
                <a:solidFill>
                  <a:srgbClr val="C00000"/>
                </a:solidFill>
              </a:rPr>
              <a:t>KÖO hastane modeli giderek </a:t>
            </a:r>
            <a:r>
              <a:rPr lang="tr-TR" sz="3200" b="1" dirty="0">
                <a:solidFill>
                  <a:srgbClr val="C00000"/>
                </a:solidFill>
              </a:rPr>
              <a:t>geçersizleşmektedir</a:t>
            </a:r>
          </a:p>
        </p:txBody>
      </p:sp>
      <p:sp>
        <p:nvSpPr>
          <p:cNvPr id="2" name="İçerik Yer Tutucusu 1"/>
          <p:cNvSpPr>
            <a:spLocks noGrp="1"/>
          </p:cNvSpPr>
          <p:nvPr>
            <p:ph idx="1"/>
          </p:nvPr>
        </p:nvSpPr>
        <p:spPr>
          <a:xfrm>
            <a:off x="251520" y="1772816"/>
            <a:ext cx="8640959" cy="3312368"/>
          </a:xfrm>
          <a:ln>
            <a:solidFill>
              <a:schemeClr val="accent1"/>
            </a:solidFill>
          </a:ln>
        </p:spPr>
        <p:txBody>
          <a:bodyPr>
            <a:normAutofit/>
          </a:bodyPr>
          <a:lstStyle/>
          <a:p>
            <a:r>
              <a:rPr lang="tr-TR" sz="2000" dirty="0" smtClean="0"/>
              <a:t>Birleşik </a:t>
            </a:r>
            <a:r>
              <a:rPr lang="tr-TR" sz="2000" dirty="0"/>
              <a:t>Krallık 8 PFI </a:t>
            </a:r>
            <a:r>
              <a:rPr lang="tr-TR" sz="2000" dirty="0" smtClean="0"/>
              <a:t>(KÖO</a:t>
            </a:r>
            <a:r>
              <a:rPr lang="tr-TR" sz="2000" dirty="0"/>
              <a:t>) </a:t>
            </a:r>
            <a:r>
              <a:rPr lang="tr-TR" sz="2000" dirty="0" smtClean="0"/>
              <a:t>hastaneden vazgeçmiştir</a:t>
            </a:r>
            <a:r>
              <a:rPr lang="tr-TR" sz="2000" dirty="0"/>
              <a:t>. </a:t>
            </a:r>
            <a:endParaRPr lang="tr-TR" sz="2000" dirty="0" smtClean="0"/>
          </a:p>
          <a:p>
            <a:r>
              <a:rPr lang="tr-TR" sz="2000" dirty="0" err="1" smtClean="0"/>
              <a:t>Sheffield’deki</a:t>
            </a:r>
            <a:r>
              <a:rPr lang="tr-TR" sz="2000" dirty="0" smtClean="0"/>
              <a:t> </a:t>
            </a:r>
            <a:r>
              <a:rPr lang="tr-TR" sz="2000" dirty="0"/>
              <a:t>PFI kadın </a:t>
            </a:r>
            <a:r>
              <a:rPr lang="tr-TR" sz="2000" dirty="0" smtClean="0"/>
              <a:t>hastanesi kamu </a:t>
            </a:r>
            <a:r>
              <a:rPr lang="tr-TR" sz="2000" dirty="0"/>
              <a:t>finansmanı kapsamına </a:t>
            </a:r>
            <a:r>
              <a:rPr lang="tr-TR" sz="2000" dirty="0" smtClean="0"/>
              <a:t>dönmüştür. </a:t>
            </a:r>
          </a:p>
          <a:p>
            <a:r>
              <a:rPr lang="tr-TR" sz="2000" dirty="0" err="1" smtClean="0"/>
              <a:t>Southend</a:t>
            </a:r>
            <a:r>
              <a:rPr lang="tr-TR" sz="2000" dirty="0" smtClean="0"/>
              <a:t> Hastanesi </a:t>
            </a:r>
            <a:r>
              <a:rPr lang="tr-TR" sz="2000" dirty="0"/>
              <a:t>NHS Vakfı 2007 yılı sonunda PFI veya KÖO </a:t>
            </a:r>
            <a:r>
              <a:rPr lang="tr-TR" sz="2000" dirty="0" smtClean="0"/>
              <a:t>sistemini terk </a:t>
            </a:r>
            <a:r>
              <a:rPr lang="tr-TR" sz="2000" dirty="0"/>
              <a:t>ederek gene kamu finansmanına </a:t>
            </a:r>
            <a:r>
              <a:rPr lang="tr-TR" sz="2000" dirty="0" smtClean="0"/>
              <a:t>dönmüştür.</a:t>
            </a:r>
          </a:p>
          <a:p>
            <a:r>
              <a:rPr lang="tr-TR" sz="2000" dirty="0" smtClean="0"/>
              <a:t>Beş </a:t>
            </a:r>
            <a:r>
              <a:rPr lang="tr-TR" sz="2000" dirty="0"/>
              <a:t>yıllık planlama döneminden sonra giderek </a:t>
            </a:r>
            <a:r>
              <a:rPr lang="tr-TR" sz="2000" dirty="0" smtClean="0"/>
              <a:t>yükselen </a:t>
            </a:r>
            <a:r>
              <a:rPr lang="en-US" sz="2000" dirty="0" err="1" smtClean="0"/>
              <a:t>maliyetler</a:t>
            </a:r>
            <a:r>
              <a:rPr lang="en-US" sz="2000" dirty="0" smtClean="0"/>
              <a:t> </a:t>
            </a:r>
            <a:r>
              <a:rPr lang="en-US" sz="2000" dirty="0" err="1"/>
              <a:t>nedeniyle</a:t>
            </a:r>
            <a:r>
              <a:rPr lang="en-US" sz="2000" dirty="0"/>
              <a:t> </a:t>
            </a:r>
            <a:r>
              <a:rPr lang="en-US" sz="2000" dirty="0" err="1"/>
              <a:t>Londra’daki</a:t>
            </a:r>
            <a:r>
              <a:rPr lang="en-US" sz="2000" dirty="0"/>
              <a:t> KÖO Royal </a:t>
            </a:r>
            <a:r>
              <a:rPr lang="en-US" sz="2000" dirty="0" smtClean="0"/>
              <a:t>Brampton</a:t>
            </a:r>
            <a:r>
              <a:rPr lang="tr-TR" sz="2000" dirty="0" smtClean="0"/>
              <a:t> Hastanesinden vazgeçilmiştir.</a:t>
            </a:r>
          </a:p>
          <a:p>
            <a:r>
              <a:rPr lang="tr-TR" sz="2000" dirty="0" err="1"/>
              <a:t>Bombardier</a:t>
            </a:r>
            <a:r>
              <a:rPr lang="tr-TR" sz="2000" dirty="0"/>
              <a:t> başkanı ve CEO’su Pierre </a:t>
            </a:r>
            <a:r>
              <a:rPr lang="tr-TR" sz="2000" dirty="0" err="1"/>
              <a:t>Beaudoin</a:t>
            </a:r>
            <a:r>
              <a:rPr lang="tr-TR" sz="2000" dirty="0"/>
              <a:t> 2010 </a:t>
            </a:r>
            <a:r>
              <a:rPr lang="tr-TR" sz="2000" dirty="0" smtClean="0"/>
              <a:t>yılı Mayıs </a:t>
            </a:r>
            <a:r>
              <a:rPr lang="tr-TR" sz="2000" dirty="0"/>
              <a:t>ayında KÖO finansmanının çok daha pahalı </a:t>
            </a:r>
            <a:r>
              <a:rPr lang="tr-TR" sz="2000" dirty="0" smtClean="0"/>
              <a:t>olduğunu ve </a:t>
            </a:r>
            <a:r>
              <a:rPr lang="tr-TR" sz="2000" dirty="0"/>
              <a:t>iyi bir çözüm oluşturmadığını açıklamıştır </a:t>
            </a:r>
            <a:r>
              <a:rPr lang="tr-TR" sz="2000" dirty="0" smtClean="0"/>
              <a:t>.</a:t>
            </a:r>
            <a:endParaRPr lang="tr-TR" sz="2000" dirty="0"/>
          </a:p>
        </p:txBody>
      </p:sp>
      <p:pic>
        <p:nvPicPr>
          <p:cNvPr id="17410"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251519" y="5229200"/>
            <a:ext cx="5482952" cy="146911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744426857"/>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solidFill>
            <a:schemeClr val="accent3">
              <a:lumMod val="20000"/>
              <a:lumOff val="80000"/>
            </a:schemeClr>
          </a:solidFill>
        </p:spPr>
        <p:txBody>
          <a:bodyPr>
            <a:normAutofit/>
          </a:bodyPr>
          <a:lstStyle/>
          <a:p>
            <a:pPr algn="ctr"/>
            <a:r>
              <a:rPr lang="tr-TR" sz="2800" b="1" dirty="0" smtClean="0"/>
              <a:t>Birleşik Krallık «Kamu-özel ortaklığı» </a:t>
            </a:r>
            <a:r>
              <a:rPr lang="tr-TR" sz="2800" b="1" dirty="0" err="1" smtClean="0"/>
              <a:t>ndan</a:t>
            </a:r>
            <a:r>
              <a:rPr lang="tr-TR" sz="2800" b="1" dirty="0" smtClean="0"/>
              <a:t> vaz geçti!</a:t>
            </a:r>
            <a:endParaRPr lang="tr-TR" sz="2800" b="1" dirty="0"/>
          </a:p>
        </p:txBody>
      </p:sp>
      <p:pic>
        <p:nvPicPr>
          <p:cNvPr id="4" name="İçerik Yer Tutucusu 3"/>
          <p:cNvPicPr>
            <a:picLocks noGrp="1" noChangeAspect="1"/>
          </p:cNvPicPr>
          <p:nvPr>
            <p:ph idx="1"/>
          </p:nvPr>
        </p:nvPicPr>
        <p:blipFill>
          <a:blip r:embed="rId2"/>
          <a:stretch>
            <a:fillRect/>
          </a:stretch>
        </p:blipFill>
        <p:spPr>
          <a:xfrm>
            <a:off x="480333" y="1700808"/>
            <a:ext cx="8171256" cy="3312368"/>
          </a:xfrm>
          <a:prstGeom prst="rect">
            <a:avLst/>
          </a:prstGeom>
        </p:spPr>
      </p:pic>
      <p:pic>
        <p:nvPicPr>
          <p:cNvPr id="5" name="Resim 4"/>
          <p:cNvPicPr>
            <a:picLocks noChangeAspect="1"/>
          </p:cNvPicPr>
          <p:nvPr/>
        </p:nvPicPr>
        <p:blipFill>
          <a:blip r:embed="rId3"/>
          <a:stretch>
            <a:fillRect/>
          </a:stretch>
        </p:blipFill>
        <p:spPr>
          <a:xfrm>
            <a:off x="7164288" y="4509120"/>
            <a:ext cx="1862980" cy="2274179"/>
          </a:xfrm>
          <a:prstGeom prst="rect">
            <a:avLst/>
          </a:prstGeom>
          <a:ln>
            <a:solidFill>
              <a:srgbClr val="FF0000"/>
            </a:solidFill>
          </a:ln>
        </p:spPr>
      </p:pic>
      <p:sp>
        <p:nvSpPr>
          <p:cNvPr id="3" name="Altbilgi Yer Tutucusu 2"/>
          <p:cNvSpPr>
            <a:spLocks noGrp="1"/>
          </p:cNvSpPr>
          <p:nvPr>
            <p:ph type="ftr" sz="quarter" idx="11"/>
          </p:nvPr>
        </p:nvSpPr>
        <p:spPr/>
        <p:txBody>
          <a:bodyPr/>
          <a:lstStyle/>
          <a:p>
            <a:r>
              <a:rPr lang="tr-TR" smtClean="0"/>
              <a:t>K PALA</a:t>
            </a:r>
            <a:endParaRPr lang="tr-TR"/>
          </a:p>
        </p:txBody>
      </p:sp>
      <p:sp>
        <p:nvSpPr>
          <p:cNvPr id="6" name="Slayt Numarası Yer Tutucusu 5"/>
          <p:cNvSpPr>
            <a:spLocks noGrp="1"/>
          </p:cNvSpPr>
          <p:nvPr>
            <p:ph type="sldNum" sz="quarter" idx="12"/>
          </p:nvPr>
        </p:nvSpPr>
        <p:spPr/>
        <p:txBody>
          <a:bodyPr/>
          <a:lstStyle/>
          <a:p>
            <a:fld id="{F302176B-0E47-46AC-8F43-DAB4B8A37D06}" type="slidenum">
              <a:rPr lang="tr-TR" smtClean="0"/>
              <a:pPr/>
              <a:t>54</a:t>
            </a:fld>
            <a:endParaRPr lang="tr-TR"/>
          </a:p>
        </p:txBody>
      </p:sp>
    </p:spTree>
    <p:extLst>
      <p:ext uri="{BB962C8B-B14F-4D97-AF65-F5344CB8AC3E}">
        <p14:creationId xmlns:p14="http://schemas.microsoft.com/office/powerpoint/2010/main" xmlns="" val="1458679984"/>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solidFill>
            <a:schemeClr val="accent3">
              <a:lumMod val="20000"/>
              <a:lumOff val="80000"/>
            </a:schemeClr>
          </a:solidFill>
        </p:spPr>
        <p:txBody>
          <a:bodyPr>
            <a:normAutofit/>
          </a:bodyPr>
          <a:lstStyle/>
          <a:p>
            <a:pPr algn="ctr"/>
            <a:r>
              <a:rPr lang="tr-TR" sz="3200" b="1" dirty="0" smtClean="0"/>
              <a:t>Eskiye dönüş: Kaynak kamu bütçesi</a:t>
            </a:r>
            <a:endParaRPr lang="tr-TR" sz="3200" b="1" dirty="0"/>
          </a:p>
        </p:txBody>
      </p:sp>
      <p:pic>
        <p:nvPicPr>
          <p:cNvPr id="4" name="İçerik Yer Tutucusu 3"/>
          <p:cNvPicPr>
            <a:picLocks noGrp="1" noChangeAspect="1"/>
          </p:cNvPicPr>
          <p:nvPr>
            <p:ph idx="1"/>
          </p:nvPr>
        </p:nvPicPr>
        <p:blipFill>
          <a:blip r:embed="rId2"/>
          <a:stretch>
            <a:fillRect/>
          </a:stretch>
        </p:blipFill>
        <p:spPr>
          <a:xfrm>
            <a:off x="457200" y="1772816"/>
            <a:ext cx="8374080" cy="3456384"/>
          </a:xfrm>
          <a:prstGeom prst="rect">
            <a:avLst/>
          </a:prstGeom>
        </p:spPr>
      </p:pic>
      <p:pic>
        <p:nvPicPr>
          <p:cNvPr id="5" name="Resim 4"/>
          <p:cNvPicPr>
            <a:picLocks noChangeAspect="1"/>
          </p:cNvPicPr>
          <p:nvPr/>
        </p:nvPicPr>
        <p:blipFill>
          <a:blip r:embed="rId3"/>
          <a:stretch>
            <a:fillRect/>
          </a:stretch>
        </p:blipFill>
        <p:spPr>
          <a:xfrm>
            <a:off x="7164288" y="4509120"/>
            <a:ext cx="1843174" cy="2250001"/>
          </a:xfrm>
          <a:prstGeom prst="rect">
            <a:avLst/>
          </a:prstGeom>
          <a:ln>
            <a:solidFill>
              <a:srgbClr val="FF0000"/>
            </a:solidFill>
          </a:ln>
        </p:spPr>
      </p:pic>
      <p:sp>
        <p:nvSpPr>
          <p:cNvPr id="3" name="Altbilgi Yer Tutucusu 2"/>
          <p:cNvSpPr>
            <a:spLocks noGrp="1"/>
          </p:cNvSpPr>
          <p:nvPr>
            <p:ph type="ftr" sz="quarter" idx="11"/>
          </p:nvPr>
        </p:nvSpPr>
        <p:spPr/>
        <p:txBody>
          <a:bodyPr/>
          <a:lstStyle/>
          <a:p>
            <a:r>
              <a:rPr lang="tr-TR" smtClean="0"/>
              <a:t>K PALA</a:t>
            </a:r>
            <a:endParaRPr lang="tr-TR"/>
          </a:p>
        </p:txBody>
      </p:sp>
      <p:sp>
        <p:nvSpPr>
          <p:cNvPr id="6" name="Slayt Numarası Yer Tutucusu 5"/>
          <p:cNvSpPr>
            <a:spLocks noGrp="1"/>
          </p:cNvSpPr>
          <p:nvPr>
            <p:ph type="sldNum" sz="quarter" idx="12"/>
          </p:nvPr>
        </p:nvSpPr>
        <p:spPr/>
        <p:txBody>
          <a:bodyPr/>
          <a:lstStyle/>
          <a:p>
            <a:fld id="{F302176B-0E47-46AC-8F43-DAB4B8A37D06}" type="slidenum">
              <a:rPr lang="tr-TR" smtClean="0"/>
              <a:pPr/>
              <a:t>55</a:t>
            </a:fld>
            <a:endParaRPr lang="tr-TR"/>
          </a:p>
        </p:txBody>
      </p:sp>
    </p:spTree>
    <p:extLst>
      <p:ext uri="{BB962C8B-B14F-4D97-AF65-F5344CB8AC3E}">
        <p14:creationId xmlns:p14="http://schemas.microsoft.com/office/powerpoint/2010/main" xmlns="" val="3758379203"/>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çerik Yer Tutucusu 3"/>
          <p:cNvPicPr>
            <a:picLocks noGrp="1" noChangeAspect="1"/>
          </p:cNvPicPr>
          <p:nvPr>
            <p:ph idx="1"/>
          </p:nvPr>
        </p:nvPicPr>
        <p:blipFill rotWithShape="1">
          <a:blip r:embed="rId2"/>
          <a:srcRect l="13118" t="8559" r="13825" b="5852"/>
          <a:stretch/>
        </p:blipFill>
        <p:spPr>
          <a:xfrm>
            <a:off x="179511" y="476672"/>
            <a:ext cx="8745699" cy="5760640"/>
          </a:xfrm>
          <a:prstGeom prst="rect">
            <a:avLst/>
          </a:prstGeom>
          <a:ln>
            <a:solidFill>
              <a:schemeClr val="accent1"/>
            </a:solidFill>
          </a:ln>
        </p:spPr>
      </p:pic>
      <p:pic>
        <p:nvPicPr>
          <p:cNvPr id="3" name="Resim 2"/>
          <p:cNvPicPr>
            <a:picLocks noChangeAspect="1"/>
          </p:cNvPicPr>
          <p:nvPr/>
        </p:nvPicPr>
        <p:blipFill rotWithShape="1">
          <a:blip r:embed="rId3"/>
          <a:srcRect l="11806" t="20230" r="36583" b="34644"/>
          <a:stretch/>
        </p:blipFill>
        <p:spPr>
          <a:xfrm>
            <a:off x="2123728" y="2852936"/>
            <a:ext cx="6738956" cy="3312368"/>
          </a:xfrm>
          <a:prstGeom prst="rect">
            <a:avLst/>
          </a:prstGeom>
          <a:ln>
            <a:solidFill>
              <a:schemeClr val="accent1"/>
            </a:solidFill>
          </a:ln>
        </p:spPr>
      </p:pic>
    </p:spTree>
    <p:extLst>
      <p:ext uri="{BB962C8B-B14F-4D97-AF65-F5344CB8AC3E}">
        <p14:creationId xmlns:p14="http://schemas.microsoft.com/office/powerpoint/2010/main" xmlns="" val="2762605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457200" y="476672"/>
            <a:ext cx="8229600" cy="663352"/>
          </a:xfrm>
        </p:spPr>
        <p:txBody>
          <a:bodyPr>
            <a:normAutofit/>
          </a:bodyPr>
          <a:lstStyle/>
          <a:p>
            <a:pPr algn="ctr"/>
            <a:r>
              <a:rPr lang="tr-TR" sz="3200" b="1" dirty="0" smtClean="0">
                <a:solidFill>
                  <a:srgbClr val="C00000"/>
                </a:solidFill>
              </a:rPr>
              <a:t>Sağlık harcamalarındaki artış hızı düşüyor (!)</a:t>
            </a:r>
            <a:endParaRPr lang="tr-TR" sz="3200" b="1" dirty="0">
              <a:solidFill>
                <a:srgbClr val="C00000"/>
              </a:solidFill>
            </a:endParaRPr>
          </a:p>
        </p:txBody>
      </p:sp>
      <p:pic>
        <p:nvPicPr>
          <p:cNvPr id="4" name="İçerik Yer Tutucusu 3"/>
          <p:cNvPicPr>
            <a:picLocks noGrp="1" noChangeAspect="1"/>
          </p:cNvPicPr>
          <p:nvPr>
            <p:ph idx="1"/>
          </p:nvPr>
        </p:nvPicPr>
        <p:blipFill>
          <a:blip r:embed="rId2"/>
          <a:stretch>
            <a:fillRect/>
          </a:stretch>
        </p:blipFill>
        <p:spPr>
          <a:xfrm>
            <a:off x="192154" y="1171046"/>
            <a:ext cx="8759691" cy="4248472"/>
          </a:xfrm>
          <a:prstGeom prst="rect">
            <a:avLst/>
          </a:prstGeom>
        </p:spPr>
      </p:pic>
      <p:sp>
        <p:nvSpPr>
          <p:cNvPr id="3" name="Dikdörtgen 2"/>
          <p:cNvSpPr/>
          <p:nvPr/>
        </p:nvSpPr>
        <p:spPr>
          <a:xfrm>
            <a:off x="2267744" y="1052736"/>
            <a:ext cx="1008112" cy="3600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5" name="Altbilgi Yer Tutucusu 4"/>
          <p:cNvSpPr>
            <a:spLocks noGrp="1"/>
          </p:cNvSpPr>
          <p:nvPr>
            <p:ph type="ftr" sz="quarter" idx="11"/>
          </p:nvPr>
        </p:nvSpPr>
        <p:spPr/>
        <p:txBody>
          <a:bodyPr/>
          <a:lstStyle/>
          <a:p>
            <a:r>
              <a:rPr lang="tr-TR" smtClean="0"/>
              <a:t>K PALA</a:t>
            </a:r>
            <a:endParaRPr lang="tr-TR"/>
          </a:p>
        </p:txBody>
      </p:sp>
      <p:sp>
        <p:nvSpPr>
          <p:cNvPr id="6" name="Slayt Numarası Yer Tutucusu 5"/>
          <p:cNvSpPr>
            <a:spLocks noGrp="1"/>
          </p:cNvSpPr>
          <p:nvPr>
            <p:ph type="sldNum" sz="quarter" idx="12"/>
          </p:nvPr>
        </p:nvSpPr>
        <p:spPr/>
        <p:txBody>
          <a:bodyPr/>
          <a:lstStyle/>
          <a:p>
            <a:fld id="{F302176B-0E47-46AC-8F43-DAB4B8A37D06}" type="slidenum">
              <a:rPr lang="tr-TR" smtClean="0"/>
              <a:pPr/>
              <a:t>57</a:t>
            </a:fld>
            <a:endParaRPr lang="tr-TR"/>
          </a:p>
        </p:txBody>
      </p:sp>
    </p:spTree>
    <p:extLst>
      <p:ext uri="{BB962C8B-B14F-4D97-AF65-F5344CB8AC3E}">
        <p14:creationId xmlns:p14="http://schemas.microsoft.com/office/powerpoint/2010/main" xmlns="" val="2502036081"/>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79512" y="404664"/>
            <a:ext cx="4289425" cy="6194425"/>
          </a:xfrm>
          <a:prstGeom prst="rect">
            <a:avLst/>
          </a:prstGeom>
          <a:noFill/>
          <a:ln w="9525">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rotWithShape="1">
          <a:blip r:embed="rId3">
            <a:extLst>
              <a:ext uri="{28A0092B-C50C-407E-A947-70E740481C1C}">
                <a14:useLocalDpi xmlns:a14="http://schemas.microsoft.com/office/drawing/2010/main" xmlns="" val="0"/>
              </a:ext>
            </a:extLst>
          </a:blip>
          <a:srcRect l="1822" t="10521" r="49503" b="5327"/>
          <a:stretch/>
        </p:blipFill>
        <p:spPr bwMode="auto">
          <a:xfrm>
            <a:off x="4644008" y="404664"/>
            <a:ext cx="4392488" cy="606962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2446137672"/>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noAutofit/>
          </a:bodyPr>
          <a:lstStyle/>
          <a:p>
            <a:pPr algn="ctr"/>
            <a:r>
              <a:rPr lang="tr-TR" sz="2800" b="1" dirty="0" smtClean="0">
                <a:solidFill>
                  <a:srgbClr val="C00000"/>
                </a:solidFill>
              </a:rPr>
              <a:t>Birleşik </a:t>
            </a:r>
            <a:r>
              <a:rPr lang="tr-TR" sz="2800" b="1" dirty="0">
                <a:solidFill>
                  <a:srgbClr val="C00000"/>
                </a:solidFill>
              </a:rPr>
              <a:t>Krallığın Kamu Özel Ortaklığı </a:t>
            </a:r>
            <a:r>
              <a:rPr lang="tr-TR" sz="2800" b="1" dirty="0" smtClean="0">
                <a:solidFill>
                  <a:srgbClr val="C00000"/>
                </a:solidFill>
              </a:rPr>
              <a:t>Felaketi</a:t>
            </a:r>
            <a:br>
              <a:rPr lang="tr-TR" sz="2800" b="1" dirty="0" smtClean="0">
                <a:solidFill>
                  <a:srgbClr val="C00000"/>
                </a:solidFill>
              </a:rPr>
            </a:br>
            <a:r>
              <a:rPr lang="tr-TR" sz="2800" b="1" dirty="0" smtClean="0">
                <a:solidFill>
                  <a:schemeClr val="tx1"/>
                </a:solidFill>
              </a:rPr>
              <a:t>Özel </a:t>
            </a:r>
            <a:r>
              <a:rPr lang="tr-TR" sz="2800" b="1" dirty="0">
                <a:solidFill>
                  <a:schemeClr val="tx1"/>
                </a:solidFill>
              </a:rPr>
              <a:t>finansmandan dünyanın geri kalanı için dersler</a:t>
            </a:r>
          </a:p>
        </p:txBody>
      </p:sp>
      <p:pic>
        <p:nvPicPr>
          <p:cNvPr id="5" name="İçerik Yer Tutucusu 4"/>
          <p:cNvPicPr>
            <a:picLocks noGrp="1" noChangeAspect="1"/>
          </p:cNvPicPr>
          <p:nvPr>
            <p:ph sz="half" idx="1"/>
          </p:nvPr>
        </p:nvPicPr>
        <p:blipFill>
          <a:blip r:embed="rId2"/>
          <a:stretch>
            <a:fillRect/>
          </a:stretch>
        </p:blipFill>
        <p:spPr>
          <a:xfrm>
            <a:off x="539552" y="1607047"/>
            <a:ext cx="3871420" cy="4718050"/>
          </a:xfrm>
          <a:prstGeom prst="rect">
            <a:avLst/>
          </a:prstGeom>
          <a:ln>
            <a:solidFill>
              <a:schemeClr val="accent1"/>
            </a:solidFill>
          </a:ln>
        </p:spPr>
      </p:pic>
      <p:sp>
        <p:nvSpPr>
          <p:cNvPr id="4" name="İçerik Yer Tutucusu 3"/>
          <p:cNvSpPr>
            <a:spLocks noGrp="1"/>
          </p:cNvSpPr>
          <p:nvPr>
            <p:ph sz="half" idx="2"/>
          </p:nvPr>
        </p:nvSpPr>
        <p:spPr>
          <a:xfrm>
            <a:off x="4572000" y="1607048"/>
            <a:ext cx="4114800" cy="4718050"/>
          </a:xfrm>
          <a:ln>
            <a:solidFill>
              <a:schemeClr val="accent1"/>
            </a:solidFill>
          </a:ln>
        </p:spPr>
        <p:txBody>
          <a:bodyPr>
            <a:noAutofit/>
          </a:bodyPr>
          <a:lstStyle/>
          <a:p>
            <a:r>
              <a:rPr lang="tr-TR" sz="2000" dirty="0" smtClean="0"/>
              <a:t>«İçerdeki </a:t>
            </a:r>
            <a:r>
              <a:rPr lang="tr-TR" sz="2000" dirty="0"/>
              <a:t>felaket denebilecek sonuçlara rağmen </a:t>
            </a:r>
            <a:r>
              <a:rPr lang="tr-TR" sz="2000" dirty="0" smtClean="0"/>
              <a:t>Birleşik Krallık </a:t>
            </a:r>
            <a:r>
              <a:rPr lang="tr-TR" sz="2000" dirty="0"/>
              <a:t>hükümetinin dünyada </a:t>
            </a:r>
            <a:r>
              <a:rPr lang="tr-TR" sz="2000" dirty="0" smtClean="0"/>
              <a:t>Kamu-Özel Ortaklığı modelini yaymaya </a:t>
            </a:r>
            <a:r>
              <a:rPr lang="tr-TR" sz="2000" dirty="0"/>
              <a:t>çalışmasının nedeni </a:t>
            </a:r>
            <a:r>
              <a:rPr lang="tr-TR" sz="2000" dirty="0" smtClean="0">
                <a:solidFill>
                  <a:srgbClr val="FF0000"/>
                </a:solidFill>
              </a:rPr>
              <a:t>Birleşik Krallık  </a:t>
            </a:r>
            <a:r>
              <a:rPr lang="tr-TR" sz="2000" dirty="0">
                <a:solidFill>
                  <a:srgbClr val="FF0000"/>
                </a:solidFill>
              </a:rPr>
              <a:t>şirketlerine yarar sağlama </a:t>
            </a:r>
            <a:r>
              <a:rPr lang="tr-TR" sz="2000" dirty="0"/>
              <a:t>çabasıdır</a:t>
            </a:r>
            <a:r>
              <a:rPr lang="tr-TR" sz="2000" dirty="0" smtClean="0"/>
              <a:t>.» </a:t>
            </a:r>
          </a:p>
          <a:p>
            <a:r>
              <a:rPr lang="tr-TR" sz="2000" dirty="0" smtClean="0"/>
              <a:t>«Dünyanın </a:t>
            </a:r>
            <a:r>
              <a:rPr lang="tr-TR" sz="2000" dirty="0"/>
              <a:t>çeşitli yerlerindeki karar vericiler, </a:t>
            </a:r>
            <a:r>
              <a:rPr lang="tr-TR" sz="2000" dirty="0" smtClean="0"/>
              <a:t>Birleşik Krallık </a:t>
            </a:r>
            <a:r>
              <a:rPr lang="tr-TR" sz="2000" dirty="0"/>
              <a:t>şirketlerinin ve hükümetinin tavsiyelerine kulak vermeden önce </a:t>
            </a:r>
            <a:r>
              <a:rPr lang="tr-TR" sz="2000" dirty="0">
                <a:solidFill>
                  <a:srgbClr val="FF0000"/>
                </a:solidFill>
              </a:rPr>
              <a:t>Kamu-Özel </a:t>
            </a:r>
            <a:r>
              <a:rPr lang="tr-TR" sz="2000" dirty="0" smtClean="0">
                <a:solidFill>
                  <a:srgbClr val="FF0000"/>
                </a:solidFill>
              </a:rPr>
              <a:t>Ortaklığı girişimlerinin Birleşik Krallıktaki </a:t>
            </a:r>
            <a:r>
              <a:rPr lang="tr-TR" sz="2000" dirty="0">
                <a:solidFill>
                  <a:srgbClr val="FF0000"/>
                </a:solidFill>
              </a:rPr>
              <a:t>feci sicili</a:t>
            </a:r>
            <a:r>
              <a:rPr lang="tr-TR" sz="2000" dirty="0"/>
              <a:t>ni dikkate almalıdırlar</a:t>
            </a:r>
            <a:r>
              <a:rPr lang="tr-TR" sz="2000" dirty="0" smtClean="0"/>
              <a:t>.»</a:t>
            </a:r>
            <a:endParaRPr lang="tr-TR" sz="2000" dirty="0"/>
          </a:p>
        </p:txBody>
      </p:sp>
      <p:sp>
        <p:nvSpPr>
          <p:cNvPr id="6" name="Metin kutusu 5"/>
          <p:cNvSpPr txBox="1"/>
          <p:nvPr/>
        </p:nvSpPr>
        <p:spPr>
          <a:xfrm>
            <a:off x="457200" y="6408145"/>
            <a:ext cx="8435280" cy="307777"/>
          </a:xfrm>
          <a:prstGeom prst="rect">
            <a:avLst/>
          </a:prstGeom>
          <a:noFill/>
        </p:spPr>
        <p:txBody>
          <a:bodyPr wrap="square" rtlCol="0">
            <a:spAutoFit/>
          </a:bodyPr>
          <a:lstStyle/>
          <a:p>
            <a:r>
              <a:rPr lang="tr-TR" sz="1400" dirty="0">
                <a:hlinkClick r:id="rId3"/>
              </a:rPr>
              <a:t>http://</a:t>
            </a:r>
            <a:r>
              <a:rPr lang="tr-TR" sz="1400" dirty="0" smtClean="0">
                <a:hlinkClick r:id="rId3"/>
              </a:rPr>
              <a:t>www.ttb.org.tr/images/stories/haberler/file/The-UKs-PPPs-disaster_Final-version_02_17.pdf</a:t>
            </a:r>
            <a:r>
              <a:rPr lang="tr-TR" sz="1400" dirty="0" smtClean="0"/>
              <a:t> </a:t>
            </a:r>
            <a:endParaRPr lang="tr-TR" sz="1400" dirty="0"/>
          </a:p>
        </p:txBody>
      </p:sp>
    </p:spTree>
    <p:extLst>
      <p:ext uri="{BB962C8B-B14F-4D97-AF65-F5344CB8AC3E}">
        <p14:creationId xmlns:p14="http://schemas.microsoft.com/office/powerpoint/2010/main" xmlns="" val="205262143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solidFill>
            <a:srgbClr val="C00000"/>
          </a:solidFill>
          <a:ln>
            <a:solidFill>
              <a:schemeClr val="accent1"/>
            </a:solidFill>
          </a:ln>
        </p:spPr>
        <p:txBody>
          <a:bodyPr>
            <a:normAutofit/>
          </a:bodyPr>
          <a:lstStyle/>
          <a:p>
            <a:pPr algn="ctr"/>
            <a:r>
              <a:rPr lang="tr-TR" b="1" dirty="0" smtClean="0">
                <a:solidFill>
                  <a:schemeClr val="bg1"/>
                </a:solidFill>
              </a:rPr>
              <a:t>Şehir hastanelerinin temel özellikleri</a:t>
            </a:r>
            <a:r>
              <a:rPr lang="tr-TR" b="1" dirty="0" smtClean="0">
                <a:solidFill>
                  <a:srgbClr val="C00000"/>
                </a:solidFill>
              </a:rPr>
              <a:t>:</a:t>
            </a:r>
            <a:endParaRPr lang="tr-TR" b="1" dirty="0">
              <a:solidFill>
                <a:srgbClr val="C00000"/>
              </a:solidFill>
            </a:endParaRPr>
          </a:p>
        </p:txBody>
      </p:sp>
      <p:sp>
        <p:nvSpPr>
          <p:cNvPr id="3" name="İçerik Yer Tutucusu 2"/>
          <p:cNvSpPr>
            <a:spLocks noGrp="1"/>
          </p:cNvSpPr>
          <p:nvPr>
            <p:ph sz="half" idx="1"/>
          </p:nvPr>
        </p:nvSpPr>
        <p:spPr>
          <a:xfrm>
            <a:off x="457200" y="1673352"/>
            <a:ext cx="3466728" cy="4491952"/>
          </a:xfrm>
          <a:ln>
            <a:solidFill>
              <a:schemeClr val="accent1"/>
            </a:solidFill>
          </a:ln>
        </p:spPr>
        <p:txBody>
          <a:bodyPr>
            <a:normAutofit fontScale="92500" lnSpcReduction="20000"/>
          </a:bodyPr>
          <a:lstStyle/>
          <a:p>
            <a:r>
              <a:rPr lang="tr-TR" dirty="0" smtClean="0"/>
              <a:t>Hastane arazisi: </a:t>
            </a:r>
            <a:r>
              <a:rPr lang="tr-TR" dirty="0" smtClean="0">
                <a:solidFill>
                  <a:srgbClr val="C00000"/>
                </a:solidFill>
              </a:rPr>
              <a:t>Kamu</a:t>
            </a:r>
          </a:p>
          <a:p>
            <a:r>
              <a:rPr lang="tr-TR" dirty="0" smtClean="0"/>
              <a:t>Bina projesi: </a:t>
            </a:r>
            <a:r>
              <a:rPr lang="tr-TR" dirty="0" smtClean="0">
                <a:solidFill>
                  <a:srgbClr val="C00000"/>
                </a:solidFill>
              </a:rPr>
              <a:t>Sağlık Bakanlığı</a:t>
            </a:r>
          </a:p>
          <a:p>
            <a:r>
              <a:rPr lang="tr-TR" dirty="0" smtClean="0"/>
              <a:t>İhaleyi  (</a:t>
            </a:r>
            <a:r>
              <a:rPr lang="tr-TR" dirty="0" smtClean="0">
                <a:solidFill>
                  <a:srgbClr val="C00000"/>
                </a:solidFill>
              </a:rPr>
              <a:t>Medikal, inşaat, finans</a:t>
            </a:r>
            <a:r>
              <a:rPr lang="tr-TR" dirty="0" smtClean="0"/>
              <a:t>) şirketler grubu alıyor</a:t>
            </a:r>
          </a:p>
          <a:p>
            <a:r>
              <a:rPr lang="tr-TR" dirty="0" smtClean="0"/>
              <a:t>İnşaat: </a:t>
            </a:r>
            <a:r>
              <a:rPr lang="tr-TR" dirty="0" smtClean="0">
                <a:solidFill>
                  <a:srgbClr val="C00000"/>
                </a:solidFill>
              </a:rPr>
              <a:t>İhaleyi alan şirketler</a:t>
            </a:r>
          </a:p>
          <a:p>
            <a:r>
              <a:rPr lang="tr-TR" dirty="0"/>
              <a:t>Bakım/onarım: </a:t>
            </a:r>
            <a:r>
              <a:rPr lang="tr-TR" dirty="0">
                <a:solidFill>
                  <a:srgbClr val="C00000"/>
                </a:solidFill>
              </a:rPr>
              <a:t>İhaleyi alan şirketler</a:t>
            </a:r>
          </a:p>
          <a:p>
            <a:r>
              <a:rPr lang="tr-TR" dirty="0" smtClean="0"/>
              <a:t>Bilgi edinme «</a:t>
            </a:r>
            <a:r>
              <a:rPr lang="tr-TR" dirty="0" smtClean="0">
                <a:solidFill>
                  <a:srgbClr val="FF0000"/>
                </a:solidFill>
              </a:rPr>
              <a:t>Ticari sır</a:t>
            </a:r>
            <a:r>
              <a:rPr lang="tr-TR" dirty="0" smtClean="0"/>
              <a:t>» gerekçesiyle sınırlı</a:t>
            </a:r>
          </a:p>
        </p:txBody>
      </p:sp>
      <p:sp>
        <p:nvSpPr>
          <p:cNvPr id="4" name="İçerik Yer Tutucusu 3"/>
          <p:cNvSpPr>
            <a:spLocks noGrp="1"/>
          </p:cNvSpPr>
          <p:nvPr>
            <p:ph sz="half" idx="2"/>
          </p:nvPr>
        </p:nvSpPr>
        <p:spPr>
          <a:xfrm>
            <a:off x="4139952" y="1673352"/>
            <a:ext cx="4546848" cy="4491952"/>
          </a:xfrm>
          <a:ln>
            <a:solidFill>
              <a:schemeClr val="accent1"/>
            </a:solidFill>
          </a:ln>
        </p:spPr>
        <p:txBody>
          <a:bodyPr>
            <a:noAutofit/>
          </a:bodyPr>
          <a:lstStyle/>
          <a:p>
            <a:pPr>
              <a:lnSpc>
                <a:spcPct val="90000"/>
              </a:lnSpc>
              <a:spcBef>
                <a:spcPts val="0"/>
              </a:spcBef>
            </a:pPr>
            <a:r>
              <a:rPr lang="tr-TR" sz="2400" dirty="0"/>
              <a:t>Halen hizmet sunan </a:t>
            </a:r>
            <a:r>
              <a:rPr lang="tr-TR" sz="2400" dirty="0">
                <a:solidFill>
                  <a:srgbClr val="C00000"/>
                </a:solidFill>
              </a:rPr>
              <a:t>devlet hastanesi</a:t>
            </a:r>
            <a:r>
              <a:rPr lang="tr-TR" sz="2400" dirty="0"/>
              <a:t> </a:t>
            </a:r>
            <a:r>
              <a:rPr lang="tr-TR" sz="2400" dirty="0" smtClean="0"/>
              <a:t>taşınıyor.</a:t>
            </a:r>
          </a:p>
          <a:p>
            <a:pPr>
              <a:lnSpc>
                <a:spcPct val="90000"/>
              </a:lnSpc>
              <a:spcBef>
                <a:spcPts val="0"/>
              </a:spcBef>
            </a:pPr>
            <a:r>
              <a:rPr lang="tr-TR" sz="2400" dirty="0" smtClean="0">
                <a:solidFill>
                  <a:srgbClr val="C00000"/>
                </a:solidFill>
              </a:rPr>
              <a:t>%70 </a:t>
            </a:r>
            <a:r>
              <a:rPr lang="tr-TR" sz="2400" dirty="0" smtClean="0"/>
              <a:t>yatak doluluk oranı garantisi veriliyor </a:t>
            </a:r>
            <a:r>
              <a:rPr lang="tr-TR" sz="2000" dirty="0" smtClean="0"/>
              <a:t>(Hacme dayalı hizmetler)</a:t>
            </a:r>
            <a:endParaRPr lang="tr-TR" sz="2400" dirty="0"/>
          </a:p>
          <a:p>
            <a:pPr>
              <a:lnSpc>
                <a:spcPct val="90000"/>
              </a:lnSpc>
              <a:spcBef>
                <a:spcPts val="0"/>
              </a:spcBef>
            </a:pPr>
            <a:r>
              <a:rPr lang="tr-TR" sz="2400" dirty="0">
                <a:solidFill>
                  <a:srgbClr val="C00000"/>
                </a:solidFill>
              </a:rPr>
              <a:t>25 yıl </a:t>
            </a:r>
            <a:r>
              <a:rPr lang="tr-TR" sz="2400" dirty="0" smtClean="0"/>
              <a:t>kira (+bakım </a:t>
            </a:r>
            <a:r>
              <a:rPr lang="tr-TR" sz="2400" dirty="0"/>
              <a:t>onarım </a:t>
            </a:r>
            <a:r>
              <a:rPr lang="tr-TR" sz="2400" dirty="0" smtClean="0"/>
              <a:t>ücreti) ödeniyor.</a:t>
            </a:r>
            <a:endParaRPr lang="tr-TR" sz="2400" dirty="0"/>
          </a:p>
          <a:p>
            <a:pPr>
              <a:lnSpc>
                <a:spcPct val="90000"/>
              </a:lnSpc>
              <a:spcBef>
                <a:spcPts val="0"/>
              </a:spcBef>
            </a:pPr>
            <a:r>
              <a:rPr lang="tr-TR" sz="2400" dirty="0" smtClean="0"/>
              <a:t>«</a:t>
            </a:r>
            <a:r>
              <a:rPr lang="tr-TR" sz="2400" dirty="0" smtClean="0">
                <a:solidFill>
                  <a:srgbClr val="C00000"/>
                </a:solidFill>
              </a:rPr>
              <a:t>Ticari alan gelirleri</a:t>
            </a:r>
            <a:r>
              <a:rPr lang="tr-TR" sz="2400" dirty="0" smtClean="0"/>
              <a:t>» ihaleyi </a:t>
            </a:r>
            <a:r>
              <a:rPr lang="tr-TR" sz="2400" dirty="0"/>
              <a:t>alan </a:t>
            </a:r>
            <a:r>
              <a:rPr lang="tr-TR" sz="2400" dirty="0" smtClean="0"/>
              <a:t>şirketlere bırakılıyor. </a:t>
            </a:r>
            <a:endParaRPr lang="tr-TR" sz="2400" dirty="0"/>
          </a:p>
          <a:p>
            <a:pPr>
              <a:lnSpc>
                <a:spcPct val="90000"/>
              </a:lnSpc>
              <a:spcBef>
                <a:spcPts val="0"/>
              </a:spcBef>
            </a:pPr>
            <a:r>
              <a:rPr lang="tr-TR" sz="2400" dirty="0" smtClean="0"/>
              <a:t>«</a:t>
            </a:r>
            <a:r>
              <a:rPr lang="tr-TR" sz="2400" dirty="0" smtClean="0">
                <a:solidFill>
                  <a:srgbClr val="C00000"/>
                </a:solidFill>
              </a:rPr>
              <a:t>Tıbbi Destek Hizmetleri</a:t>
            </a:r>
            <a:r>
              <a:rPr lang="tr-TR" sz="2400" dirty="0" smtClean="0"/>
              <a:t>» ihaleyi </a:t>
            </a:r>
            <a:r>
              <a:rPr lang="tr-TR" sz="2400" dirty="0"/>
              <a:t>alan </a:t>
            </a:r>
            <a:r>
              <a:rPr lang="tr-TR" sz="2400" dirty="0" smtClean="0"/>
              <a:t>şirketler tarafından sunuluyor.</a:t>
            </a:r>
          </a:p>
          <a:p>
            <a:pPr>
              <a:lnSpc>
                <a:spcPct val="90000"/>
              </a:lnSpc>
              <a:spcBef>
                <a:spcPts val="0"/>
              </a:spcBef>
            </a:pPr>
            <a:r>
              <a:rPr lang="tr-TR" sz="2400" dirty="0" smtClean="0"/>
              <a:t>«</a:t>
            </a:r>
            <a:r>
              <a:rPr lang="tr-TR" sz="2400" dirty="0" smtClean="0">
                <a:solidFill>
                  <a:srgbClr val="C00000"/>
                </a:solidFill>
              </a:rPr>
              <a:t>Destek </a:t>
            </a:r>
            <a:r>
              <a:rPr lang="tr-TR" sz="2400" dirty="0">
                <a:solidFill>
                  <a:srgbClr val="C00000"/>
                </a:solidFill>
              </a:rPr>
              <a:t>Hizmetleri</a:t>
            </a:r>
            <a:r>
              <a:rPr lang="tr-TR" sz="2400" dirty="0"/>
              <a:t>» ihaleyi alan şirketler tarafından sunuluyor.</a:t>
            </a:r>
          </a:p>
        </p:txBody>
      </p:sp>
      <p:sp>
        <p:nvSpPr>
          <p:cNvPr id="5" name="Altbilgi Yer Tutucusu 4"/>
          <p:cNvSpPr>
            <a:spLocks noGrp="1"/>
          </p:cNvSpPr>
          <p:nvPr>
            <p:ph type="ftr" sz="quarter" idx="11"/>
          </p:nvPr>
        </p:nvSpPr>
        <p:spPr/>
        <p:txBody>
          <a:bodyPr/>
          <a:lstStyle/>
          <a:p>
            <a:r>
              <a:rPr lang="tr-TR" smtClean="0"/>
              <a:t>K PALA</a:t>
            </a:r>
            <a:endParaRPr lang="tr-TR"/>
          </a:p>
        </p:txBody>
      </p:sp>
      <p:sp>
        <p:nvSpPr>
          <p:cNvPr id="6" name="Slayt Numarası Yer Tutucusu 5"/>
          <p:cNvSpPr>
            <a:spLocks noGrp="1"/>
          </p:cNvSpPr>
          <p:nvPr>
            <p:ph type="sldNum" sz="quarter" idx="12"/>
          </p:nvPr>
        </p:nvSpPr>
        <p:spPr/>
        <p:txBody>
          <a:bodyPr/>
          <a:lstStyle/>
          <a:p>
            <a:fld id="{F302176B-0E47-46AC-8F43-DAB4B8A37D06}" type="slidenum">
              <a:rPr lang="tr-TR" smtClean="0"/>
              <a:pPr/>
              <a:t>6</a:t>
            </a:fld>
            <a:endParaRPr lang="tr-TR"/>
          </a:p>
        </p:txBody>
      </p:sp>
    </p:spTree>
    <p:extLst>
      <p:ext uri="{BB962C8B-B14F-4D97-AF65-F5344CB8AC3E}">
        <p14:creationId xmlns:p14="http://schemas.microsoft.com/office/powerpoint/2010/main" xmlns="" val="3317429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IMG_5517.png"/>
          <p:cNvPicPr>
            <a:picLocks noGrp="1" noChangeAspect="1"/>
          </p:cNvPicPr>
          <p:nvPr>
            <p:ph idx="1"/>
          </p:nvPr>
        </p:nvPicPr>
        <p:blipFill rotWithShape="1">
          <a:blip r:embed="rId2">
            <a:extLst>
              <a:ext uri="{28A0092B-C50C-407E-A947-70E740481C1C}">
                <a14:useLocalDpi xmlns:a14="http://schemas.microsoft.com/office/drawing/2010/main" xmlns="" val="0"/>
              </a:ext>
            </a:extLst>
          </a:blip>
          <a:srcRect l="2625" t="6870" r="2890" b="4315"/>
          <a:stretch/>
        </p:blipFill>
        <p:spPr>
          <a:xfrm>
            <a:off x="35496" y="404664"/>
            <a:ext cx="8768304" cy="4993062"/>
          </a:xfrm>
        </p:spPr>
      </p:pic>
      <p:sp>
        <p:nvSpPr>
          <p:cNvPr id="5" name="Unvan 1"/>
          <p:cNvSpPr txBox="1">
            <a:spLocks/>
          </p:cNvSpPr>
          <p:nvPr/>
        </p:nvSpPr>
        <p:spPr bwMode="auto">
          <a:xfrm>
            <a:off x="107504" y="5735704"/>
            <a:ext cx="6984776" cy="861648"/>
          </a:xfrm>
          <a:prstGeom prst="rect">
            <a:avLst/>
          </a:prstGeom>
          <a:no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7" tIns="45717" rIns="91437" bIns="45717" numCol="1" anchor="ctr" anchorCtr="0" compatLnSpc="1">
            <a:prstTxWarp prst="textNoShape">
              <a:avLst/>
            </a:prstTxWarp>
            <a:normAutofit lnSpcReduction="10000"/>
          </a:bodyPr>
          <a:lstStyle>
            <a:lvl1pPr algn="ctr" rtl="0" eaLnBrk="0" fontAlgn="base" hangingPunct="0">
              <a:spcBef>
                <a:spcPct val="0"/>
              </a:spcBef>
              <a:spcAft>
                <a:spcPct val="0"/>
              </a:spcAft>
              <a:defRPr sz="4000" b="1">
                <a:solidFill>
                  <a:srgbClr val="C12D2D"/>
                </a:solidFill>
                <a:latin typeface="Calibri"/>
                <a:ea typeface="ＭＳ Ｐゴシック" charset="0"/>
                <a:cs typeface="Calibri"/>
              </a:defRPr>
            </a:lvl1pPr>
            <a:lvl2pPr algn="ctr" rtl="0" eaLnBrk="0" fontAlgn="base" hangingPunct="0">
              <a:spcBef>
                <a:spcPct val="0"/>
              </a:spcBef>
              <a:spcAft>
                <a:spcPct val="0"/>
              </a:spcAft>
              <a:defRPr sz="3600" b="1">
                <a:solidFill>
                  <a:srgbClr val="C12D2D"/>
                </a:solidFill>
                <a:latin typeface="Arial" charset="0"/>
                <a:ea typeface="ＭＳ Ｐゴシック" charset="0"/>
                <a:cs typeface="ＭＳ Ｐゴシック" charset="0"/>
              </a:defRPr>
            </a:lvl2pPr>
            <a:lvl3pPr algn="ctr" rtl="0" eaLnBrk="0" fontAlgn="base" hangingPunct="0">
              <a:spcBef>
                <a:spcPct val="0"/>
              </a:spcBef>
              <a:spcAft>
                <a:spcPct val="0"/>
              </a:spcAft>
              <a:defRPr sz="3600" b="1">
                <a:solidFill>
                  <a:srgbClr val="C12D2D"/>
                </a:solidFill>
                <a:latin typeface="Arial" charset="0"/>
                <a:ea typeface="ＭＳ Ｐゴシック" charset="0"/>
                <a:cs typeface="ＭＳ Ｐゴシック" charset="0"/>
              </a:defRPr>
            </a:lvl3pPr>
            <a:lvl4pPr algn="ctr" rtl="0" eaLnBrk="0" fontAlgn="base" hangingPunct="0">
              <a:spcBef>
                <a:spcPct val="0"/>
              </a:spcBef>
              <a:spcAft>
                <a:spcPct val="0"/>
              </a:spcAft>
              <a:defRPr sz="3600" b="1">
                <a:solidFill>
                  <a:srgbClr val="C12D2D"/>
                </a:solidFill>
                <a:latin typeface="Arial" charset="0"/>
                <a:ea typeface="ＭＳ Ｐゴシック" charset="0"/>
                <a:cs typeface="ＭＳ Ｐゴシック" charset="0"/>
              </a:defRPr>
            </a:lvl4pPr>
            <a:lvl5pPr algn="ctr" rtl="0" eaLnBrk="0" fontAlgn="base" hangingPunct="0">
              <a:spcBef>
                <a:spcPct val="0"/>
              </a:spcBef>
              <a:spcAft>
                <a:spcPct val="0"/>
              </a:spcAft>
              <a:defRPr sz="3600" b="1">
                <a:solidFill>
                  <a:srgbClr val="C12D2D"/>
                </a:solidFill>
                <a:latin typeface="Arial" charset="0"/>
                <a:ea typeface="ＭＳ Ｐゴシック" charset="0"/>
                <a:cs typeface="ＭＳ Ｐゴシック" charset="0"/>
              </a:defRPr>
            </a:lvl5pPr>
            <a:lvl6pPr marL="457187" algn="ctr" rtl="0" fontAlgn="base">
              <a:spcBef>
                <a:spcPct val="0"/>
              </a:spcBef>
              <a:spcAft>
                <a:spcPct val="0"/>
              </a:spcAft>
              <a:defRPr sz="3600" b="1">
                <a:solidFill>
                  <a:srgbClr val="F5F030"/>
                </a:solidFill>
                <a:latin typeface="Arial" charset="0"/>
              </a:defRPr>
            </a:lvl6pPr>
            <a:lvl7pPr marL="914373" algn="ctr" rtl="0" fontAlgn="base">
              <a:spcBef>
                <a:spcPct val="0"/>
              </a:spcBef>
              <a:spcAft>
                <a:spcPct val="0"/>
              </a:spcAft>
              <a:defRPr sz="3600" b="1">
                <a:solidFill>
                  <a:srgbClr val="F5F030"/>
                </a:solidFill>
                <a:latin typeface="Arial" charset="0"/>
              </a:defRPr>
            </a:lvl7pPr>
            <a:lvl8pPr marL="1371560" algn="ctr" rtl="0" fontAlgn="base">
              <a:spcBef>
                <a:spcPct val="0"/>
              </a:spcBef>
              <a:spcAft>
                <a:spcPct val="0"/>
              </a:spcAft>
              <a:defRPr sz="3600" b="1">
                <a:solidFill>
                  <a:srgbClr val="F5F030"/>
                </a:solidFill>
                <a:latin typeface="Arial" charset="0"/>
              </a:defRPr>
            </a:lvl8pPr>
            <a:lvl9pPr marL="1828746" algn="ctr" rtl="0" fontAlgn="base">
              <a:spcBef>
                <a:spcPct val="0"/>
              </a:spcBef>
              <a:spcAft>
                <a:spcPct val="0"/>
              </a:spcAft>
              <a:defRPr sz="3600" b="1">
                <a:solidFill>
                  <a:srgbClr val="F5F030"/>
                </a:solidFill>
                <a:latin typeface="Arial" charset="0"/>
              </a:defRPr>
            </a:lvl9pPr>
          </a:lstStyle>
          <a:p>
            <a:r>
              <a:rPr lang="en-US" sz="2800" dirty="0" err="1"/>
              <a:t>Kamu-Özel</a:t>
            </a:r>
            <a:r>
              <a:rPr lang="en-US" sz="2800" dirty="0"/>
              <a:t> </a:t>
            </a:r>
            <a:r>
              <a:rPr lang="en-US" sz="2800" dirty="0" err="1"/>
              <a:t>Ortaklığının</a:t>
            </a:r>
            <a:r>
              <a:rPr lang="en-US" sz="2800" dirty="0"/>
              <a:t> </a:t>
            </a:r>
            <a:r>
              <a:rPr lang="en-US" sz="2800" dirty="0" err="1"/>
              <a:t>Birleşik</a:t>
            </a:r>
            <a:r>
              <a:rPr lang="en-US" sz="2800" dirty="0"/>
              <a:t> </a:t>
            </a:r>
            <a:r>
              <a:rPr lang="en-US" sz="2800" dirty="0" err="1" smtClean="0"/>
              <a:t>Krallık’tan</a:t>
            </a:r>
            <a:r>
              <a:rPr lang="en-US" sz="2800" dirty="0" smtClean="0"/>
              <a:t> </a:t>
            </a:r>
          </a:p>
          <a:p>
            <a:r>
              <a:rPr lang="en-US" sz="2800" dirty="0" err="1" smtClean="0"/>
              <a:t>Dünyaya</a:t>
            </a:r>
            <a:r>
              <a:rPr lang="en-US" sz="2800" dirty="0" smtClean="0"/>
              <a:t> </a:t>
            </a:r>
            <a:r>
              <a:rPr lang="en-US" sz="2800" dirty="0" err="1"/>
              <a:t>Yayılımı</a:t>
            </a:r>
            <a:endParaRPr lang="tr-TR" sz="2800" dirty="0"/>
          </a:p>
        </p:txBody>
      </p:sp>
      <p:pic>
        <p:nvPicPr>
          <p:cNvPr id="2" name="Resim 1"/>
          <p:cNvPicPr>
            <a:picLocks noChangeAspect="1"/>
          </p:cNvPicPr>
          <p:nvPr/>
        </p:nvPicPr>
        <p:blipFill>
          <a:blip r:embed="rId3"/>
          <a:stretch>
            <a:fillRect/>
          </a:stretch>
        </p:blipFill>
        <p:spPr>
          <a:xfrm>
            <a:off x="7450600" y="4797152"/>
            <a:ext cx="1657903" cy="2016224"/>
          </a:xfrm>
          <a:prstGeom prst="rect">
            <a:avLst/>
          </a:prstGeom>
        </p:spPr>
      </p:pic>
      <p:pic>
        <p:nvPicPr>
          <p:cNvPr id="3" name="Resim 2"/>
          <p:cNvPicPr>
            <a:picLocks noChangeAspect="1"/>
          </p:cNvPicPr>
          <p:nvPr/>
        </p:nvPicPr>
        <p:blipFill>
          <a:blip r:embed="rId4"/>
          <a:stretch>
            <a:fillRect/>
          </a:stretch>
        </p:blipFill>
        <p:spPr>
          <a:xfrm>
            <a:off x="107504" y="426280"/>
            <a:ext cx="3816424" cy="717780"/>
          </a:xfrm>
          <a:prstGeom prst="rect">
            <a:avLst/>
          </a:prstGeom>
        </p:spPr>
      </p:pic>
    </p:spTree>
    <p:extLst>
      <p:ext uri="{BB962C8B-B14F-4D97-AF65-F5344CB8AC3E}">
        <p14:creationId xmlns:p14="http://schemas.microsoft.com/office/powerpoint/2010/main" xmlns="" val="2574680735"/>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çerik Yer Tutucusu 3"/>
          <p:cNvPicPr>
            <a:picLocks noGrp="1" noChangeAspect="1"/>
          </p:cNvPicPr>
          <p:nvPr>
            <p:ph idx="1"/>
          </p:nvPr>
        </p:nvPicPr>
        <p:blipFill>
          <a:blip r:embed="rId2"/>
          <a:stretch>
            <a:fillRect/>
          </a:stretch>
        </p:blipFill>
        <p:spPr>
          <a:xfrm>
            <a:off x="45648" y="476672"/>
            <a:ext cx="4454344" cy="6217313"/>
          </a:xfrm>
          <a:prstGeom prst="rect">
            <a:avLst/>
          </a:prstGeom>
        </p:spPr>
      </p:pic>
      <p:pic>
        <p:nvPicPr>
          <p:cNvPr id="5" name="Resim 4"/>
          <p:cNvPicPr>
            <a:picLocks noChangeAspect="1"/>
          </p:cNvPicPr>
          <p:nvPr/>
        </p:nvPicPr>
        <p:blipFill>
          <a:blip r:embed="rId3"/>
          <a:stretch>
            <a:fillRect/>
          </a:stretch>
        </p:blipFill>
        <p:spPr>
          <a:xfrm>
            <a:off x="4583102" y="476671"/>
            <a:ext cx="4409572" cy="6217313"/>
          </a:xfrm>
          <a:prstGeom prst="rect">
            <a:avLst/>
          </a:prstGeom>
        </p:spPr>
      </p:pic>
      <p:pic>
        <p:nvPicPr>
          <p:cNvPr id="6" name="Resim 5"/>
          <p:cNvPicPr>
            <a:picLocks noChangeAspect="1"/>
          </p:cNvPicPr>
          <p:nvPr/>
        </p:nvPicPr>
        <p:blipFill>
          <a:blip r:embed="rId4"/>
          <a:stretch>
            <a:fillRect/>
          </a:stretch>
        </p:blipFill>
        <p:spPr>
          <a:xfrm>
            <a:off x="1907704" y="2708920"/>
            <a:ext cx="3960440" cy="2763129"/>
          </a:xfrm>
          <a:prstGeom prst="rect">
            <a:avLst/>
          </a:prstGeom>
        </p:spPr>
      </p:pic>
      <p:sp>
        <p:nvSpPr>
          <p:cNvPr id="2" name="Altbilgi Yer Tutucusu 1"/>
          <p:cNvSpPr>
            <a:spLocks noGrp="1"/>
          </p:cNvSpPr>
          <p:nvPr>
            <p:ph type="ftr" sz="quarter" idx="11"/>
          </p:nvPr>
        </p:nvSpPr>
        <p:spPr/>
        <p:txBody>
          <a:bodyPr/>
          <a:lstStyle/>
          <a:p>
            <a:r>
              <a:rPr lang="tr-TR" smtClean="0"/>
              <a:t>K PALA</a:t>
            </a:r>
            <a:endParaRPr lang="tr-TR"/>
          </a:p>
        </p:txBody>
      </p:sp>
      <p:sp>
        <p:nvSpPr>
          <p:cNvPr id="3" name="Slayt Numarası Yer Tutucusu 2"/>
          <p:cNvSpPr>
            <a:spLocks noGrp="1"/>
          </p:cNvSpPr>
          <p:nvPr>
            <p:ph type="sldNum" sz="quarter" idx="12"/>
          </p:nvPr>
        </p:nvSpPr>
        <p:spPr/>
        <p:txBody>
          <a:bodyPr/>
          <a:lstStyle/>
          <a:p>
            <a:fld id="{F302176B-0E47-46AC-8F43-DAB4B8A37D06}" type="slidenum">
              <a:rPr lang="tr-TR" smtClean="0"/>
              <a:pPr/>
              <a:t>61</a:t>
            </a:fld>
            <a:endParaRPr lang="tr-TR"/>
          </a:p>
        </p:txBody>
      </p:sp>
    </p:spTree>
    <p:extLst>
      <p:ext uri="{BB962C8B-B14F-4D97-AF65-F5344CB8AC3E}">
        <p14:creationId xmlns:p14="http://schemas.microsoft.com/office/powerpoint/2010/main" xmlns="" val="2501772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07504" y="533400"/>
            <a:ext cx="8856984" cy="990600"/>
          </a:xfrm>
        </p:spPr>
        <p:txBody>
          <a:bodyPr>
            <a:noAutofit/>
          </a:bodyPr>
          <a:lstStyle/>
          <a:p>
            <a:r>
              <a:rPr lang="tr-TR" b="1" dirty="0" smtClean="0">
                <a:solidFill>
                  <a:srgbClr val="C00000"/>
                </a:solidFill>
              </a:rPr>
              <a:t>ŞEHİR HASTANELERİ İVEDİ OLARAK KAMULAŞTIRILMALIDIR!</a:t>
            </a:r>
            <a:endParaRPr lang="tr-TR" b="1" dirty="0">
              <a:solidFill>
                <a:srgbClr val="C00000"/>
              </a:solidFill>
            </a:endParaRPr>
          </a:p>
        </p:txBody>
      </p:sp>
      <p:pic>
        <p:nvPicPr>
          <p:cNvPr id="4" name="İçerik Yer Tutucusu 3"/>
          <p:cNvPicPr>
            <a:picLocks noGrp="1" noChangeAspect="1"/>
          </p:cNvPicPr>
          <p:nvPr>
            <p:ph idx="4294967295"/>
          </p:nvPr>
        </p:nvPicPr>
        <p:blipFill>
          <a:blip r:embed="rId2"/>
          <a:stretch>
            <a:fillRect/>
          </a:stretch>
        </p:blipFill>
        <p:spPr>
          <a:xfrm>
            <a:off x="107504" y="1844824"/>
            <a:ext cx="8889131" cy="4713139"/>
          </a:xfrm>
          <a:prstGeom prst="rect">
            <a:avLst/>
          </a:prstGeom>
        </p:spPr>
      </p:pic>
      <p:pic>
        <p:nvPicPr>
          <p:cNvPr id="5" name="Resim 4"/>
          <p:cNvPicPr>
            <a:picLocks noChangeAspect="1"/>
          </p:cNvPicPr>
          <p:nvPr/>
        </p:nvPicPr>
        <p:blipFill>
          <a:blip r:embed="rId3"/>
          <a:stretch>
            <a:fillRect/>
          </a:stretch>
        </p:blipFill>
        <p:spPr>
          <a:xfrm>
            <a:off x="5570674" y="1333378"/>
            <a:ext cx="3452077" cy="5224585"/>
          </a:xfrm>
          <a:prstGeom prst="rect">
            <a:avLst/>
          </a:prstGeom>
        </p:spPr>
      </p:pic>
      <p:sp>
        <p:nvSpPr>
          <p:cNvPr id="3" name="Altbilgi Yer Tutucusu 2"/>
          <p:cNvSpPr>
            <a:spLocks noGrp="1"/>
          </p:cNvSpPr>
          <p:nvPr>
            <p:ph type="ftr" sz="quarter" idx="11"/>
          </p:nvPr>
        </p:nvSpPr>
        <p:spPr/>
        <p:txBody>
          <a:bodyPr/>
          <a:lstStyle/>
          <a:p>
            <a:r>
              <a:rPr lang="tr-TR" smtClean="0"/>
              <a:t>K PALA</a:t>
            </a:r>
            <a:endParaRPr lang="tr-TR"/>
          </a:p>
        </p:txBody>
      </p:sp>
      <p:sp>
        <p:nvSpPr>
          <p:cNvPr id="6" name="Slayt Numarası Yer Tutucusu 5"/>
          <p:cNvSpPr>
            <a:spLocks noGrp="1"/>
          </p:cNvSpPr>
          <p:nvPr>
            <p:ph type="sldNum" sz="quarter" idx="12"/>
          </p:nvPr>
        </p:nvSpPr>
        <p:spPr/>
        <p:txBody>
          <a:bodyPr/>
          <a:lstStyle/>
          <a:p>
            <a:fld id="{F302176B-0E47-46AC-8F43-DAB4B8A37D06}" type="slidenum">
              <a:rPr lang="tr-TR" smtClean="0"/>
              <a:pPr/>
              <a:t>62</a:t>
            </a:fld>
            <a:endParaRPr lang="tr-TR"/>
          </a:p>
        </p:txBody>
      </p:sp>
    </p:spTree>
    <p:extLst>
      <p:ext uri="{BB962C8B-B14F-4D97-AF65-F5344CB8AC3E}">
        <p14:creationId xmlns:p14="http://schemas.microsoft.com/office/powerpoint/2010/main" xmlns="" val="1715042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Unvan 4"/>
          <p:cNvSpPr>
            <a:spLocks noGrp="1"/>
          </p:cNvSpPr>
          <p:nvPr>
            <p:ph type="title"/>
          </p:nvPr>
        </p:nvSpPr>
        <p:spPr>
          <a:xfrm>
            <a:off x="179512" y="3678204"/>
            <a:ext cx="5544616" cy="1695012"/>
          </a:xfrm>
        </p:spPr>
        <p:txBody>
          <a:bodyPr>
            <a:noAutofit/>
          </a:bodyPr>
          <a:lstStyle/>
          <a:p>
            <a:pPr algn="ctr"/>
            <a:r>
              <a:rPr lang="tr-TR" sz="3600" b="1" dirty="0" smtClean="0">
                <a:solidFill>
                  <a:srgbClr val="C00000"/>
                </a:solidFill>
              </a:rPr>
              <a:t>Sözleşme ve ekleri Sayıştay’a bile verilmiyor…</a:t>
            </a:r>
            <a:endParaRPr lang="tr-TR" sz="3600" b="1" dirty="0">
              <a:solidFill>
                <a:srgbClr val="C00000"/>
              </a:solidFill>
            </a:endParaRPr>
          </a:p>
        </p:txBody>
      </p:sp>
      <p:pic>
        <p:nvPicPr>
          <p:cNvPr id="7" name="İçerik Yer Tutucusu 6"/>
          <p:cNvPicPr>
            <a:picLocks noGrp="1" noChangeAspect="1"/>
          </p:cNvPicPr>
          <p:nvPr>
            <p:ph idx="1"/>
          </p:nvPr>
        </p:nvPicPr>
        <p:blipFill>
          <a:blip r:embed="rId2"/>
          <a:stretch>
            <a:fillRect/>
          </a:stretch>
        </p:blipFill>
        <p:spPr>
          <a:xfrm>
            <a:off x="179512" y="568346"/>
            <a:ext cx="7303820" cy="2960208"/>
          </a:xfrm>
          <a:prstGeom prst="rect">
            <a:avLst/>
          </a:prstGeom>
          <a:ln>
            <a:solidFill>
              <a:schemeClr val="accent1"/>
            </a:solidFill>
          </a:ln>
        </p:spPr>
      </p:pic>
      <p:pic>
        <p:nvPicPr>
          <p:cNvPr id="8" name="Resim 7"/>
          <p:cNvPicPr>
            <a:picLocks noChangeAspect="1"/>
          </p:cNvPicPr>
          <p:nvPr/>
        </p:nvPicPr>
        <p:blipFill>
          <a:blip r:embed="rId3"/>
          <a:stretch>
            <a:fillRect/>
          </a:stretch>
        </p:blipFill>
        <p:spPr>
          <a:xfrm>
            <a:off x="5742705" y="3573016"/>
            <a:ext cx="3230333" cy="3196643"/>
          </a:xfrm>
          <a:prstGeom prst="rect">
            <a:avLst/>
          </a:prstGeom>
        </p:spPr>
      </p:pic>
      <p:sp>
        <p:nvSpPr>
          <p:cNvPr id="9" name="Altbilgi Yer Tutucusu 8"/>
          <p:cNvSpPr>
            <a:spLocks noGrp="1"/>
          </p:cNvSpPr>
          <p:nvPr>
            <p:ph type="ftr" sz="quarter" idx="11"/>
          </p:nvPr>
        </p:nvSpPr>
        <p:spPr/>
        <p:txBody>
          <a:bodyPr/>
          <a:lstStyle/>
          <a:p>
            <a:r>
              <a:rPr lang="tr-TR" smtClean="0"/>
              <a:t>K PALA</a:t>
            </a:r>
            <a:endParaRPr lang="tr-TR"/>
          </a:p>
        </p:txBody>
      </p:sp>
      <p:sp>
        <p:nvSpPr>
          <p:cNvPr id="10" name="Slayt Numarası Yer Tutucusu 9"/>
          <p:cNvSpPr>
            <a:spLocks noGrp="1"/>
          </p:cNvSpPr>
          <p:nvPr>
            <p:ph type="sldNum" sz="quarter" idx="12"/>
          </p:nvPr>
        </p:nvSpPr>
        <p:spPr/>
        <p:txBody>
          <a:bodyPr/>
          <a:lstStyle/>
          <a:p>
            <a:fld id="{F302176B-0E47-46AC-8F43-DAB4B8A37D06}" type="slidenum">
              <a:rPr lang="tr-TR" smtClean="0"/>
              <a:pPr/>
              <a:t>7</a:t>
            </a:fld>
            <a:endParaRPr lang="tr-TR"/>
          </a:p>
        </p:txBody>
      </p:sp>
    </p:spTree>
    <p:extLst>
      <p:ext uri="{BB962C8B-B14F-4D97-AF65-F5344CB8AC3E}">
        <p14:creationId xmlns:p14="http://schemas.microsoft.com/office/powerpoint/2010/main" xmlns="" val="319153535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çerik Yer Tutucusu 7"/>
          <p:cNvPicPr>
            <a:picLocks noGrp="1" noChangeAspect="1"/>
          </p:cNvPicPr>
          <p:nvPr>
            <p:ph sz="half" idx="1"/>
          </p:nvPr>
        </p:nvPicPr>
        <p:blipFill rotWithShape="1">
          <a:blip r:embed="rId2"/>
          <a:srcRect l="27518" t="22161" r="33030" b="10432"/>
          <a:stretch/>
        </p:blipFill>
        <p:spPr>
          <a:xfrm>
            <a:off x="20275" y="533400"/>
            <a:ext cx="6264696" cy="6017405"/>
          </a:xfrm>
          <a:prstGeom prst="rect">
            <a:avLst/>
          </a:prstGeom>
        </p:spPr>
      </p:pic>
      <p:sp>
        <p:nvSpPr>
          <p:cNvPr id="6" name="Unvan 5"/>
          <p:cNvSpPr>
            <a:spLocks noGrp="1"/>
          </p:cNvSpPr>
          <p:nvPr>
            <p:ph type="title"/>
          </p:nvPr>
        </p:nvSpPr>
        <p:spPr>
          <a:xfrm>
            <a:off x="251520" y="0"/>
            <a:ext cx="5050904" cy="332656"/>
          </a:xfrm>
        </p:spPr>
        <p:txBody>
          <a:bodyPr>
            <a:noAutofit/>
          </a:bodyPr>
          <a:lstStyle/>
          <a:p>
            <a:r>
              <a:rPr lang="tr-TR" sz="2400" dirty="0" smtClean="0">
                <a:solidFill>
                  <a:schemeClr val="bg1"/>
                </a:solidFill>
              </a:rPr>
              <a:t>Şirketler hangi hizmetleri sunacak?</a:t>
            </a:r>
            <a:endParaRPr lang="tr-TR" sz="2400" dirty="0">
              <a:solidFill>
                <a:schemeClr val="bg1"/>
              </a:solidFill>
            </a:endParaRPr>
          </a:p>
        </p:txBody>
      </p:sp>
      <p:pic>
        <p:nvPicPr>
          <p:cNvPr id="2" name="Resim 1"/>
          <p:cNvPicPr>
            <a:picLocks noChangeAspect="1"/>
          </p:cNvPicPr>
          <p:nvPr/>
        </p:nvPicPr>
        <p:blipFill rotWithShape="1">
          <a:blip r:embed="rId3"/>
          <a:srcRect l="29885" t="24606" r="33874" b="34050"/>
          <a:stretch/>
        </p:blipFill>
        <p:spPr>
          <a:xfrm>
            <a:off x="4788024" y="980728"/>
            <a:ext cx="4267330" cy="2736304"/>
          </a:xfrm>
          <a:prstGeom prst="rect">
            <a:avLst/>
          </a:prstGeom>
          <a:ln>
            <a:solidFill>
              <a:srgbClr val="FF0000"/>
            </a:solidFill>
          </a:ln>
        </p:spPr>
      </p:pic>
      <p:cxnSp>
        <p:nvCxnSpPr>
          <p:cNvPr id="4" name="Dirsek Bağlayıcısı 3"/>
          <p:cNvCxnSpPr/>
          <p:nvPr/>
        </p:nvCxnSpPr>
        <p:spPr>
          <a:xfrm>
            <a:off x="2339752" y="1052736"/>
            <a:ext cx="2448272" cy="1200500"/>
          </a:xfrm>
          <a:prstGeom prst="bentConnector3">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 name="Dikdörtgen 2"/>
          <p:cNvSpPr/>
          <p:nvPr/>
        </p:nvSpPr>
        <p:spPr>
          <a:xfrm>
            <a:off x="6228184" y="3812446"/>
            <a:ext cx="2859030" cy="2727029"/>
          </a:xfrm>
          <a:prstGeom prst="rect">
            <a:avLst/>
          </a:prstGeom>
          <a:ln>
            <a:solidFill>
              <a:srgbClr val="FF0000"/>
            </a:solidFill>
          </a:ln>
        </p:spPr>
        <p:txBody>
          <a:bodyPr wrap="square">
            <a:spAutoFit/>
          </a:bodyPr>
          <a:lstStyle/>
          <a:p>
            <a:pPr marL="342900" lvl="0" indent="-342900">
              <a:lnSpc>
                <a:spcPct val="107000"/>
              </a:lnSpc>
              <a:spcAft>
                <a:spcPts val="0"/>
              </a:spcAft>
              <a:buFont typeface="Symbol" panose="05050102010706020507" pitchFamily="18" charset="2"/>
              <a:buChar char=""/>
            </a:pPr>
            <a:r>
              <a:rPr lang="tr-TR" sz="1600" dirty="0">
                <a:latin typeface="Corbel" panose="020B0503020204020204" pitchFamily="34" charset="0"/>
                <a:ea typeface="Calibri" panose="020F0502020204030204" pitchFamily="34" charset="0"/>
                <a:cs typeface="Times New Roman" panose="02020603050405020304" pitchFamily="18" charset="0"/>
              </a:rPr>
              <a:t>BİYOKİMYA</a:t>
            </a:r>
          </a:p>
          <a:p>
            <a:pPr marL="342900" lvl="0" indent="-342900">
              <a:lnSpc>
                <a:spcPct val="107000"/>
              </a:lnSpc>
              <a:spcAft>
                <a:spcPts val="0"/>
              </a:spcAft>
              <a:buFont typeface="Symbol" panose="05050102010706020507" pitchFamily="18" charset="2"/>
              <a:buChar char=""/>
            </a:pPr>
            <a:r>
              <a:rPr lang="tr-TR" sz="1600" dirty="0">
                <a:latin typeface="Corbel" panose="020B0503020204020204" pitchFamily="34" charset="0"/>
                <a:ea typeface="Calibri" panose="020F0502020204030204" pitchFamily="34" charset="0"/>
                <a:cs typeface="Times New Roman" panose="02020603050405020304" pitchFamily="18" charset="0"/>
              </a:rPr>
              <a:t>PARAZİTOLOJİ</a:t>
            </a:r>
          </a:p>
          <a:p>
            <a:pPr marL="342900" lvl="0" indent="-342900">
              <a:lnSpc>
                <a:spcPct val="107000"/>
              </a:lnSpc>
              <a:spcAft>
                <a:spcPts val="0"/>
              </a:spcAft>
              <a:buFont typeface="Symbol" panose="05050102010706020507" pitchFamily="18" charset="2"/>
              <a:buChar char=""/>
            </a:pPr>
            <a:r>
              <a:rPr lang="tr-TR" sz="1600" dirty="0">
                <a:latin typeface="Corbel" panose="020B0503020204020204" pitchFamily="34" charset="0"/>
                <a:ea typeface="Calibri" panose="020F0502020204030204" pitchFamily="34" charset="0"/>
                <a:cs typeface="Times New Roman" panose="02020603050405020304" pitchFamily="18" charset="0"/>
              </a:rPr>
              <a:t>HEMATOLOJİ</a:t>
            </a:r>
          </a:p>
          <a:p>
            <a:pPr marL="342900" lvl="0" indent="-342900">
              <a:lnSpc>
                <a:spcPct val="107000"/>
              </a:lnSpc>
              <a:spcAft>
                <a:spcPts val="0"/>
              </a:spcAft>
              <a:buFont typeface="Symbol" panose="05050102010706020507" pitchFamily="18" charset="2"/>
              <a:buChar char=""/>
            </a:pPr>
            <a:r>
              <a:rPr lang="tr-TR" sz="1600" dirty="0">
                <a:latin typeface="Corbel" panose="020B0503020204020204" pitchFamily="34" charset="0"/>
                <a:ea typeface="Calibri" panose="020F0502020204030204" pitchFamily="34" charset="0"/>
                <a:cs typeface="Times New Roman" panose="02020603050405020304" pitchFamily="18" charset="0"/>
              </a:rPr>
              <a:t>MİKROBİYOLOJİ</a:t>
            </a:r>
          </a:p>
          <a:p>
            <a:pPr marL="342900" lvl="0" indent="-342900">
              <a:lnSpc>
                <a:spcPct val="107000"/>
              </a:lnSpc>
              <a:spcAft>
                <a:spcPts val="0"/>
              </a:spcAft>
              <a:buFont typeface="Symbol" panose="05050102010706020507" pitchFamily="18" charset="2"/>
              <a:buChar char=""/>
            </a:pPr>
            <a:r>
              <a:rPr lang="tr-TR" sz="1600" dirty="0">
                <a:latin typeface="Corbel" panose="020B0503020204020204" pitchFamily="34" charset="0"/>
                <a:ea typeface="Calibri" panose="020F0502020204030204" pitchFamily="34" charset="0"/>
                <a:cs typeface="Times New Roman" panose="02020603050405020304" pitchFamily="18" charset="0"/>
              </a:rPr>
              <a:t>SEROLOJİ</a:t>
            </a:r>
          </a:p>
          <a:p>
            <a:pPr marL="342900" lvl="0" indent="-342900">
              <a:lnSpc>
                <a:spcPct val="107000"/>
              </a:lnSpc>
              <a:spcAft>
                <a:spcPts val="0"/>
              </a:spcAft>
              <a:buFont typeface="Symbol" panose="05050102010706020507" pitchFamily="18" charset="2"/>
              <a:buChar char=""/>
            </a:pPr>
            <a:r>
              <a:rPr lang="tr-TR" sz="1600" dirty="0">
                <a:latin typeface="Corbel" panose="020B0503020204020204" pitchFamily="34" charset="0"/>
                <a:ea typeface="Calibri" panose="020F0502020204030204" pitchFamily="34" charset="0"/>
                <a:cs typeface="Times New Roman" panose="02020603050405020304" pitchFamily="18" charset="0"/>
              </a:rPr>
              <a:t>İMMUNOLOJİ/GENETİK</a:t>
            </a:r>
          </a:p>
          <a:p>
            <a:pPr marL="342900" lvl="0" indent="-342900">
              <a:lnSpc>
                <a:spcPct val="107000"/>
              </a:lnSpc>
              <a:spcAft>
                <a:spcPts val="0"/>
              </a:spcAft>
              <a:buFont typeface="Symbol" panose="05050102010706020507" pitchFamily="18" charset="2"/>
              <a:buChar char=""/>
            </a:pPr>
            <a:r>
              <a:rPr lang="tr-TR" sz="1600" dirty="0">
                <a:latin typeface="Corbel" panose="020B0503020204020204" pitchFamily="34" charset="0"/>
                <a:ea typeface="Calibri" panose="020F0502020204030204" pitchFamily="34" charset="0"/>
                <a:cs typeface="Times New Roman" panose="02020603050405020304" pitchFamily="18" charset="0"/>
              </a:rPr>
              <a:t>TIBBİ GENETİK</a:t>
            </a:r>
          </a:p>
          <a:p>
            <a:pPr marL="342900" lvl="0" indent="-342900">
              <a:lnSpc>
                <a:spcPct val="107000"/>
              </a:lnSpc>
              <a:spcAft>
                <a:spcPts val="0"/>
              </a:spcAft>
              <a:buFont typeface="Symbol" panose="05050102010706020507" pitchFamily="18" charset="2"/>
              <a:buChar char=""/>
            </a:pPr>
            <a:r>
              <a:rPr lang="tr-TR" sz="1600" dirty="0">
                <a:latin typeface="Corbel" panose="020B0503020204020204" pitchFamily="34" charset="0"/>
                <a:ea typeface="Calibri" panose="020F0502020204030204" pitchFamily="34" charset="0"/>
                <a:cs typeface="Times New Roman" panose="02020603050405020304" pitchFamily="18" charset="0"/>
              </a:rPr>
              <a:t>PATOLOJİ/HİSTOPATOLOJİ</a:t>
            </a:r>
          </a:p>
          <a:p>
            <a:pPr marL="342900" lvl="0" indent="-342900">
              <a:lnSpc>
                <a:spcPct val="107000"/>
              </a:lnSpc>
              <a:spcAft>
                <a:spcPts val="0"/>
              </a:spcAft>
              <a:buFont typeface="Symbol" panose="05050102010706020507" pitchFamily="18" charset="2"/>
              <a:buChar char=""/>
            </a:pPr>
            <a:r>
              <a:rPr lang="tr-TR" sz="1600" dirty="0">
                <a:latin typeface="Corbel" panose="020B0503020204020204" pitchFamily="34" charset="0"/>
                <a:ea typeface="Calibri" panose="020F0502020204030204" pitchFamily="34" charset="0"/>
                <a:cs typeface="Times New Roman" panose="02020603050405020304" pitchFamily="18" charset="0"/>
              </a:rPr>
              <a:t>İNFERTİLİTE TETKİKLERİ VE İŞLEMLERİ</a:t>
            </a:r>
            <a:endParaRPr lang="tr-TR" sz="1600" dirty="0">
              <a:effectLst/>
              <a:latin typeface="Corbel" panose="020B0503020204020204" pitchFamily="34" charset="0"/>
              <a:ea typeface="Calibri" panose="020F0502020204030204" pitchFamily="34" charset="0"/>
              <a:cs typeface="Times New Roman" panose="02020603050405020304" pitchFamily="18" charset="0"/>
            </a:endParaRPr>
          </a:p>
        </p:txBody>
      </p:sp>
      <p:cxnSp>
        <p:nvCxnSpPr>
          <p:cNvPr id="9" name="Dirsek Bağlayıcısı 8"/>
          <p:cNvCxnSpPr/>
          <p:nvPr/>
        </p:nvCxnSpPr>
        <p:spPr>
          <a:xfrm>
            <a:off x="2339752" y="1353137"/>
            <a:ext cx="3888432" cy="3780782"/>
          </a:xfrm>
          <a:prstGeom prst="bentConnector3">
            <a:avLst>
              <a:gd name="adj1" fmla="val 54563"/>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 name="Altbilgi Yer Tutucusu 4"/>
          <p:cNvSpPr>
            <a:spLocks noGrp="1"/>
          </p:cNvSpPr>
          <p:nvPr>
            <p:ph type="ftr" sz="quarter" idx="11"/>
          </p:nvPr>
        </p:nvSpPr>
        <p:spPr/>
        <p:txBody>
          <a:bodyPr/>
          <a:lstStyle/>
          <a:p>
            <a:r>
              <a:rPr lang="tr-TR" smtClean="0"/>
              <a:t>K PALA</a:t>
            </a:r>
            <a:endParaRPr lang="tr-TR"/>
          </a:p>
        </p:txBody>
      </p:sp>
      <p:sp>
        <p:nvSpPr>
          <p:cNvPr id="7" name="Slayt Numarası Yer Tutucusu 6"/>
          <p:cNvSpPr>
            <a:spLocks noGrp="1"/>
          </p:cNvSpPr>
          <p:nvPr>
            <p:ph type="sldNum" sz="quarter" idx="12"/>
          </p:nvPr>
        </p:nvSpPr>
        <p:spPr/>
        <p:txBody>
          <a:bodyPr/>
          <a:lstStyle/>
          <a:p>
            <a:fld id="{F302176B-0E47-46AC-8F43-DAB4B8A37D06}" type="slidenum">
              <a:rPr lang="tr-TR" smtClean="0"/>
              <a:pPr/>
              <a:t>8</a:t>
            </a:fld>
            <a:endParaRPr lang="tr-TR"/>
          </a:p>
        </p:txBody>
      </p:sp>
    </p:spTree>
    <p:extLst>
      <p:ext uri="{BB962C8B-B14F-4D97-AF65-F5344CB8AC3E}">
        <p14:creationId xmlns:p14="http://schemas.microsoft.com/office/powerpoint/2010/main" xmlns="" val="3829764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3100900" y="2965917"/>
            <a:ext cx="5534488" cy="2232248"/>
          </a:xfrm>
        </p:spPr>
        <p:txBody>
          <a:bodyPr>
            <a:noAutofit/>
          </a:bodyPr>
          <a:lstStyle/>
          <a:p>
            <a:pPr algn="ctr"/>
            <a:r>
              <a:rPr lang="tr-TR" sz="4800" b="1" dirty="0" smtClean="0">
                <a:solidFill>
                  <a:srgbClr val="C00000"/>
                </a:solidFill>
              </a:rPr>
              <a:t>Nerden çıktı </a:t>
            </a:r>
            <a:br>
              <a:rPr lang="tr-TR" sz="4800" b="1" dirty="0" smtClean="0">
                <a:solidFill>
                  <a:srgbClr val="C00000"/>
                </a:solidFill>
              </a:rPr>
            </a:br>
            <a:r>
              <a:rPr lang="tr-TR" sz="4800" b="1" dirty="0" smtClean="0">
                <a:solidFill>
                  <a:srgbClr val="C00000"/>
                </a:solidFill>
              </a:rPr>
              <a:t>bu hastaneler?</a:t>
            </a:r>
            <a:endParaRPr lang="tr-TR" sz="4800" b="1" dirty="0">
              <a:solidFill>
                <a:srgbClr val="C00000"/>
              </a:solidFill>
            </a:endParaRPr>
          </a:p>
        </p:txBody>
      </p:sp>
      <p:pic>
        <p:nvPicPr>
          <p:cNvPr id="5" name="İçerik Yer Tutucusu 4"/>
          <p:cNvPicPr>
            <a:picLocks noGrp="1" noChangeAspect="1"/>
          </p:cNvPicPr>
          <p:nvPr>
            <p:ph sz="half" idx="1"/>
          </p:nvPr>
        </p:nvPicPr>
        <p:blipFill>
          <a:blip r:embed="rId2"/>
          <a:stretch>
            <a:fillRect/>
          </a:stretch>
        </p:blipFill>
        <p:spPr>
          <a:xfrm>
            <a:off x="107504" y="548679"/>
            <a:ext cx="8784976" cy="2398625"/>
          </a:xfrm>
          <a:prstGeom prst="rect">
            <a:avLst/>
          </a:prstGeom>
        </p:spPr>
      </p:pic>
      <p:pic>
        <p:nvPicPr>
          <p:cNvPr id="6" name="Resim 5"/>
          <p:cNvPicPr>
            <a:picLocks noChangeAspect="1"/>
          </p:cNvPicPr>
          <p:nvPr/>
        </p:nvPicPr>
        <p:blipFill>
          <a:blip r:embed="rId3"/>
          <a:stretch>
            <a:fillRect/>
          </a:stretch>
        </p:blipFill>
        <p:spPr>
          <a:xfrm>
            <a:off x="107504" y="2947304"/>
            <a:ext cx="2736304" cy="3824301"/>
          </a:xfrm>
          <a:prstGeom prst="rect">
            <a:avLst/>
          </a:prstGeom>
          <a:ln>
            <a:solidFill>
              <a:schemeClr val="accent1"/>
            </a:solidFill>
          </a:ln>
        </p:spPr>
      </p:pic>
      <p:sp>
        <p:nvSpPr>
          <p:cNvPr id="3" name="Altbilgi Yer Tutucusu 2"/>
          <p:cNvSpPr>
            <a:spLocks noGrp="1"/>
          </p:cNvSpPr>
          <p:nvPr>
            <p:ph type="ftr" sz="quarter" idx="11"/>
          </p:nvPr>
        </p:nvSpPr>
        <p:spPr/>
        <p:txBody>
          <a:bodyPr/>
          <a:lstStyle/>
          <a:p>
            <a:r>
              <a:rPr lang="tr-TR" smtClean="0"/>
              <a:t>K PALA</a:t>
            </a:r>
            <a:endParaRPr lang="tr-TR"/>
          </a:p>
        </p:txBody>
      </p:sp>
      <p:sp>
        <p:nvSpPr>
          <p:cNvPr id="4" name="Slayt Numarası Yer Tutucusu 3"/>
          <p:cNvSpPr>
            <a:spLocks noGrp="1"/>
          </p:cNvSpPr>
          <p:nvPr>
            <p:ph type="sldNum" sz="quarter" idx="12"/>
          </p:nvPr>
        </p:nvSpPr>
        <p:spPr/>
        <p:txBody>
          <a:bodyPr/>
          <a:lstStyle/>
          <a:p>
            <a:fld id="{F302176B-0E47-46AC-8F43-DAB4B8A37D06}" type="slidenum">
              <a:rPr lang="tr-TR" smtClean="0"/>
              <a:pPr/>
              <a:t>9</a:t>
            </a:fld>
            <a:endParaRPr lang="tr-TR"/>
          </a:p>
        </p:txBody>
      </p:sp>
      <p:sp>
        <p:nvSpPr>
          <p:cNvPr id="7" name="Yuvarlatılmış Dikdörtgen 6"/>
          <p:cNvSpPr/>
          <p:nvPr/>
        </p:nvSpPr>
        <p:spPr>
          <a:xfrm>
            <a:off x="2699792" y="1988840"/>
            <a:ext cx="3240360" cy="504056"/>
          </a:xfrm>
          <a:prstGeom prst="roundRect">
            <a:avLst/>
          </a:prstGeom>
          <a:noFill/>
          <a:ln w="571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xmlns="" val="2011529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Netlik">
  <a:themeElements>
    <a:clrScheme name="NewsPrint">
      <a:dk1>
        <a:sysClr val="windowText" lastClr="000000"/>
      </a:dk1>
      <a:lt1>
        <a:sysClr val="window" lastClr="FFFFFF"/>
      </a:lt1>
      <a:dk2>
        <a:srgbClr val="303030"/>
      </a:dk2>
      <a:lt2>
        <a:srgbClr val="DEDEE0"/>
      </a:lt2>
      <a:accent1>
        <a:srgbClr val="AD0101"/>
      </a:accent1>
      <a:accent2>
        <a:srgbClr val="726056"/>
      </a:accent2>
      <a:accent3>
        <a:srgbClr val="AC956E"/>
      </a:accent3>
      <a:accent4>
        <a:srgbClr val="808DA9"/>
      </a:accent4>
      <a:accent5>
        <a:srgbClr val="424E5B"/>
      </a:accent5>
      <a:accent6>
        <a:srgbClr val="730E00"/>
      </a:accent6>
      <a:hlink>
        <a:srgbClr val="D26900"/>
      </a:hlink>
      <a:folHlink>
        <a:srgbClr val="D89243"/>
      </a:folHlink>
    </a:clrScheme>
    <a:fontScheme name="Corbel">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Netlik">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theme>
</file>

<file path=ppt/theme/theme2.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Clarity</Template>
  <TotalTime>1995</TotalTime>
  <Words>2436</Words>
  <Application>Microsoft Office PowerPoint</Application>
  <PresentationFormat>Ekran Gösterisi (4:3)</PresentationFormat>
  <Paragraphs>321</Paragraphs>
  <Slides>62</Slides>
  <Notes>1</Notes>
  <HiddenSlides>0</HiddenSlides>
  <MMClips>0</MMClips>
  <ScaleCrop>false</ScaleCrop>
  <HeadingPairs>
    <vt:vector size="4" baseType="variant">
      <vt:variant>
        <vt:lpstr>Tema</vt:lpstr>
      </vt:variant>
      <vt:variant>
        <vt:i4>1</vt:i4>
      </vt:variant>
      <vt:variant>
        <vt:lpstr>Slayt Başlıkları</vt:lpstr>
      </vt:variant>
      <vt:variant>
        <vt:i4>62</vt:i4>
      </vt:variant>
    </vt:vector>
  </HeadingPairs>
  <TitlesOfParts>
    <vt:vector size="63" baseType="lpstr">
      <vt:lpstr>Netlik</vt:lpstr>
      <vt:lpstr>ŞEHİR HASTANELERİ: Türkiye’de Sağlık Alanında  Kamu Özel Ortaklığı Modeli</vt:lpstr>
      <vt:lpstr>Şehir hastanesi nedir?</vt:lpstr>
      <vt:lpstr>Türkiye’de Kamu Özel Ortaklığı Modeli</vt:lpstr>
      <vt:lpstr>Terminoloji </vt:lpstr>
      <vt:lpstr>Slayt 5</vt:lpstr>
      <vt:lpstr>Şehir hastanelerinin temel özellikleri:</vt:lpstr>
      <vt:lpstr>Sözleşme ve ekleri Sayıştay’a bile verilmiyor…</vt:lpstr>
      <vt:lpstr>Şirketler hangi hizmetleri sunacak?</vt:lpstr>
      <vt:lpstr>Nerden çıktı  bu hastaneler?</vt:lpstr>
      <vt:lpstr>Slayt 10</vt:lpstr>
      <vt:lpstr>Hangi tesisler yapılabilir?</vt:lpstr>
      <vt:lpstr>Birleşik Krallık’ta 1992’de başlamış…</vt:lpstr>
      <vt:lpstr>Kamu-özel ortaklığının kamu sektörü ile karşılaştırılması (Birleşik Krallık)</vt:lpstr>
      <vt:lpstr>HASTANE ÇALIŞANLARI İŞLERİNDEN ÇIKARILIYOR!</vt:lpstr>
      <vt:lpstr>İngiliz Tabipler Birliği ziyareti (Mart 2013)</vt:lpstr>
      <vt:lpstr>İngiliz Tabipler Birliği (BMA), 1990’lardan bu yana edindiği deneyime dayanarak sağlık alanında kamu-özel ortaklığı (PFI) yönteminden kaçınmak gerektiğini belirtmektedir. </vt:lpstr>
      <vt:lpstr>KÖO: KANADA DENEYİMİ</vt:lpstr>
      <vt:lpstr>Slayt 18</vt:lpstr>
      <vt:lpstr>KÖO’da fazla ödeme söz konusudur!</vt:lpstr>
      <vt:lpstr>İngiliz Ulusal Sağlık Sistemi kamu-özel ortaklığı nedeniyle büyük zorluk yaşıyor…</vt:lpstr>
      <vt:lpstr>Carillion’un çöküşü ile ilgili soruşturma başlatıldı!</vt:lpstr>
      <vt:lpstr>«KÖO HASTANE SÖZLEŞMELERİ» NEDEN GİZLİDİR?</vt:lpstr>
      <vt:lpstr>KAMU HASTANELERİNDEKİ MALİYETLERİN VE İNDİRİMLERİN ŞİŞİRİLEREK YANSITILMASI</vt:lpstr>
      <vt:lpstr>Kamu-özel ortaklığı girişimlerinde yolsuzluk büyük sorun!</vt:lpstr>
      <vt:lpstr>Slayt 25</vt:lpstr>
      <vt:lpstr>Türkiye’de «Şehir Hastaneleri» için sorun alanları</vt:lpstr>
      <vt:lpstr>Şehir hastanelerinin yüksek maliyeti gizleniyor</vt:lpstr>
      <vt:lpstr>Şehir hastanelerinin yüksek maliyeti gizleniyor</vt:lpstr>
      <vt:lpstr>Sözleşme değeri  10,6 milyar dolar olan  şehir hastanelerine  30,3 milyar dolar  kira ödenecektir!</vt:lpstr>
      <vt:lpstr>Şehir hastanelerindeki tehlikenin farkında mısınız?</vt:lpstr>
      <vt:lpstr>25 yılda  toplam olarak 23,4 milyar TL kira  ödenecektir. </vt:lpstr>
      <vt:lpstr>Bilkent Şehir Hastanesine yapılacak ödemeler ne durumda?</vt:lpstr>
      <vt:lpstr>"Şehir hastanelerinde halkın vergisiyle ödenecek kira sözleşmelerinin toplam tutarı neden açıklanmıyor?"</vt:lpstr>
      <vt:lpstr>ABD’de büyük hastanelerde hasta yatağı başına 198 m2 (2.140 ft2) kapalı alan düşmektedir.</vt:lpstr>
      <vt:lpstr>Slayt 35</vt:lpstr>
      <vt:lpstr>Kapalı alan bildirimleri farklı!</vt:lpstr>
      <vt:lpstr>Yatak sayısı çok yüksek hastaneler verimsizlik kaynağıdır!</vt:lpstr>
      <vt:lpstr>Slayt 38</vt:lpstr>
      <vt:lpstr>Şehir hastanelerinde hasta yatağı başına maliyet çok yüksek!</vt:lpstr>
      <vt:lpstr>64</vt:lpstr>
      <vt:lpstr>Şehir hastaneleri yer seçimleri sorunlu…</vt:lpstr>
      <vt:lpstr>«Şehir» hastanesi değil!</vt:lpstr>
      <vt:lpstr>Slayt 43</vt:lpstr>
      <vt:lpstr>Slayt 44</vt:lpstr>
      <vt:lpstr>Sağlık Bakanlığı kendi yöneticilerini bile ikna edememiş!</vt:lpstr>
      <vt:lpstr>“ileri teknoloji ve yüksek mali kaynak gerektiren hizmetler”</vt:lpstr>
      <vt:lpstr>Enflasyon ve döviz kuruna göre ödeme…</vt:lpstr>
      <vt:lpstr>Usulsüzlükler…</vt:lpstr>
      <vt:lpstr>Mevzuata aykırılık…</vt:lpstr>
      <vt:lpstr>Hesaplamaların yanlış yapılması…</vt:lpstr>
      <vt:lpstr>Slayt 51</vt:lpstr>
      <vt:lpstr>Geleceğe ilişkin bazı sorunlar:</vt:lpstr>
      <vt:lpstr>KÖO hastane modeli giderek geçersizleşmektedir</vt:lpstr>
      <vt:lpstr>Birleşik Krallık «Kamu-özel ortaklığı» ndan vaz geçti!</vt:lpstr>
      <vt:lpstr>Eskiye dönüş: Kaynak kamu bütçesi</vt:lpstr>
      <vt:lpstr>Slayt 56</vt:lpstr>
      <vt:lpstr>Sağlık harcamalarındaki artış hızı düşüyor (!)</vt:lpstr>
      <vt:lpstr>Slayt 58</vt:lpstr>
      <vt:lpstr>Birleşik Krallığın Kamu Özel Ortaklığı Felaketi Özel finansmandan dünyanın geri kalanı için dersler</vt:lpstr>
      <vt:lpstr>Slayt 60</vt:lpstr>
      <vt:lpstr>Slayt 61</vt:lpstr>
      <vt:lpstr>ŞEHİR HASTANELERİ İVEDİ OLARAK KAMULAŞTIRILMALIDIR!</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Şehir Hastaneleri Trabzon</dc:title>
  <dc:creator>kpala</dc:creator>
  <cp:lastModifiedBy>Lenovo</cp:lastModifiedBy>
  <cp:revision>378</cp:revision>
  <dcterms:created xsi:type="dcterms:W3CDTF">2012-03-26T09:57:49Z</dcterms:created>
  <dcterms:modified xsi:type="dcterms:W3CDTF">2019-03-12T14:25:48Z</dcterms:modified>
</cp:coreProperties>
</file>