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62"/>
  </p:notesMasterIdLst>
  <p:handoutMasterIdLst>
    <p:handoutMasterId r:id="rId63"/>
  </p:handoutMasterIdLst>
  <p:sldIdLst>
    <p:sldId id="256" r:id="rId2"/>
    <p:sldId id="479" r:id="rId3"/>
    <p:sldId id="480" r:id="rId4"/>
    <p:sldId id="419" r:id="rId5"/>
    <p:sldId id="420" r:id="rId6"/>
    <p:sldId id="426" r:id="rId7"/>
    <p:sldId id="427" r:id="rId8"/>
    <p:sldId id="428" r:id="rId9"/>
    <p:sldId id="481" r:id="rId10"/>
    <p:sldId id="482" r:id="rId11"/>
    <p:sldId id="483" r:id="rId12"/>
    <p:sldId id="505" r:id="rId13"/>
    <p:sldId id="532" r:id="rId14"/>
    <p:sldId id="431" r:id="rId15"/>
    <p:sldId id="432" r:id="rId16"/>
    <p:sldId id="433" r:id="rId17"/>
    <p:sldId id="531" r:id="rId18"/>
    <p:sldId id="530" r:id="rId19"/>
    <p:sldId id="533" r:id="rId20"/>
    <p:sldId id="534" r:id="rId21"/>
    <p:sldId id="535" r:id="rId22"/>
    <p:sldId id="516" r:id="rId23"/>
    <p:sldId id="517" r:id="rId24"/>
    <p:sldId id="522" r:id="rId25"/>
    <p:sldId id="528" r:id="rId26"/>
    <p:sldId id="536" r:id="rId27"/>
    <p:sldId id="526" r:id="rId28"/>
    <p:sldId id="520" r:id="rId29"/>
    <p:sldId id="521" r:id="rId30"/>
    <p:sldId id="537" r:id="rId31"/>
    <p:sldId id="561" r:id="rId32"/>
    <p:sldId id="538" r:id="rId33"/>
    <p:sldId id="539" r:id="rId34"/>
    <p:sldId id="540" r:id="rId35"/>
    <p:sldId id="541" r:id="rId36"/>
    <p:sldId id="542" r:id="rId37"/>
    <p:sldId id="543" r:id="rId38"/>
    <p:sldId id="544" r:id="rId39"/>
    <p:sldId id="545" r:id="rId40"/>
    <p:sldId id="563" r:id="rId41"/>
    <p:sldId id="546" r:id="rId42"/>
    <p:sldId id="548" r:id="rId43"/>
    <p:sldId id="547" r:id="rId44"/>
    <p:sldId id="549" r:id="rId45"/>
    <p:sldId id="565" r:id="rId46"/>
    <p:sldId id="564" r:id="rId47"/>
    <p:sldId id="553" r:id="rId48"/>
    <p:sldId id="554" r:id="rId49"/>
    <p:sldId id="555" r:id="rId50"/>
    <p:sldId id="556" r:id="rId51"/>
    <p:sldId id="557" r:id="rId52"/>
    <p:sldId id="558" r:id="rId53"/>
    <p:sldId id="559" r:id="rId54"/>
    <p:sldId id="560" r:id="rId55"/>
    <p:sldId id="506" r:id="rId56"/>
    <p:sldId id="509" r:id="rId57"/>
    <p:sldId id="507" r:id="rId58"/>
    <p:sldId id="508" r:id="rId59"/>
    <p:sldId id="567" r:id="rId60"/>
    <p:sldId id="566" r:id="rId61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19" autoAdjust="0"/>
    <p:restoredTop sz="94660"/>
  </p:normalViewPr>
  <p:slideViewPr>
    <p:cSldViewPr>
      <p:cViewPr varScale="1">
        <p:scale>
          <a:sx n="67" d="100"/>
          <a:sy n="67" d="100"/>
        </p:scale>
        <p:origin x="-61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EEB34-924B-47AC-8371-4B31C71CE43C}" type="datetimeFigureOut">
              <a:rPr lang="tr-TR" smtClean="0"/>
              <a:pPr/>
              <a:t>11.03.2019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E1985-23C8-4CE6-9913-DBB6AECC360F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2CFCA-8594-4A37-A94B-DF5D6CF38EDD}" type="datetimeFigureOut">
              <a:rPr lang="tr-TR" smtClean="0"/>
              <a:pPr/>
              <a:t>11.03.2019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71C96-81E4-4F5D-8DF8-F2C0EF119D7C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71C96-81E4-4F5D-8DF8-F2C0EF119D7C}" type="slidenum">
              <a:rPr lang="tr-TR" smtClean="0"/>
              <a:pPr/>
              <a:t>23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71C96-81E4-4F5D-8DF8-F2C0EF119D7C}" type="slidenum">
              <a:rPr lang="tr-TR" smtClean="0"/>
              <a:pPr/>
              <a:t>33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50648-7DBD-4A90-B4EE-E8C1ED870A4D}" type="datetime1">
              <a:rPr lang="tr-TR" smtClean="0"/>
              <a:pPr/>
              <a:t>11.03.2019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471E4-CD59-4148-8A87-3E18B4183411}" type="datetime1">
              <a:rPr lang="tr-TR" smtClean="0"/>
              <a:pPr/>
              <a:t>11.03.2019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C7E17-2D4A-4C60-98F8-E4DE582046B8}" type="datetime1">
              <a:rPr lang="tr-TR" smtClean="0"/>
              <a:pPr/>
              <a:t>11.03.2019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Başlık, Metin ve 2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2408F-C0F7-4ACB-B288-94615FFB6502}" type="datetime1">
              <a:rPr lang="tr-TR" smtClean="0"/>
              <a:pPr>
                <a:defRPr/>
              </a:pPr>
              <a:t>11.03.2019</a:t>
            </a:fld>
            <a:endParaRPr lang="tr-T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B2036-3FA0-46B0-B312-40063DD43AE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Başlık, Metin ve Küçü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Küçük Resim Yer Tutucusu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tr-TR" noProof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53EA1-0919-4DC8-907F-B35CB29B371E}" type="datetime1">
              <a:rPr lang="tr-TR" smtClean="0"/>
              <a:pPr>
                <a:defRPr/>
              </a:pPr>
              <a:t>11.03.2019</a:t>
            </a:fld>
            <a:endParaRPr lang="tr-TR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0945B5-3A4C-494A-A18D-C4D2FF3F6E3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9CAA0-E398-4BD5-8378-6A8AAE7425D4}" type="datetime1">
              <a:rPr lang="tr-TR" smtClean="0"/>
              <a:pPr/>
              <a:t>11.03.2019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8000A-8CB4-4E4C-AD13-DAACCFC23853}" type="datetime1">
              <a:rPr lang="tr-TR" smtClean="0"/>
              <a:pPr/>
              <a:t>11.03.2019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DEFD2-13CF-4057-BAD4-197D45F15D76}" type="datetime1">
              <a:rPr lang="tr-TR" smtClean="0"/>
              <a:pPr/>
              <a:t>11.03.2019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0BD26-3B5E-4DB6-98B0-73625FE6015B}" type="datetime1">
              <a:rPr lang="tr-TR" smtClean="0"/>
              <a:pPr/>
              <a:t>11.03.2019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F9A0C-8054-40BB-9E57-D5765A124308}" type="datetime1">
              <a:rPr lang="tr-TR" smtClean="0"/>
              <a:pPr/>
              <a:t>11.03.2019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8F564-DEFE-42EE-9939-217D78BB09B2}" type="datetime1">
              <a:rPr lang="tr-TR" smtClean="0"/>
              <a:pPr/>
              <a:t>11.03.2019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3D7C1-E292-416C-966F-30FDC5728FB9}" type="datetime1">
              <a:rPr lang="tr-TR" smtClean="0"/>
              <a:pPr/>
              <a:t>11.03.2019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AAE50-5DBA-493D-A34E-304BEB3303DF}" type="datetime1">
              <a:rPr lang="tr-TR" smtClean="0"/>
              <a:pPr/>
              <a:t>11.03.2019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16E0A-138E-4D53-A79A-85A92554DD47}" type="datetime1">
              <a:rPr lang="tr-TR" smtClean="0"/>
              <a:pPr/>
              <a:t>11.03.2019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CEB3A-52A9-4AB9-AB3E-496D068F82E0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42910" y="2571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tr-TR" b="1" dirty="0" smtClean="0"/>
              <a:t>Türkiye’de Şehir Hastaneleri ve</a:t>
            </a:r>
            <a:br>
              <a:rPr lang="tr-TR" b="1" dirty="0" smtClean="0"/>
            </a:br>
            <a:r>
              <a:rPr lang="tr-TR" b="1" dirty="0" smtClean="0"/>
              <a:t>TTB-Tabip Odaları Mücadelesi</a:t>
            </a: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Dr. </a:t>
            </a:r>
            <a:r>
              <a:rPr lang="tr-TR" dirty="0" err="1" smtClean="0"/>
              <a:t>Bayazıt</a:t>
            </a:r>
            <a:r>
              <a:rPr lang="tr-TR" dirty="0" smtClean="0"/>
              <a:t> İlhan </a:t>
            </a:r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57290" y="4857760"/>
            <a:ext cx="6400800" cy="1252534"/>
          </a:xfrm>
        </p:spPr>
        <p:txBody>
          <a:bodyPr>
            <a:normAutofit fontScale="25000" lnSpcReduction="20000"/>
          </a:bodyPr>
          <a:lstStyle/>
          <a:p>
            <a:endParaRPr lang="tr-TR" dirty="0" smtClean="0"/>
          </a:p>
          <a:p>
            <a:endParaRPr lang="tr-TR" sz="5000" dirty="0" smtClean="0"/>
          </a:p>
          <a:p>
            <a:r>
              <a:rPr lang="tr-TR" sz="9600" dirty="0" smtClean="0"/>
              <a:t>12 Mart 2019</a:t>
            </a:r>
          </a:p>
          <a:p>
            <a:r>
              <a:rPr lang="tr-TR" sz="9600" dirty="0" smtClean="0"/>
              <a:t>Kocaeli Tabip Odası</a:t>
            </a:r>
            <a:endParaRPr lang="tr-TR" sz="4800" dirty="0" smtClean="0"/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1</a:t>
            </a:fld>
            <a:endParaRPr lang="tr-T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10</a:t>
            </a:fld>
            <a:endParaRPr lang="tr-TR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2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11</a:t>
            </a:fld>
            <a:endParaRPr lang="tr-TR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318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Ankara Şehir Hastanesi (Bilkent)</a:t>
            </a:r>
            <a:endParaRPr lang="tr-TR" dirty="0"/>
          </a:p>
        </p:txBody>
      </p:sp>
      <p:sp>
        <p:nvSpPr>
          <p:cNvPr id="5" name="4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" name="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12</a:t>
            </a:fld>
            <a:endParaRPr lang="tr-TR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9144000" cy="489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13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 idx="4294967295"/>
          </p:nvPr>
        </p:nvSpPr>
        <p:spPr>
          <a:xfrm>
            <a:off x="-1476375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tr-TR" sz="3200" smtClean="0"/>
              <a:t>Star 19 Aralık 2012</a:t>
            </a:r>
          </a:p>
        </p:txBody>
      </p:sp>
      <p:pic>
        <p:nvPicPr>
          <p:cNvPr id="22531" name="Picture 2" descr="E:\KMO Dökümanlar\star 2 19 aralık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81075"/>
            <a:ext cx="9144000" cy="5876925"/>
          </a:xfrm>
          <a:noFill/>
        </p:spPr>
      </p:pic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14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 smtClean="0"/>
              <a:t>Kamu Özel İşbirliği Yasası</a:t>
            </a:r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932363" cy="45259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tr-TR" sz="2400" b="1" i="1" smtClean="0"/>
              <a:t>21 Şubat 2013 TBMM Önü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tr-TR" sz="1800" smtClean="0"/>
              <a:t>Bu tasarının neler getireceğini, neleri götüreceğini bilen hiç kimse buna ‘evet’ diyemez.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tr-TR" sz="18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tr-TR" sz="1800" smtClean="0"/>
              <a:t>Milletvekillerimizi bu “5 Yıldızlı Soygun Yasası”na</a:t>
            </a:r>
            <a:r>
              <a:rPr lang="tr-TR" sz="1800" b="1" smtClean="0"/>
              <a:t>‘HAYIR’</a:t>
            </a:r>
            <a:r>
              <a:rPr lang="tr-TR" sz="1800" smtClean="0"/>
              <a:t> demeye çağırıyoruz.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tr-TR" sz="1800" b="1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tr-TR" sz="1800" b="1" smtClean="0"/>
              <a:t>Türk Tabipleri Birliği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tr-TR" sz="1800" b="1" smtClean="0"/>
              <a:t>Türk Dişhekimleri Birliği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tr-TR" sz="1800" b="1" smtClean="0"/>
              <a:t>Sağlık ve Sosyal Hizmet Emekçileri Sendikası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tr-TR" sz="1800" b="1" smtClean="0"/>
              <a:t>Devrimci  Sağlık İşçileri Sendikası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tr-TR" sz="1800" b="1" smtClean="0"/>
              <a:t>Sağlık ve Sosyal Hizmet Kolu Çalışanlarının Sözü Sendikası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tr-TR" sz="1800" b="1" smtClean="0"/>
              <a:t>Sosyal Hizmet Uzmanları Derneği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tr-TR" sz="1800" b="1" smtClean="0"/>
              <a:t>Türk Hemşireler Derneği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tr-TR" sz="1800" b="1" smtClean="0"/>
              <a:t>Türk Psikologlar Derneği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tr-TR" sz="1800" b="1" smtClean="0"/>
              <a:t>Tüm Radyoloji Teknisyenleri ve Teknikerleri Derneği</a:t>
            </a:r>
          </a:p>
        </p:txBody>
      </p:sp>
      <p:sp>
        <p:nvSpPr>
          <p:cNvPr id="98310" name="Rectangle 6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>
              <a:defRPr/>
            </a:pPr>
            <a:endParaRPr lang="tr-TR" sz="2400" smtClean="0"/>
          </a:p>
        </p:txBody>
      </p:sp>
      <p:sp>
        <p:nvSpPr>
          <p:cNvPr id="98311" name="Rectangle 7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>
              <a:defRPr/>
            </a:pPr>
            <a:endParaRPr lang="tr-TR" sz="2400" smtClean="0"/>
          </a:p>
        </p:txBody>
      </p:sp>
      <p:pic>
        <p:nvPicPr>
          <p:cNvPr id="26630" name="Picture 13" descr="al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205038"/>
            <a:ext cx="4500562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Slayt Numarası Yer Tutucusu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DB2036-3FA0-46B0-B312-40063DD43AE2}" type="slidenum">
              <a:rPr lang="tr-TR" smtClean="0"/>
              <a:pPr>
                <a:defRPr/>
              </a:pPr>
              <a:t>15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>
              <a:defRPr/>
            </a:pPr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4 İçerik Yer Tutucusu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4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Slayt Numarası Yer Tutucusu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DB2036-3FA0-46B0-B312-40063DD43AE2}" type="slidenum">
              <a:rPr lang="tr-TR" smtClean="0"/>
              <a:pPr>
                <a:defRPr/>
              </a:pPr>
              <a:t>16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TTB Şehir Hastaneleri İzleme Grubu</a:t>
            </a:r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17</a:t>
            </a:fld>
            <a:endParaRPr lang="tr-TR"/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14612" y="0"/>
            <a:ext cx="3603940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2500282"/>
            <a:ext cx="5991064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28596" y="-214338"/>
            <a:ext cx="8229600" cy="1143000"/>
          </a:xfrm>
        </p:spPr>
        <p:txBody>
          <a:bodyPr>
            <a:normAutofit/>
          </a:bodyPr>
          <a:lstStyle/>
          <a:p>
            <a:r>
              <a:rPr lang="tr-TR" sz="3600" dirty="0" smtClean="0"/>
              <a:t>Hekimlerle, diğer uzmanlarla  toplantılar</a:t>
            </a:r>
            <a:endParaRPr lang="tr-TR" sz="3600" dirty="0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18</a:t>
            </a:fld>
            <a:endParaRPr lang="tr-TR"/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628" y="857232"/>
            <a:ext cx="3715081" cy="5584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928670"/>
            <a:ext cx="3905250" cy="558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19</a:t>
            </a:fld>
            <a:endParaRPr lang="tr-TR"/>
          </a:p>
        </p:txBody>
      </p:sp>
      <p:pic>
        <p:nvPicPr>
          <p:cNvPr id="911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69489" y="2143116"/>
            <a:ext cx="4712401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113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2005806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2</a:t>
            </a:fld>
            <a:endParaRPr lang="tr-TR"/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42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20</a:t>
            </a:fld>
            <a:endParaRPr lang="tr-TR"/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000240"/>
            <a:ext cx="4812896" cy="316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0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286348" y="785794"/>
            <a:ext cx="3857652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21</a:t>
            </a:fld>
            <a:endParaRPr lang="tr-TR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4572217" cy="6398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67219" y="2285992"/>
            <a:ext cx="4476781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22</a:t>
            </a:fld>
            <a:endParaRPr lang="tr-TR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8715404" cy="6834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23</a:t>
            </a:fld>
            <a:endParaRPr lang="tr-T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-12240"/>
            <a:ext cx="4896544" cy="688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310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24</a:t>
            </a:fld>
            <a:endParaRPr lang="tr-TR"/>
          </a:p>
        </p:txBody>
      </p:sp>
      <p:pic>
        <p:nvPicPr>
          <p:cNvPr id="9216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356633"/>
            <a:ext cx="4572000" cy="6473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54205" y="356632"/>
            <a:ext cx="4389795" cy="621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25</a:t>
            </a:fld>
            <a:endParaRPr lang="tr-TR"/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357298"/>
            <a:ext cx="3926095" cy="5262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71472" y="1357298"/>
            <a:ext cx="3714776" cy="529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26</a:t>
            </a:fld>
            <a:endParaRPr lang="tr-TR"/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428868"/>
            <a:ext cx="4915701" cy="278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80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005806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27</a:t>
            </a:fld>
            <a:endParaRPr lang="tr-TR"/>
          </a:p>
        </p:txBody>
      </p:sp>
      <p:pic>
        <p:nvPicPr>
          <p:cNvPr id="942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850148"/>
            <a:ext cx="3985155" cy="5977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0" y="896102"/>
            <a:ext cx="4071965" cy="576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28</a:t>
            </a:fld>
            <a:endParaRPr lang="tr-TR"/>
          </a:p>
        </p:txBody>
      </p:sp>
      <p:pic>
        <p:nvPicPr>
          <p:cNvPr id="8499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229" y="873446"/>
            <a:ext cx="3956292" cy="598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928670"/>
            <a:ext cx="3888188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29</a:t>
            </a:fld>
            <a:endParaRPr lang="tr-TR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356" y="0"/>
            <a:ext cx="479599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tr-TR" dirty="0" smtClean="0"/>
              <a:t>   </a:t>
            </a:r>
            <a:endParaRPr lang="tr-T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3</a:t>
            </a:fld>
            <a:endParaRPr lang="tr-TR"/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67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30</a:t>
            </a:fld>
            <a:endParaRPr lang="tr-TR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589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31</a:t>
            </a:fld>
            <a:endParaRPr lang="tr-TR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3854"/>
            <a:ext cx="7715272" cy="6824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32</a:t>
            </a:fld>
            <a:endParaRPr lang="tr-TR"/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4857752" cy="330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001" y="3286125"/>
            <a:ext cx="7430000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Şehir Hastaneleri Nedeniyle Ankara’da Kapatılacağı Bildirilen Hastaneler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043510"/>
          </a:xfrm>
        </p:spPr>
        <p:txBody>
          <a:bodyPr>
            <a:normAutofit fontScale="40000" lnSpcReduction="2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sz="6000" dirty="0" smtClean="0"/>
              <a:t>1. </a:t>
            </a:r>
            <a:r>
              <a:rPr lang="tr-TR" sz="6000" dirty="0" smtClean="0">
                <a:solidFill>
                  <a:srgbClr val="FF0000"/>
                </a:solidFill>
              </a:rPr>
              <a:t>Numune Eğitim ve Araştırma Hastanesi</a:t>
            </a:r>
            <a:r>
              <a:rPr lang="tr-TR" sz="6000" dirty="0" smtClean="0"/>
              <a:t/>
            </a:r>
            <a:br>
              <a:rPr lang="tr-TR" sz="6000" dirty="0" smtClean="0"/>
            </a:br>
            <a:r>
              <a:rPr lang="tr-TR" sz="6000" dirty="0" smtClean="0"/>
              <a:t>2. </a:t>
            </a:r>
            <a:r>
              <a:rPr lang="tr-TR" sz="6000" dirty="0" err="1" smtClean="0"/>
              <a:t>Dışkapı</a:t>
            </a:r>
            <a:r>
              <a:rPr lang="tr-TR" sz="6000" dirty="0" smtClean="0"/>
              <a:t> Eğitim ve Araştırma Hastanesi</a:t>
            </a:r>
            <a:br>
              <a:rPr lang="tr-TR" sz="6000" dirty="0" smtClean="0"/>
            </a:br>
            <a:r>
              <a:rPr lang="tr-TR" sz="6000" dirty="0" smtClean="0"/>
              <a:t>3. </a:t>
            </a:r>
            <a:r>
              <a:rPr lang="tr-TR" sz="6000" dirty="0" smtClean="0">
                <a:solidFill>
                  <a:srgbClr val="FF0000"/>
                </a:solidFill>
              </a:rPr>
              <a:t>Türkiye Yüksek İhtisas Eğitim ve Araştırma Hastanesi</a:t>
            </a:r>
            <a:r>
              <a:rPr lang="tr-TR" sz="6000" dirty="0" smtClean="0"/>
              <a:t/>
            </a:r>
            <a:br>
              <a:rPr lang="tr-TR" sz="6000" dirty="0" smtClean="0"/>
            </a:br>
            <a:r>
              <a:rPr lang="tr-TR" sz="6000" dirty="0" smtClean="0"/>
              <a:t>4. Ankara Onkoloji Eğitim ve Araştırma Hastanesi</a:t>
            </a:r>
            <a:br>
              <a:rPr lang="tr-TR" sz="6000" dirty="0" smtClean="0"/>
            </a:br>
            <a:r>
              <a:rPr lang="tr-TR" sz="6000" dirty="0" smtClean="0"/>
              <a:t>5. </a:t>
            </a:r>
            <a:r>
              <a:rPr lang="tr-TR" sz="6000" dirty="0" err="1" smtClean="0">
                <a:solidFill>
                  <a:srgbClr val="FF0000"/>
                </a:solidFill>
              </a:rPr>
              <a:t>Zekai</a:t>
            </a:r>
            <a:r>
              <a:rPr lang="tr-TR" sz="6000" dirty="0" smtClean="0">
                <a:solidFill>
                  <a:srgbClr val="FF0000"/>
                </a:solidFill>
              </a:rPr>
              <a:t> Tahir Burak Eğitim ve Araştırma Hastanesi (Cebeci Doğumevi)</a:t>
            </a:r>
            <a:br>
              <a:rPr lang="tr-TR" sz="6000" dirty="0" smtClean="0">
                <a:solidFill>
                  <a:srgbClr val="FF0000"/>
                </a:solidFill>
              </a:rPr>
            </a:br>
            <a:r>
              <a:rPr lang="tr-TR" sz="6000" dirty="0" smtClean="0"/>
              <a:t>6. Sami Ulus Eğitim ve Araştırma (Doğum ve Çocuk) Hastanesi</a:t>
            </a:r>
            <a:br>
              <a:rPr lang="tr-TR" sz="6000" dirty="0" smtClean="0"/>
            </a:br>
            <a:r>
              <a:rPr lang="tr-TR" sz="6000" dirty="0" smtClean="0"/>
              <a:t>7. </a:t>
            </a:r>
            <a:r>
              <a:rPr lang="tr-TR" sz="6000" dirty="0" smtClean="0">
                <a:solidFill>
                  <a:srgbClr val="FF0000"/>
                </a:solidFill>
              </a:rPr>
              <a:t>Atatürk Eğitim ve Araştırma Hastanesi</a:t>
            </a:r>
            <a:br>
              <a:rPr lang="tr-TR" sz="6000" dirty="0" smtClean="0">
                <a:solidFill>
                  <a:srgbClr val="FF0000"/>
                </a:solidFill>
              </a:rPr>
            </a:br>
            <a:r>
              <a:rPr lang="tr-TR" sz="6000" dirty="0" smtClean="0"/>
              <a:t>8. Etlik Zübeyde Hanım Eğitim ve Araştırma Hastanesi (Etlik Doğumevi)</a:t>
            </a:r>
            <a:br>
              <a:rPr lang="tr-TR" sz="6000" dirty="0" smtClean="0"/>
            </a:br>
            <a:r>
              <a:rPr lang="tr-TR" sz="6000" dirty="0" smtClean="0"/>
              <a:t>9. Gazi Mustafa Kemal Devlet Hastanesi</a:t>
            </a:r>
            <a:br>
              <a:rPr lang="tr-TR" sz="6000" dirty="0" smtClean="0"/>
            </a:br>
            <a:r>
              <a:rPr lang="tr-TR" sz="6000" dirty="0" smtClean="0"/>
              <a:t>10. Ulus (Rüzgarlı) Devlet Hastanesi</a:t>
            </a:r>
            <a:br>
              <a:rPr lang="tr-TR" sz="6000" dirty="0" smtClean="0"/>
            </a:br>
            <a:r>
              <a:rPr lang="tr-TR" sz="6000" dirty="0" smtClean="0"/>
              <a:t>11. </a:t>
            </a:r>
            <a:r>
              <a:rPr lang="tr-TR" sz="6000" dirty="0" smtClean="0">
                <a:solidFill>
                  <a:srgbClr val="FF0000"/>
                </a:solidFill>
              </a:rPr>
              <a:t>Ankara (Altındağ) Fizik Tedavi ve Rehabilitasyon Eğitim ve Araştırma Hastanesi</a:t>
            </a:r>
            <a:br>
              <a:rPr lang="tr-TR" sz="6000" dirty="0" smtClean="0">
                <a:solidFill>
                  <a:srgbClr val="FF0000"/>
                </a:solidFill>
              </a:rPr>
            </a:br>
            <a:r>
              <a:rPr lang="tr-TR" sz="6000" dirty="0" smtClean="0"/>
              <a:t>12. Ulucanlar Göz Eğitim ve Araştırma Hastanesi</a:t>
            </a:r>
            <a:br>
              <a:rPr lang="tr-TR" sz="6000" dirty="0" smtClean="0"/>
            </a:br>
            <a:r>
              <a:rPr lang="tr-TR" sz="6000" dirty="0" smtClean="0"/>
              <a:t>13. </a:t>
            </a:r>
            <a:r>
              <a:rPr lang="tr-TR" sz="6000" dirty="0" err="1" smtClean="0">
                <a:solidFill>
                  <a:srgbClr val="FF0000"/>
                </a:solidFill>
              </a:rPr>
              <a:t>Dışkapı</a:t>
            </a:r>
            <a:r>
              <a:rPr lang="tr-TR" sz="6000" dirty="0" smtClean="0">
                <a:solidFill>
                  <a:srgbClr val="FF0000"/>
                </a:solidFill>
              </a:rPr>
              <a:t> Çocuk Eğitim ve Araştırma Hastanesi</a:t>
            </a: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33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34</a:t>
            </a:fld>
            <a:endParaRPr lang="tr-TR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38451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2793" y="0"/>
            <a:ext cx="4511207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857496"/>
            <a:ext cx="4643438" cy="278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3214686"/>
            <a:ext cx="3751710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214414" y="-285776"/>
            <a:ext cx="8229600" cy="1143000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29702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714488"/>
            <a:ext cx="4201063" cy="486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714356"/>
            <a:ext cx="3929090" cy="5899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>
                <a:solidFill>
                  <a:schemeClr val="bg1"/>
                </a:solidFill>
              </a:rPr>
              <a:pPr/>
              <a:t>35</a:t>
            </a:fld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8" name="7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/>
              <a:t>   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36</a:t>
            </a:fld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391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37</a:t>
            </a:fld>
            <a:endParaRPr lang="tr-TR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26404"/>
            <a:ext cx="7500990" cy="666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95288" y="0"/>
            <a:ext cx="8229600" cy="1143000"/>
          </a:xfrm>
          <a:noFill/>
        </p:spPr>
        <p:txBody>
          <a:bodyPr/>
          <a:lstStyle/>
          <a:p>
            <a:r>
              <a:rPr lang="tr-TR" sz="3200" smtClean="0">
                <a:effectLst/>
                <a:latin typeface="Arial" charset="0"/>
              </a:rPr>
              <a:t>ODTÜ-Bilkent Yolu</a:t>
            </a:r>
          </a:p>
        </p:txBody>
      </p:sp>
      <p:graphicFrame>
        <p:nvGraphicFramePr>
          <p:cNvPr id="4098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1142984"/>
          <a:ext cx="4774111" cy="3000396"/>
        </p:xfrm>
        <a:graphic>
          <a:graphicData uri="http://schemas.openxmlformats.org/presentationml/2006/ole">
            <p:oleObj spid="_x0000_s88066" name="Bit Eşlem Resmi" r:id="rId3" imgW="8745171" imgH="5495238" progId="PBrush">
              <p:embed/>
            </p:oleObj>
          </a:graphicData>
        </a:graphic>
      </p:graphicFrame>
      <p:pic>
        <p:nvPicPr>
          <p:cNvPr id="4" name="Picture 2" descr="http://www.cumhuriyet.com.tr/Archive/2017/9/15/824011_resource/say6_odt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9237" y="3214686"/>
            <a:ext cx="4314763" cy="3234395"/>
          </a:xfrm>
          <a:prstGeom prst="rect">
            <a:avLst/>
          </a:prstGeom>
          <a:noFill/>
        </p:spPr>
      </p:pic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38</a:t>
            </a:fld>
            <a:endParaRPr lang="tr-TR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39</a:t>
            </a:fld>
            <a:endParaRPr lang="tr-TR"/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400992" cy="333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7" y="2427915"/>
            <a:ext cx="5857884" cy="443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62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4</a:t>
            </a:fld>
            <a:endParaRPr lang="tr-TR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40</a:t>
            </a:fld>
            <a:endParaRPr lang="tr-TR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9348" y="285728"/>
            <a:ext cx="4624652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4429124" cy="6252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Adana Şehir Hastanesi-Mağazalar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>
                <a:solidFill>
                  <a:schemeClr val="bg1"/>
                </a:solidFill>
              </a:rPr>
              <a:pPr/>
              <a:t>41</a:t>
            </a:fld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85992"/>
            <a:ext cx="5306268" cy="297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1571612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 flipV="1">
            <a:off x="457200" y="1417638"/>
            <a:ext cx="7400948" cy="153974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  </a:t>
            </a:r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/>
              <a:t>  </a:t>
            </a:r>
            <a:endParaRPr lang="tr-TR" dirty="0"/>
          </a:p>
        </p:txBody>
      </p:sp>
      <p:pic>
        <p:nvPicPr>
          <p:cNvPr id="1730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67224" y="0"/>
            <a:ext cx="6878630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30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000108"/>
            <a:ext cx="65817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30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1428736"/>
            <a:ext cx="6447251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>
                <a:solidFill>
                  <a:schemeClr val="bg1"/>
                </a:solidFill>
              </a:rPr>
              <a:pPr/>
              <a:t>42</a:t>
            </a:fld>
            <a:endParaRPr lang="tr-T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MERSİN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85992"/>
            <a:ext cx="5214942" cy="2328099"/>
          </a:xfrm>
        </p:spPr>
      </p:pic>
      <p:pic>
        <p:nvPicPr>
          <p:cNvPr id="5" name="İçerik Yer Tutucus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2036" y="1428736"/>
            <a:ext cx="3791964" cy="4023898"/>
          </a:xfrm>
          <a:prstGeom prst="rect">
            <a:avLst/>
          </a:prstGeom>
        </p:spPr>
      </p:pic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09555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44</a:t>
            </a:fld>
            <a:endParaRPr lang="tr-TR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0"/>
            <a:ext cx="5715040" cy="520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5214951"/>
            <a:ext cx="6510198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45</a:t>
            </a:fld>
            <a:endParaRPr lang="tr-TR"/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0"/>
            <a:ext cx="4305288" cy="37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692" y="3786190"/>
            <a:ext cx="8526686" cy="3071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Dikdörtgen"/>
          <p:cNvSpPr/>
          <p:nvPr/>
        </p:nvSpPr>
        <p:spPr>
          <a:xfrm>
            <a:off x="214282" y="4643446"/>
            <a:ext cx="8072494" cy="1071570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5 Dikdörtgen"/>
          <p:cNvSpPr/>
          <p:nvPr/>
        </p:nvSpPr>
        <p:spPr>
          <a:xfrm>
            <a:off x="142844" y="4643446"/>
            <a:ext cx="8143932" cy="107157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46</a:t>
            </a:fld>
            <a:endParaRPr lang="tr-TR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0"/>
            <a:ext cx="3571876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3610914"/>
            <a:ext cx="5000660" cy="3247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47</a:t>
            </a:fld>
            <a:endParaRPr lang="tr-TR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875" y="0"/>
            <a:ext cx="8843645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1071546"/>
            <a:ext cx="5286412" cy="1614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43182"/>
            <a:ext cx="4500561" cy="203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4117146"/>
            <a:ext cx="4714876" cy="2740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48</a:t>
            </a:fld>
            <a:endParaRPr lang="tr-TR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643602" cy="2075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52635"/>
            <a:ext cx="5177651" cy="470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8" y="97617"/>
            <a:ext cx="3157544" cy="676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49</a:t>
            </a:fld>
            <a:endParaRPr lang="tr-TR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0"/>
            <a:ext cx="635317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2071678"/>
            <a:ext cx="5174164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94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>
                <a:solidFill>
                  <a:schemeClr val="tx1"/>
                </a:solidFill>
              </a:rPr>
              <a:pPr/>
              <a:t>5</a:t>
            </a:fld>
            <a:endParaRPr lang="tr-TR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50</a:t>
            </a:fld>
            <a:endParaRPr lang="tr-TR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902" y="0"/>
            <a:ext cx="87561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dirty="0" smtClean="0"/>
              <a:t>Adana Numune Eğitim ve Araştırma Hastanesi</a:t>
            </a:r>
            <a:endParaRPr lang="tr-TR" dirty="0"/>
          </a:p>
        </p:txBody>
      </p:sp>
      <p:pic>
        <p:nvPicPr>
          <p:cNvPr id="1026" name="Picture 2" descr="C:\Users\Dell\Desktop\IMG_124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00" r="5500"/>
          <a:stretch>
            <a:fillRect/>
          </a:stretch>
        </p:blipFill>
        <p:spPr bwMode="auto">
          <a:xfrm>
            <a:off x="1187624" y="159277"/>
            <a:ext cx="633670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etin Yer Tutucusu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sz="2000" dirty="0" smtClean="0"/>
              <a:t>5 yıl önce  açılan 750 yataklı yeni bir hastaneydi.</a:t>
            </a:r>
          </a:p>
          <a:p>
            <a:r>
              <a:rPr lang="tr-TR" sz="2000" dirty="0" smtClean="0"/>
              <a:t>Aylarca boş kaldı, Yüreğir Devlet Hastanesi taşındı, yatak sayısı 400’e düşürüldü.</a:t>
            </a:r>
            <a:endParaRPr lang="tr-TR" sz="2000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07482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 descr="atatürk eğitim ve araştırma yatak sayısı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3012" name="AutoShape 4" descr="atatürk eğitim ve araştırma yatak sayısı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3014" name="Picture 6" descr="https://cdn2.nenerede.com.tr/wp-content/uploads/2017/06/Ankara-Atat%C3%BCrk-E%C4%9Fitim-ve-Ara%C5%9Ft%C4%B1rma-Hastanesi-3-848x5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1687045"/>
            <a:ext cx="4643438" cy="3099277"/>
          </a:xfrm>
          <a:prstGeom prst="rect">
            <a:avLst/>
          </a:prstGeom>
          <a:noFill/>
        </p:spPr>
      </p:pic>
      <p:sp>
        <p:nvSpPr>
          <p:cNvPr id="11" name="10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Ankara Atatürk Eğitim ve Araştırma Hastanesi</a:t>
            </a:r>
            <a:endParaRPr lang="tr-TR" dirty="0"/>
          </a:p>
        </p:txBody>
      </p:sp>
      <p:sp>
        <p:nvSpPr>
          <p:cNvPr id="20" name="19 Metin Yer Tutucusu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/>
              <a:t>  </a:t>
            </a:r>
            <a:endParaRPr lang="tr-TR" dirty="0"/>
          </a:p>
        </p:txBody>
      </p:sp>
      <p:sp>
        <p:nvSpPr>
          <p:cNvPr id="18" name="17 İçerik Yer Tutucusu"/>
          <p:cNvSpPr>
            <a:spLocks noGrp="1"/>
          </p:cNvSpPr>
          <p:nvPr>
            <p:ph sz="quarter" idx="2"/>
          </p:nvPr>
        </p:nvSpPr>
        <p:spPr>
          <a:xfrm>
            <a:off x="357158" y="2357430"/>
            <a:ext cx="4038600" cy="2185988"/>
          </a:xfrm>
        </p:spPr>
        <p:txBody>
          <a:bodyPr>
            <a:normAutofit fontScale="85000" lnSpcReduction="10000"/>
          </a:bodyPr>
          <a:lstStyle/>
          <a:p>
            <a:r>
              <a:rPr lang="tr-TR" dirty="0" smtClean="0"/>
              <a:t>677 yataklı</a:t>
            </a:r>
          </a:p>
          <a:p>
            <a:r>
              <a:rPr lang="tr-TR" dirty="0" smtClean="0"/>
              <a:t>52 yoğun bakım yatağı</a:t>
            </a:r>
          </a:p>
          <a:p>
            <a:r>
              <a:rPr lang="tr-TR" dirty="0" smtClean="0"/>
              <a:t>2004 yılında açıldı</a:t>
            </a:r>
          </a:p>
          <a:p>
            <a:r>
              <a:rPr lang="tr-TR" dirty="0" smtClean="0"/>
              <a:t>Bilkent ESK için yıkılacak</a:t>
            </a:r>
          </a:p>
        </p:txBody>
      </p:sp>
      <p:sp>
        <p:nvSpPr>
          <p:cNvPr id="21" name="20 İçerik Yer Tutucusu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>
              <a:buNone/>
            </a:pPr>
            <a:r>
              <a:rPr lang="tr-TR" dirty="0" smtClean="0"/>
              <a:t>  </a:t>
            </a:r>
            <a:endParaRPr lang="tr-TR" dirty="0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EDB2036-3FA0-46B0-B312-40063DD43AE2}" type="slidenum">
              <a:rPr lang="tr-TR" smtClean="0"/>
              <a:pPr>
                <a:defRPr/>
              </a:pPr>
              <a:t>52</a:t>
            </a:fld>
            <a:endParaRPr lang="tr-TR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 descr="etlik ihtisas hastanesi ile ilgili görsel sonuc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17186" y="-11215790"/>
            <a:ext cx="8233195" cy="4786345"/>
          </a:xfrm>
          <a:prstGeom prst="rect">
            <a:avLst/>
          </a:prstGeom>
          <a:noFill/>
        </p:spPr>
      </p:pic>
      <p:pic>
        <p:nvPicPr>
          <p:cNvPr id="8" name="Picture 4" descr="etlik ihtisas hastanesi ile ilgili görsel sonuc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69586" y="-11063390"/>
            <a:ext cx="8233195" cy="4786345"/>
          </a:xfrm>
          <a:prstGeom prst="rect">
            <a:avLst/>
          </a:prstGeom>
          <a:noFill/>
        </p:spPr>
      </p:pic>
      <p:sp>
        <p:nvSpPr>
          <p:cNvPr id="9" name="8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Etlik İhtisas Hastanesi</a:t>
            </a:r>
            <a:endParaRPr lang="tr-TR" dirty="0"/>
          </a:p>
        </p:txBody>
      </p:sp>
      <p:sp>
        <p:nvSpPr>
          <p:cNvPr id="12" name="11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3471858" cy="4257692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401 yatak</a:t>
            </a:r>
          </a:p>
          <a:p>
            <a:r>
              <a:rPr lang="tr-TR" dirty="0" smtClean="0"/>
              <a:t>41 yoğun bakım yatağı</a:t>
            </a:r>
          </a:p>
          <a:p>
            <a:r>
              <a:rPr lang="tr-TR" dirty="0" smtClean="0"/>
              <a:t>1997 yılında açıldı (SSK)</a:t>
            </a:r>
          </a:p>
          <a:p>
            <a:r>
              <a:rPr lang="tr-TR" dirty="0" smtClean="0"/>
              <a:t>2012’de Etlik ESK nedeniyle kapatıldı</a:t>
            </a:r>
            <a:endParaRPr lang="tr-TR" dirty="0"/>
          </a:p>
        </p:txBody>
      </p:sp>
      <p:pic>
        <p:nvPicPr>
          <p:cNvPr id="11" name="Picture 4" descr="etlik ihtisas hastanesi ile ilgili görsel sonucu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077393" y="2357431"/>
            <a:ext cx="5066607" cy="2945458"/>
          </a:xfrm>
          <a:prstGeom prst="rect">
            <a:avLst/>
          </a:prstGeom>
          <a:noFill/>
        </p:spPr>
      </p:pic>
      <p:sp>
        <p:nvSpPr>
          <p:cNvPr id="7" name="6 Slayt Numarası Yer Tutucusu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C0945B5-3A4C-494A-A18D-C4D2FF3F6E32}" type="slidenum">
              <a:rPr lang="tr-TR" smtClean="0"/>
              <a:pPr>
                <a:defRPr/>
              </a:pPr>
              <a:t>53</a:t>
            </a:fld>
            <a:endParaRPr lang="tr-TR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7 İçerik Yer Tutucusu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0945B5-3A4C-494A-A18D-C4D2FF3F6E32}" type="slidenum">
              <a:rPr lang="tr-TR" smtClean="0"/>
              <a:pPr>
                <a:defRPr/>
              </a:pPr>
              <a:t>54</a:t>
            </a:fld>
            <a:endParaRPr lang="tr-TR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77170"/>
            <a:ext cx="4576432" cy="429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9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63978" y="2143116"/>
            <a:ext cx="4580022" cy="3076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tr-TR" sz="3600" dirty="0" smtClean="0"/>
              <a:t>Şehir Hastaneleri-Hekimlerden geri bildirimler-1</a:t>
            </a:r>
            <a:endParaRPr lang="tr-TR" sz="3600" dirty="0"/>
          </a:p>
        </p:txBody>
      </p:sp>
      <p:sp>
        <p:nvSpPr>
          <p:cNvPr id="4" name="3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tr-TR" dirty="0" smtClean="0"/>
              <a:t>Yönetimde çift başlılık</a:t>
            </a:r>
          </a:p>
          <a:p>
            <a:pPr lvl="1"/>
            <a:r>
              <a:rPr lang="tr-TR" dirty="0" smtClean="0"/>
              <a:t>Şirket yöneticileri</a:t>
            </a:r>
          </a:p>
          <a:p>
            <a:pPr lvl="1"/>
            <a:r>
              <a:rPr lang="tr-TR" dirty="0" smtClean="0"/>
              <a:t>SB yöneticileri</a:t>
            </a:r>
          </a:p>
          <a:p>
            <a:r>
              <a:rPr lang="tr-TR" dirty="0" smtClean="0"/>
              <a:t>Sorunların çözümünde güçlükler</a:t>
            </a:r>
          </a:p>
          <a:p>
            <a:r>
              <a:rPr lang="tr-TR" dirty="0" smtClean="0"/>
              <a:t>Döner sermaye ödemesinde aksamalar</a:t>
            </a:r>
          </a:p>
          <a:p>
            <a:r>
              <a:rPr lang="tr-TR" dirty="0" smtClean="0"/>
              <a:t>Hekimlerin kendi aralarında ve idareyle iletişim zorlukları</a:t>
            </a:r>
          </a:p>
          <a:p>
            <a:r>
              <a:rPr lang="tr-TR" dirty="0" smtClean="0"/>
              <a:t>Şehir hastanesinde çalışmak istemeyen hekimler, sağlıkçılar</a:t>
            </a:r>
          </a:p>
          <a:p>
            <a:pPr lvl="1"/>
            <a:r>
              <a:rPr lang="tr-TR" dirty="0" smtClean="0"/>
              <a:t>Emeklilik</a:t>
            </a:r>
          </a:p>
          <a:p>
            <a:pPr lvl="1"/>
            <a:r>
              <a:rPr lang="tr-TR" dirty="0" smtClean="0"/>
              <a:t>Başka yerlere tayin talepleri</a:t>
            </a:r>
          </a:p>
          <a:p>
            <a:r>
              <a:rPr lang="tr-TR" dirty="0" smtClean="0"/>
              <a:t>Hastaların önceki hekimlerini bulma güçlükleri</a:t>
            </a:r>
          </a:p>
          <a:p>
            <a:r>
              <a:rPr lang="tr-TR" dirty="0" smtClean="0"/>
              <a:t>Önceki hastanelerdeki tıbbi kayıtlarda kayıpla yaşanması sorunları</a:t>
            </a:r>
          </a:p>
          <a:p>
            <a:r>
              <a:rPr lang="tr-TR" dirty="0" smtClean="0"/>
              <a:t>Artan iş yükü-mesai saatini aşarsanız yemek bile verilmeyebiliyor!</a:t>
            </a:r>
          </a:p>
        </p:txBody>
      </p:sp>
      <p:sp>
        <p:nvSpPr>
          <p:cNvPr id="2" name="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55</a:t>
            </a:fld>
            <a:endParaRPr lang="tr-TR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tr-TR" sz="3600" dirty="0" smtClean="0"/>
              <a:t>Şehir Hastaneleri-Hekimlerden geri bildirimler-2</a:t>
            </a:r>
            <a:endParaRPr lang="tr-TR" sz="36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tr-TR" dirty="0" smtClean="0"/>
              <a:t>Şehir dışı hastaneler-ulaşım güçlükleri</a:t>
            </a:r>
          </a:p>
          <a:p>
            <a:pPr lvl="1"/>
            <a:r>
              <a:rPr lang="tr-TR" dirty="0" smtClean="0"/>
              <a:t>Hastalar</a:t>
            </a:r>
          </a:p>
          <a:p>
            <a:pPr lvl="1"/>
            <a:r>
              <a:rPr lang="tr-TR" dirty="0" smtClean="0"/>
              <a:t>Çalışanlar</a:t>
            </a:r>
          </a:p>
          <a:p>
            <a:pPr lvl="1"/>
            <a:r>
              <a:rPr lang="tr-TR" dirty="0" smtClean="0"/>
              <a:t>İcap nöbetleri</a:t>
            </a:r>
          </a:p>
          <a:p>
            <a:r>
              <a:rPr lang="tr-TR" dirty="0" smtClean="0"/>
              <a:t>Çok büyük binalar, çok yorucu, nöbetlerde </a:t>
            </a:r>
            <a:r>
              <a:rPr lang="tr-TR" dirty="0" err="1" smtClean="0"/>
              <a:t>yirmibinden</a:t>
            </a:r>
            <a:r>
              <a:rPr lang="tr-TR" dirty="0" smtClean="0"/>
              <a:t> fazla adım atan sağlıkçılar var</a:t>
            </a:r>
          </a:p>
          <a:p>
            <a:r>
              <a:rPr lang="tr-TR" dirty="0" smtClean="0"/>
              <a:t>Mesafelerin uzaklığı hastalar için büyük problem olabiliyor</a:t>
            </a:r>
          </a:p>
          <a:p>
            <a:r>
              <a:rPr lang="tr-TR" dirty="0" smtClean="0"/>
              <a:t>Tek kişilik yoğun bakım odaları, personel yetersizliği, takip zorluğu</a:t>
            </a:r>
          </a:p>
          <a:p>
            <a:r>
              <a:rPr lang="tr-TR" dirty="0" smtClean="0"/>
              <a:t>Acil durumlarda (mavi kod gibi) müdahale süreleri uzuyor, deneyimsiz hekimlere görev düşebiliyor</a:t>
            </a:r>
          </a:p>
          <a:p>
            <a:r>
              <a:rPr lang="tr-TR" dirty="0" smtClean="0"/>
              <a:t>Hastane mimarisi ve tasarımı sorunları</a:t>
            </a:r>
          </a:p>
          <a:p>
            <a:pPr lvl="1"/>
            <a:r>
              <a:rPr lang="tr-TR" dirty="0" smtClean="0"/>
              <a:t>İlgisiz bir kişi kendini ameliyathanenin ortasında bulabiliyor!</a:t>
            </a:r>
          </a:p>
          <a:p>
            <a:pPr lvl="1"/>
            <a:r>
              <a:rPr lang="tr-TR" dirty="0" smtClean="0"/>
              <a:t>Merdiven yok, yangın merdivenleri kullanılıyor, bazıları otoparka açılıyor</a:t>
            </a:r>
          </a:p>
          <a:p>
            <a:r>
              <a:rPr lang="tr-TR" dirty="0" smtClean="0"/>
              <a:t>Güvenlik sorunları</a:t>
            </a: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56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tr-TR" sz="3600" dirty="0" smtClean="0"/>
              <a:t>Şehir Hastaneleri-Hekimlerden geri bildirimler-3</a:t>
            </a:r>
            <a:endParaRPr lang="tr-TR" sz="36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r-TR" dirty="0" smtClean="0"/>
              <a:t>Şirkete devredilen işlerde sorunlar</a:t>
            </a:r>
          </a:p>
          <a:p>
            <a:pPr lvl="1"/>
            <a:r>
              <a:rPr lang="tr-TR" dirty="0" err="1" smtClean="0"/>
              <a:t>Laboratuvar</a:t>
            </a:r>
            <a:r>
              <a:rPr lang="tr-TR" dirty="0" smtClean="0"/>
              <a:t>, görüntüleme</a:t>
            </a:r>
          </a:p>
          <a:p>
            <a:pPr lvl="1"/>
            <a:r>
              <a:rPr lang="tr-TR" dirty="0" smtClean="0"/>
              <a:t>Deneyimli personel işten çıkarıldı ya da kan alma gibi birimlere verildi</a:t>
            </a:r>
          </a:p>
          <a:p>
            <a:pPr lvl="1"/>
            <a:r>
              <a:rPr lang="tr-TR" dirty="0" smtClean="0"/>
              <a:t>Ekonomik gerekçelerle bakılan parametrelerde azalma</a:t>
            </a:r>
          </a:p>
          <a:p>
            <a:r>
              <a:rPr lang="tr-TR" dirty="0" smtClean="0"/>
              <a:t>112 hastaları çoklukla şehir hastanelerine yönlendiriliyor</a:t>
            </a:r>
          </a:p>
          <a:p>
            <a:pPr lvl="1"/>
            <a:r>
              <a:rPr lang="tr-TR" dirty="0" smtClean="0"/>
              <a:t>Artan nöbetler</a:t>
            </a:r>
          </a:p>
          <a:p>
            <a:r>
              <a:rPr lang="tr-TR" dirty="0" smtClean="0"/>
              <a:t>Yazılı sorun bildirme mekanizması çalışmıyor-telefon mesajları</a:t>
            </a:r>
          </a:p>
          <a:p>
            <a:r>
              <a:rPr lang="tr-TR" dirty="0" smtClean="0"/>
              <a:t>Muayenelerde sekreter ve hemşire bulunmuyor</a:t>
            </a:r>
          </a:p>
          <a:p>
            <a:r>
              <a:rPr lang="tr-TR" dirty="0" smtClean="0"/>
              <a:t>Alerji, iş stresine bağlı depresyon, </a:t>
            </a:r>
            <a:r>
              <a:rPr lang="tr-TR" dirty="0" err="1" smtClean="0"/>
              <a:t>anksiyete</a:t>
            </a:r>
            <a:endParaRPr lang="tr-TR" dirty="0" smtClean="0"/>
          </a:p>
          <a:p>
            <a:pPr lvl="1"/>
            <a:r>
              <a:rPr lang="tr-TR" dirty="0" smtClean="0"/>
              <a:t>İklimlendirme, temizlik kimyasalları, yapı kimyasalları</a:t>
            </a:r>
          </a:p>
          <a:p>
            <a:pPr lvl="1"/>
            <a:r>
              <a:rPr lang="tr-TR" dirty="0" smtClean="0"/>
              <a:t>İş sağlığı ve güvenliği birimleri</a:t>
            </a:r>
          </a:p>
          <a:p>
            <a:pPr lvl="1"/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57</a:t>
            </a:fld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tr-TR" sz="3600" dirty="0" smtClean="0"/>
              <a:t>Şehir Hastaneleri-Hekimlerden geri bildirimler-4</a:t>
            </a:r>
            <a:endParaRPr lang="tr-TR" sz="36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900634"/>
          </a:xfrm>
        </p:spPr>
        <p:txBody>
          <a:bodyPr>
            <a:normAutofit fontScale="32500" lnSpcReduction="20000"/>
          </a:bodyPr>
          <a:lstStyle/>
          <a:p>
            <a:r>
              <a:rPr lang="tr-TR" sz="5500" dirty="0" smtClean="0"/>
              <a:t>Asistanların iş yükünde artış, eğitimde aksamalar (tamamının eğitim ve araştırma hastanesi olacağı belirtiliyor)</a:t>
            </a:r>
          </a:p>
          <a:p>
            <a:r>
              <a:rPr lang="tr-TR" sz="5500" dirty="0" smtClean="0"/>
              <a:t>Birden fazla üniversite ile </a:t>
            </a:r>
            <a:r>
              <a:rPr lang="tr-TR" sz="5500" dirty="0" err="1" smtClean="0"/>
              <a:t>afiliasyon</a:t>
            </a:r>
            <a:r>
              <a:rPr lang="tr-TR" sz="5500" dirty="0" smtClean="0"/>
              <a:t>, birden fazla eğitim kliniğinin entegrasyon sorunları</a:t>
            </a:r>
          </a:p>
          <a:p>
            <a:r>
              <a:rPr lang="tr-TR" sz="5500" dirty="0" smtClean="0"/>
              <a:t>Bazılarında radyoloji görüntülerinin  kaliteli iletilmemesi</a:t>
            </a:r>
          </a:p>
          <a:p>
            <a:r>
              <a:rPr lang="tr-TR" sz="5500" dirty="0" smtClean="0"/>
              <a:t>Yazılım sorunları, sistemde aksamalar, hasta muayene ve tedavi işlerinde aksamalar</a:t>
            </a:r>
          </a:p>
          <a:p>
            <a:r>
              <a:rPr lang="tr-TR" sz="5500" dirty="0" smtClean="0"/>
              <a:t>Çalışma barışında bozulmalar</a:t>
            </a:r>
          </a:p>
          <a:p>
            <a:r>
              <a:rPr lang="tr-TR" sz="5500" dirty="0" smtClean="0"/>
              <a:t>Ameliyat ve tetkikler için taşıma personeli yetersiz, hemşire bulundurma zorunluluğu var, hemşire sayısı yetersiz</a:t>
            </a:r>
          </a:p>
          <a:p>
            <a:r>
              <a:rPr lang="tr-TR" sz="5500" dirty="0" smtClean="0"/>
              <a:t>Klinikler ve ameliyatlar için gerekli malzeme temini zorlukları</a:t>
            </a:r>
          </a:p>
          <a:p>
            <a:pPr lvl="1"/>
            <a:r>
              <a:rPr lang="tr-TR" sz="5500" dirty="0" smtClean="0"/>
              <a:t>Şirket</a:t>
            </a:r>
          </a:p>
          <a:p>
            <a:pPr lvl="1"/>
            <a:r>
              <a:rPr lang="tr-TR" sz="5500" dirty="0" smtClean="0"/>
              <a:t>Maliyet nedeniyle sıkıntılar</a:t>
            </a:r>
          </a:p>
          <a:p>
            <a:r>
              <a:rPr lang="tr-TR" sz="5500" dirty="0" smtClean="0"/>
              <a:t>Şirket çalışanlarının deneyimsizliği, hürmetsizliği , görev tanımı tartışmaları</a:t>
            </a:r>
          </a:p>
          <a:p>
            <a:r>
              <a:rPr lang="tr-TR" sz="5500" dirty="0" smtClean="0"/>
              <a:t>Bazı branşların yatak sayılarında azalma, farklı bloklarda hasta yatması, takip zorlukları</a:t>
            </a:r>
          </a:p>
          <a:p>
            <a:r>
              <a:rPr lang="tr-TR" sz="5500" dirty="0" smtClean="0"/>
              <a:t>Şehirdeki diğer hastaneleri de zora sokuyor </a:t>
            </a:r>
          </a:p>
          <a:p>
            <a:pPr lvl="1"/>
            <a:r>
              <a:rPr lang="tr-TR" sz="5500" dirty="0" smtClean="0"/>
              <a:t>Yan dal uzmanları şehir hastanelerinde toplanıyor</a:t>
            </a:r>
          </a:p>
          <a:p>
            <a:pPr lvl="1"/>
            <a:r>
              <a:rPr lang="tr-TR" sz="5500" dirty="0" smtClean="0"/>
              <a:t>Bazı illerde iş yükleri çok artmış durumda</a:t>
            </a:r>
          </a:p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58</a:t>
            </a:fld>
            <a:endParaRPr lang="tr-TR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Şehir hastaneleri-ne yapmalı?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r-TR" dirty="0" smtClean="0"/>
              <a:t>Tabip odaları ve sendikaların örgütlülüğünü artırması</a:t>
            </a:r>
          </a:p>
          <a:p>
            <a:r>
              <a:rPr lang="tr-TR" dirty="0" smtClean="0"/>
              <a:t>Yurttaşların şehir hastaneleri ve arka planı konusundaki </a:t>
            </a:r>
            <a:r>
              <a:rPr lang="tr-TR" dirty="0" err="1" smtClean="0"/>
              <a:t>farkındalığı</a:t>
            </a:r>
            <a:endParaRPr lang="tr-TR" dirty="0" smtClean="0"/>
          </a:p>
          <a:p>
            <a:r>
              <a:rPr lang="tr-TR" dirty="0" smtClean="0"/>
              <a:t>Sağlık çalışanlarının ve yurttaşların yeni dayanışma biçimleri</a:t>
            </a:r>
          </a:p>
          <a:p>
            <a:r>
              <a:rPr lang="tr-TR" dirty="0" smtClean="0"/>
              <a:t>Şehir hastanelerinin kamuya devri-zararın neresinden dönülebilirse!</a:t>
            </a:r>
          </a:p>
          <a:p>
            <a:pPr lvl="1"/>
            <a:r>
              <a:rPr lang="tr-TR" dirty="0" smtClean="0"/>
              <a:t>Hukuki zemin</a:t>
            </a:r>
          </a:p>
          <a:p>
            <a:pPr lvl="1"/>
            <a:r>
              <a:rPr lang="tr-TR" dirty="0" smtClean="0"/>
              <a:t>Finansal süreçler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59</a:t>
            </a:fld>
            <a:endParaRPr lang="tr-T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583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6</a:t>
            </a:fld>
            <a:endParaRPr lang="tr-TR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Ã¶ksel kalaycÄ± ile ilgili gÃ¶rsel sonuc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"/>
            <a:ext cx="2071670" cy="2521267"/>
          </a:xfrm>
          <a:prstGeom prst="rect">
            <a:avLst/>
          </a:prstGeom>
          <a:noFill/>
        </p:spPr>
      </p:pic>
      <p:pic>
        <p:nvPicPr>
          <p:cNvPr id="3076" name="Picture 4" descr="gÃ¶ksel kalaycÄ± ile ilgili gÃ¶rsel sonuc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0"/>
            <a:ext cx="4444986" cy="2500306"/>
          </a:xfrm>
          <a:prstGeom prst="rect">
            <a:avLst/>
          </a:prstGeom>
          <a:noFill/>
        </p:spPr>
      </p:pic>
      <p:sp>
        <p:nvSpPr>
          <p:cNvPr id="3078" name="AutoShape 6" descr="aynur daÄdemir ile ilgili gÃ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80" name="AutoShape 8" descr="aynur daÄdemir ile ilgili gÃ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082" name="Picture 10" descr="aynur daÄdemir ile ilgili gÃ¶rsel sonuc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84669" y="2500306"/>
            <a:ext cx="4130374" cy="2071702"/>
          </a:xfrm>
          <a:prstGeom prst="rect">
            <a:avLst/>
          </a:prstGeom>
          <a:noFill/>
        </p:spPr>
      </p:pic>
      <p:pic>
        <p:nvPicPr>
          <p:cNvPr id="3084" name="Picture 12" descr="ali menekÅe ile ilgili gÃ¶rsel sonuc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4572008"/>
            <a:ext cx="3007883" cy="2285992"/>
          </a:xfrm>
          <a:prstGeom prst="rect">
            <a:avLst/>
          </a:prstGeom>
          <a:noFill/>
        </p:spPr>
      </p:pic>
      <p:pic>
        <p:nvPicPr>
          <p:cNvPr id="3086" name="Picture 14" descr="fikret hacÄ±osman ile ilgili gÃ¶rsel sonuc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6" y="3721609"/>
            <a:ext cx="2928926" cy="3136393"/>
          </a:xfrm>
          <a:prstGeom prst="rect">
            <a:avLst/>
          </a:prstGeom>
          <a:noFill/>
        </p:spPr>
      </p:pic>
      <p:pic>
        <p:nvPicPr>
          <p:cNvPr id="3088" name="Picture 16" descr="ersin arslan ile ilgili gÃ¶rsel sonucu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43702" y="0"/>
            <a:ext cx="2500298" cy="31003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604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7</a:t>
            </a:fld>
            <a:endParaRPr lang="tr-T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Kayseri Şehir (Dışı) Hastanesi</a:t>
            </a:r>
            <a:endParaRPr lang="tr-TR" dirty="0"/>
          </a:p>
        </p:txBody>
      </p:sp>
      <p:sp>
        <p:nvSpPr>
          <p:cNvPr id="5" name="4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" name="1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8</a:t>
            </a:fld>
            <a:endParaRPr lang="tr-TR"/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33266" y="1357297"/>
            <a:ext cx="7867824" cy="462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CEB3A-52A9-4AB9-AB3E-496D068F82E0}" type="slidenum">
              <a:rPr lang="tr-TR" smtClean="0"/>
              <a:pPr/>
              <a:t>9</a:t>
            </a:fld>
            <a:endParaRPr lang="tr-TR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37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6974</TotalTime>
  <Words>583</Words>
  <Application>Microsoft Office PowerPoint</Application>
  <PresentationFormat>Ekran Gösterisi (4:3)</PresentationFormat>
  <Paragraphs>170</Paragraphs>
  <Slides>60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1</vt:i4>
      </vt:variant>
      <vt:variant>
        <vt:lpstr>Slayt Başlıkları</vt:lpstr>
      </vt:variant>
      <vt:variant>
        <vt:i4>60</vt:i4>
      </vt:variant>
    </vt:vector>
  </HeadingPairs>
  <TitlesOfParts>
    <vt:vector size="62" baseType="lpstr">
      <vt:lpstr>Ofis Teması</vt:lpstr>
      <vt:lpstr>Bit Eşlem Resmi</vt:lpstr>
      <vt:lpstr>Türkiye’de Şehir Hastaneleri ve TTB-Tabip Odaları Mücadelesi  Dr. Bayazıt İlhan </vt:lpstr>
      <vt:lpstr>Slayt 2</vt:lpstr>
      <vt:lpstr>Slayt 3</vt:lpstr>
      <vt:lpstr>Slayt 4</vt:lpstr>
      <vt:lpstr>Slayt 5</vt:lpstr>
      <vt:lpstr>Slayt 6</vt:lpstr>
      <vt:lpstr>Slayt 7</vt:lpstr>
      <vt:lpstr>Kayseri Şehir (Dışı) Hastanesi</vt:lpstr>
      <vt:lpstr>Slayt 9</vt:lpstr>
      <vt:lpstr>Slayt 10</vt:lpstr>
      <vt:lpstr>Slayt 11</vt:lpstr>
      <vt:lpstr>Ankara Şehir Hastanesi (Bilkent)</vt:lpstr>
      <vt:lpstr>Slayt 13</vt:lpstr>
      <vt:lpstr>Star 19 Aralık 2012</vt:lpstr>
      <vt:lpstr>Kamu Özel İşbirliği Yasası</vt:lpstr>
      <vt:lpstr>Slayt 16</vt:lpstr>
      <vt:lpstr>TTB Şehir Hastaneleri İzleme Grubu</vt:lpstr>
      <vt:lpstr>Hekimlerle, diğer uzmanlarla  toplantılar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Slayt 32</vt:lpstr>
      <vt:lpstr>Şehir Hastaneleri Nedeniyle Ankara’da Kapatılacağı Bildirilen Hastaneler</vt:lpstr>
      <vt:lpstr>Slayt 34</vt:lpstr>
      <vt:lpstr>Slayt 35</vt:lpstr>
      <vt:lpstr>Slayt 36</vt:lpstr>
      <vt:lpstr>Slayt 37</vt:lpstr>
      <vt:lpstr>ODTÜ-Bilkent Yolu</vt:lpstr>
      <vt:lpstr>Slayt 39</vt:lpstr>
      <vt:lpstr>Slayt 40</vt:lpstr>
      <vt:lpstr>Adana Şehir Hastanesi-Mağazalar</vt:lpstr>
      <vt:lpstr>  </vt:lpstr>
      <vt:lpstr>MERSİN</vt:lpstr>
      <vt:lpstr>Slayt 44</vt:lpstr>
      <vt:lpstr>Slayt 45</vt:lpstr>
      <vt:lpstr>Slayt 46</vt:lpstr>
      <vt:lpstr>Slayt 47</vt:lpstr>
      <vt:lpstr>Slayt 48</vt:lpstr>
      <vt:lpstr>Slayt 49</vt:lpstr>
      <vt:lpstr>Slayt 50</vt:lpstr>
      <vt:lpstr>Adana Numune Eğitim ve Araştırma Hastanesi</vt:lpstr>
      <vt:lpstr>Ankara Atatürk Eğitim ve Araştırma Hastanesi</vt:lpstr>
      <vt:lpstr>Etlik İhtisas Hastanesi</vt:lpstr>
      <vt:lpstr>Slayt 54</vt:lpstr>
      <vt:lpstr>Şehir Hastaneleri-Hekimlerden geri bildirimler-1</vt:lpstr>
      <vt:lpstr>Şehir Hastaneleri-Hekimlerden geri bildirimler-2</vt:lpstr>
      <vt:lpstr>Şehir Hastaneleri-Hekimlerden geri bildirimler-3</vt:lpstr>
      <vt:lpstr>Şehir Hastaneleri-Hekimlerden geri bildirimler-4</vt:lpstr>
      <vt:lpstr>Şehir hastaneleri-ne yapmalı?</vt:lpstr>
      <vt:lpstr>Slayt 60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Şehir Hastaneleri Ankara’da Sağlığı Nasıl Etkileyecek?</dc:title>
  <dc:creator>inciilhan</dc:creator>
  <cp:lastModifiedBy>user</cp:lastModifiedBy>
  <cp:revision>278</cp:revision>
  <dcterms:created xsi:type="dcterms:W3CDTF">2017-10-14T19:31:11Z</dcterms:created>
  <dcterms:modified xsi:type="dcterms:W3CDTF">2019-03-11T20:25:00Z</dcterms:modified>
</cp:coreProperties>
</file>